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56" r:id="rId5"/>
    <p:sldId id="2461" r:id="rId6"/>
    <p:sldId id="2439" r:id="rId7"/>
    <p:sldId id="2522" r:id="rId8"/>
    <p:sldId id="2440" r:id="rId9"/>
    <p:sldId id="2471" r:id="rId10"/>
    <p:sldId id="2474" r:id="rId11"/>
    <p:sldId id="2469" r:id="rId12"/>
    <p:sldId id="2523" r:id="rId13"/>
    <p:sldId id="2433" r:id="rId14"/>
    <p:sldId id="2492" r:id="rId15"/>
    <p:sldId id="2491" r:id="rId16"/>
    <p:sldId id="2518" r:id="rId17"/>
    <p:sldId id="2517" r:id="rId18"/>
    <p:sldId id="2519" r:id="rId19"/>
    <p:sldId id="2520" r:id="rId20"/>
    <p:sldId id="2521" r:id="rId21"/>
    <p:sldId id="2476" r:id="rId22"/>
    <p:sldId id="2459" r:id="rId23"/>
    <p:sldId id="2479" r:id="rId24"/>
    <p:sldId id="2462" r:id="rId25"/>
    <p:sldId id="2475" r:id="rId26"/>
    <p:sldId id="2515" r:id="rId27"/>
    <p:sldId id="2480" r:id="rId28"/>
    <p:sldId id="2496" r:id="rId29"/>
    <p:sldId id="2501" r:id="rId30"/>
    <p:sldId id="2514" r:id="rId31"/>
    <p:sldId id="2483" r:id="rId32"/>
    <p:sldId id="2503" r:id="rId33"/>
    <p:sldId id="2485" r:id="rId34"/>
    <p:sldId id="2484" r:id="rId35"/>
    <p:sldId id="2505" r:id="rId36"/>
    <p:sldId id="2486" r:id="rId37"/>
    <p:sldId id="2465" r:id="rId38"/>
    <p:sldId id="2510" r:id="rId39"/>
    <p:sldId id="2487" r:id="rId40"/>
    <p:sldId id="2467" r:id="rId41"/>
    <p:sldId id="2512" r:id="rId42"/>
    <p:sldId id="2488" r:id="rId43"/>
    <p:sldId id="2494" r:id="rId44"/>
    <p:sldId id="2511" r:id="rId45"/>
    <p:sldId id="2489" r:id="rId46"/>
    <p:sldId id="2466" r:id="rId47"/>
    <p:sldId id="2513" r:id="rId48"/>
    <p:sldId id="2507" r:id="rId49"/>
    <p:sldId id="2509" r:id="rId50"/>
    <p:sldId id="2437" r:id="rId5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EC6"/>
    <a:srgbClr val="FF9966"/>
    <a:srgbClr val="DDC9F7"/>
    <a:srgbClr val="FBC5F3"/>
    <a:srgbClr val="D4ECBA"/>
    <a:srgbClr val="FFEAA7"/>
    <a:srgbClr val="F5FCB2"/>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64837" autoAdjust="0"/>
  </p:normalViewPr>
  <p:slideViewPr>
    <p:cSldViewPr snapToGrid="0">
      <p:cViewPr varScale="1">
        <p:scale>
          <a:sx n="50" d="100"/>
          <a:sy n="50" d="100"/>
        </p:scale>
        <p:origin x="1896" y="3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014"/>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Accuracy</a:t>
            </a:r>
            <a:r>
              <a:rPr lang="en-US" baseline="0" dirty="0"/>
              <a:t> of ML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Accuracy</c:v>
                </c:pt>
              </c:strCache>
            </c:strRef>
          </c:tx>
          <c:spPr>
            <a:solidFill>
              <a:schemeClr val="accent1"/>
            </a:solidFill>
            <a:ln>
              <a:noFill/>
            </a:ln>
            <a:effectLst/>
          </c:spPr>
          <c:invertIfNegative val="0"/>
          <c:cat>
            <c:strRef>
              <c:f>Sheet1!$A$2:$A$3</c:f>
              <c:strCache>
                <c:ptCount val="2"/>
                <c:pt idx="0">
                  <c:v>ML1</c:v>
                </c:pt>
                <c:pt idx="1">
                  <c:v>ML2</c:v>
                </c:pt>
              </c:strCache>
            </c:strRef>
          </c:cat>
          <c:val>
            <c:numRef>
              <c:f>Sheet1!$B$2:$B$3</c:f>
              <c:numCache>
                <c:formatCode>General</c:formatCode>
                <c:ptCount val="2"/>
                <c:pt idx="0">
                  <c:v>0.995</c:v>
                </c:pt>
                <c:pt idx="1">
                  <c:v>0.995</c:v>
                </c:pt>
              </c:numCache>
            </c:numRef>
          </c:val>
          <c:extLst>
            <c:ext xmlns:c16="http://schemas.microsoft.com/office/drawing/2014/chart" uri="{C3380CC4-5D6E-409C-BE32-E72D297353CC}">
              <c16:uniqueId val="{00000000-FD10-471C-AD84-4BE78C544B3B}"/>
            </c:ext>
          </c:extLst>
        </c:ser>
        <c:dLbls>
          <c:showLegendKey val="0"/>
          <c:showVal val="0"/>
          <c:showCatName val="0"/>
          <c:showSerName val="0"/>
          <c:showPercent val="0"/>
          <c:showBubbleSize val="0"/>
        </c:dLbls>
        <c:gapWidth val="150"/>
        <c:overlap val="100"/>
        <c:axId val="1210576831"/>
        <c:axId val="1210579231"/>
      </c:barChart>
      <c:catAx>
        <c:axId val="121057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0579231"/>
        <c:crosses val="autoZero"/>
        <c:auto val="1"/>
        <c:lblAlgn val="ctr"/>
        <c:lblOffset val="100"/>
        <c:noMultiLvlLbl val="0"/>
      </c:catAx>
      <c:valAx>
        <c:axId val="121057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057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Explainability</a:t>
            </a:r>
            <a:r>
              <a:rPr lang="en-US" baseline="0" dirty="0"/>
              <a:t> of ML using exp1</a:t>
            </a:r>
            <a:endParaRPr lang="en-US" dirty="0"/>
          </a:p>
        </c:rich>
      </c:tx>
      <c:layout>
        <c:manualLayout>
          <c:xMode val="edge"/>
          <c:yMode val="edge"/>
          <c:x val="0.18196573300411134"/>
          <c:y val="3.33307088680681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Explainability</c:v>
                </c:pt>
              </c:strCache>
            </c:strRef>
          </c:tx>
          <c:spPr>
            <a:solidFill>
              <a:schemeClr val="accent1"/>
            </a:solidFill>
            <a:ln>
              <a:noFill/>
            </a:ln>
            <a:effectLst/>
          </c:spPr>
          <c:invertIfNegative val="0"/>
          <c:cat>
            <c:strRef>
              <c:f>Sheet1!$A$2:$A$3</c:f>
              <c:strCache>
                <c:ptCount val="2"/>
                <c:pt idx="0">
                  <c:v>ML1</c:v>
                </c:pt>
                <c:pt idx="1">
                  <c:v>ML2</c:v>
                </c:pt>
              </c:strCache>
            </c:strRef>
          </c:cat>
          <c:val>
            <c:numRef>
              <c:f>Sheet1!$B$2:$B$3</c:f>
              <c:numCache>
                <c:formatCode>General</c:formatCode>
                <c:ptCount val="2"/>
                <c:pt idx="0">
                  <c:v>0.995</c:v>
                </c:pt>
                <c:pt idx="1">
                  <c:v>0.995</c:v>
                </c:pt>
              </c:numCache>
            </c:numRef>
          </c:val>
          <c:extLst>
            <c:ext xmlns:c16="http://schemas.microsoft.com/office/drawing/2014/chart" uri="{C3380CC4-5D6E-409C-BE32-E72D297353CC}">
              <c16:uniqueId val="{00000000-8D9B-45ED-B686-BF95B93587EC}"/>
            </c:ext>
          </c:extLst>
        </c:ser>
        <c:dLbls>
          <c:showLegendKey val="0"/>
          <c:showVal val="0"/>
          <c:showCatName val="0"/>
          <c:showSerName val="0"/>
          <c:showPercent val="0"/>
          <c:showBubbleSize val="0"/>
        </c:dLbls>
        <c:gapWidth val="150"/>
        <c:overlap val="100"/>
        <c:axId val="1210576831"/>
        <c:axId val="1210579231"/>
      </c:barChart>
      <c:catAx>
        <c:axId val="121057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0579231"/>
        <c:crosses val="autoZero"/>
        <c:auto val="1"/>
        <c:lblAlgn val="ctr"/>
        <c:lblOffset val="100"/>
        <c:noMultiLvlLbl val="0"/>
      </c:catAx>
      <c:valAx>
        <c:axId val="121057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057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7D951-14F0-4CC0-9AE9-299825CCC03A}" type="doc">
      <dgm:prSet loTypeId="urn:diagrams.loki3.com/TabbedArc+Icon" loCatId="relationship" qsTypeId="urn:microsoft.com/office/officeart/2005/8/quickstyle/simple1" qsCatId="simple" csTypeId="urn:microsoft.com/office/officeart/2005/8/colors/colorful1" csCatId="colorful" phldr="1"/>
      <dgm:spPr/>
    </dgm:pt>
    <dgm:pt modelId="{A74409D2-AE12-47FB-8681-A5115BD08767}">
      <dgm:prSet phldrT="[Text]"/>
      <dgm:spPr/>
      <dgm:t>
        <a:bodyPr/>
        <a:lstStyle/>
        <a:p>
          <a:r>
            <a:rPr lang="en-US" b="0" i="0" dirty="0"/>
            <a:t>Efficiently process and analyze large volumes of IoT data</a:t>
          </a:r>
          <a:endParaRPr lang="en-US" dirty="0"/>
        </a:p>
      </dgm:t>
    </dgm:pt>
    <dgm:pt modelId="{D4912AB2-CED5-4374-8CEC-A0DA4445778F}" type="parTrans" cxnId="{EEB6DCC5-E4CF-42DA-B16E-C159FEC92B00}">
      <dgm:prSet/>
      <dgm:spPr/>
      <dgm:t>
        <a:bodyPr/>
        <a:lstStyle/>
        <a:p>
          <a:endParaRPr lang="en-US"/>
        </a:p>
      </dgm:t>
    </dgm:pt>
    <dgm:pt modelId="{9EFE3F88-4295-40ED-BA5B-649AE932202A}" type="sibTrans" cxnId="{EEB6DCC5-E4CF-42DA-B16E-C159FEC92B00}">
      <dgm:prSet/>
      <dgm:spPr/>
      <dgm:t>
        <a:bodyPr/>
        <a:lstStyle/>
        <a:p>
          <a:endParaRPr lang="en-US"/>
        </a:p>
      </dgm:t>
    </dgm:pt>
    <dgm:pt modelId="{11D94012-599C-43FE-B933-28F3CF0B28B0}">
      <dgm:prSet phldrT="[Text]"/>
      <dgm:spPr/>
      <dgm:t>
        <a:bodyPr/>
        <a:lstStyle/>
        <a:p>
          <a:r>
            <a:rPr lang="en-US" b="0" i="0" dirty="0"/>
            <a:t>Ensure the security and privacy of sensitive information transmitted between connected devices</a:t>
          </a:r>
          <a:endParaRPr lang="en-US" dirty="0"/>
        </a:p>
      </dgm:t>
    </dgm:pt>
    <dgm:pt modelId="{FEA3BEF0-2950-4B57-AD63-6CDA8D8DEB9A}" type="parTrans" cxnId="{8BEA3006-6CA5-4E50-9CB7-4CA247520839}">
      <dgm:prSet/>
      <dgm:spPr/>
      <dgm:t>
        <a:bodyPr/>
        <a:lstStyle/>
        <a:p>
          <a:endParaRPr lang="en-US"/>
        </a:p>
      </dgm:t>
    </dgm:pt>
    <dgm:pt modelId="{3A0A35F9-E848-4EBD-9AFD-FC763C000F20}" type="sibTrans" cxnId="{8BEA3006-6CA5-4E50-9CB7-4CA247520839}">
      <dgm:prSet/>
      <dgm:spPr/>
      <dgm:t>
        <a:bodyPr/>
        <a:lstStyle/>
        <a:p>
          <a:endParaRPr lang="en-US"/>
        </a:p>
      </dgm:t>
    </dgm:pt>
    <dgm:pt modelId="{1C96476A-C86F-4FCA-AC37-E10DCAAB0386}">
      <dgm:prSet phldrT="[Text]"/>
      <dgm:spPr/>
      <dgm:t>
        <a:bodyPr/>
        <a:lstStyle/>
        <a:p>
          <a:r>
            <a:rPr lang="en-US" b="0" i="0" dirty="0"/>
            <a:t>Identify patterns and anomalies in IoT data</a:t>
          </a:r>
          <a:endParaRPr lang="en-US" dirty="0"/>
        </a:p>
      </dgm:t>
    </dgm:pt>
    <dgm:pt modelId="{4C6AE10D-DD14-4F8F-A78C-C16E77361782}" type="parTrans" cxnId="{1CA91B7C-56C5-4144-8FCA-68F9A5CFE11F}">
      <dgm:prSet/>
      <dgm:spPr/>
      <dgm:t>
        <a:bodyPr/>
        <a:lstStyle/>
        <a:p>
          <a:endParaRPr lang="en-US"/>
        </a:p>
      </dgm:t>
    </dgm:pt>
    <dgm:pt modelId="{3A5CC580-741F-48C0-A348-FF4FA8BB037B}" type="sibTrans" cxnId="{1CA91B7C-56C5-4144-8FCA-68F9A5CFE11F}">
      <dgm:prSet/>
      <dgm:spPr/>
      <dgm:t>
        <a:bodyPr/>
        <a:lstStyle/>
        <a:p>
          <a:endParaRPr lang="en-US"/>
        </a:p>
      </dgm:t>
    </dgm:pt>
    <dgm:pt modelId="{F366ED04-DDAD-415C-A456-965DA41AC306}" type="pres">
      <dgm:prSet presAssocID="{A267D951-14F0-4CC0-9AE9-299825CCC03A}" presName="Name0" presStyleCnt="0">
        <dgm:presLayoutVars>
          <dgm:dir/>
          <dgm:resizeHandles val="exact"/>
        </dgm:presLayoutVars>
      </dgm:prSet>
      <dgm:spPr/>
    </dgm:pt>
    <dgm:pt modelId="{27F65BAD-1751-4EBF-8A46-7E8CF3534B32}" type="pres">
      <dgm:prSet presAssocID="{A74409D2-AE12-47FB-8681-A5115BD08767}" presName="twoplus" presStyleLbl="node1" presStyleIdx="0" presStyleCnt="3">
        <dgm:presLayoutVars>
          <dgm:bulletEnabled val="1"/>
        </dgm:presLayoutVars>
      </dgm:prSet>
      <dgm:spPr/>
    </dgm:pt>
    <dgm:pt modelId="{4F53D459-1264-4331-82F6-2D2FA656F133}" type="pres">
      <dgm:prSet presAssocID="{11D94012-599C-43FE-B933-28F3CF0B28B0}" presName="twoplus" presStyleLbl="node1" presStyleIdx="1" presStyleCnt="3">
        <dgm:presLayoutVars>
          <dgm:bulletEnabled val="1"/>
        </dgm:presLayoutVars>
      </dgm:prSet>
      <dgm:spPr/>
    </dgm:pt>
    <dgm:pt modelId="{77EADE10-4593-4B0F-ACB8-F0F58AEF5469}" type="pres">
      <dgm:prSet presAssocID="{1C96476A-C86F-4FCA-AC37-E10DCAAB0386}" presName="twoplus" presStyleLbl="node1" presStyleIdx="2" presStyleCnt="3" custRadScaleRad="100265" custRadScaleInc="-26">
        <dgm:presLayoutVars>
          <dgm:bulletEnabled val="1"/>
        </dgm:presLayoutVars>
      </dgm:prSet>
      <dgm:spPr/>
    </dgm:pt>
  </dgm:ptLst>
  <dgm:cxnLst>
    <dgm:cxn modelId="{8BEA3006-6CA5-4E50-9CB7-4CA247520839}" srcId="{A267D951-14F0-4CC0-9AE9-299825CCC03A}" destId="{11D94012-599C-43FE-B933-28F3CF0B28B0}" srcOrd="1" destOrd="0" parTransId="{FEA3BEF0-2950-4B57-AD63-6CDA8D8DEB9A}" sibTransId="{3A0A35F9-E848-4EBD-9AFD-FC763C000F20}"/>
    <dgm:cxn modelId="{B16FAD63-43C0-49D6-A96B-4F982383D7BA}" type="presOf" srcId="{A267D951-14F0-4CC0-9AE9-299825CCC03A}" destId="{F366ED04-DDAD-415C-A456-965DA41AC306}" srcOrd="0" destOrd="0" presId="urn:diagrams.loki3.com/TabbedArc+Icon"/>
    <dgm:cxn modelId="{1CA91B7C-56C5-4144-8FCA-68F9A5CFE11F}" srcId="{A267D951-14F0-4CC0-9AE9-299825CCC03A}" destId="{1C96476A-C86F-4FCA-AC37-E10DCAAB0386}" srcOrd="2" destOrd="0" parTransId="{4C6AE10D-DD14-4F8F-A78C-C16E77361782}" sibTransId="{3A5CC580-741F-48C0-A348-FF4FA8BB037B}"/>
    <dgm:cxn modelId="{EEB6DCC5-E4CF-42DA-B16E-C159FEC92B00}" srcId="{A267D951-14F0-4CC0-9AE9-299825CCC03A}" destId="{A74409D2-AE12-47FB-8681-A5115BD08767}" srcOrd="0" destOrd="0" parTransId="{D4912AB2-CED5-4374-8CEC-A0DA4445778F}" sibTransId="{9EFE3F88-4295-40ED-BA5B-649AE932202A}"/>
    <dgm:cxn modelId="{F5A70AE0-E932-439C-918F-76C55F06E5D4}" type="presOf" srcId="{11D94012-599C-43FE-B933-28F3CF0B28B0}" destId="{4F53D459-1264-4331-82F6-2D2FA656F133}" srcOrd="0" destOrd="0" presId="urn:diagrams.loki3.com/TabbedArc+Icon"/>
    <dgm:cxn modelId="{C02747E4-18B9-405C-92E8-EC3BE68DD0D9}" type="presOf" srcId="{A74409D2-AE12-47FB-8681-A5115BD08767}" destId="{27F65BAD-1751-4EBF-8A46-7E8CF3534B32}" srcOrd="0" destOrd="0" presId="urn:diagrams.loki3.com/TabbedArc+Icon"/>
    <dgm:cxn modelId="{B84892E7-AB82-4AEF-B2A4-79B499704B72}" type="presOf" srcId="{1C96476A-C86F-4FCA-AC37-E10DCAAB0386}" destId="{77EADE10-4593-4B0F-ACB8-F0F58AEF5469}" srcOrd="0" destOrd="0" presId="urn:diagrams.loki3.com/TabbedArc+Icon"/>
    <dgm:cxn modelId="{6704A05D-98CC-414D-9CF3-C3B62A93C6E9}" type="presParOf" srcId="{F366ED04-DDAD-415C-A456-965DA41AC306}" destId="{27F65BAD-1751-4EBF-8A46-7E8CF3534B32}" srcOrd="0" destOrd="0" presId="urn:diagrams.loki3.com/TabbedArc+Icon"/>
    <dgm:cxn modelId="{041EBA71-9429-420B-862E-F88421BB227C}" type="presParOf" srcId="{F366ED04-DDAD-415C-A456-965DA41AC306}" destId="{4F53D459-1264-4331-82F6-2D2FA656F133}" srcOrd="1" destOrd="0" presId="urn:diagrams.loki3.com/TabbedArc+Icon"/>
    <dgm:cxn modelId="{561CC3B0-D276-4CB1-B182-423B690536B4}" type="presParOf" srcId="{F366ED04-DDAD-415C-A456-965DA41AC306}" destId="{77EADE10-4593-4B0F-ACB8-F0F58AEF5469}" srcOrd="2" destOrd="0" presId="urn:diagrams.loki3.com/TabbedArc+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662E8A9A-A4FE-4236-8E9D-E9985FEDD746}" type="doc">
      <dgm:prSet loTypeId="urn:microsoft.com/office/officeart/2005/8/layout/gear1" loCatId="relationship" qsTypeId="urn:microsoft.com/office/officeart/2005/8/quickstyle/simple1" qsCatId="simple" csTypeId="urn:microsoft.com/office/officeart/2005/8/colors/colorful1" csCatId="colorful" phldr="1"/>
      <dgm:spPr/>
    </dgm:pt>
    <dgm:pt modelId="{AE301DA9-21DD-4AA2-BA24-51E4E1BD8DE4}">
      <dgm:prSet phldrT="[Text]"/>
      <dgm:spPr/>
      <dgm:t>
        <a:bodyPr/>
        <a:lstStyle/>
        <a:p>
          <a:r>
            <a:rPr lang="en-US" dirty="0"/>
            <a:t>HPE DL385 generation 10+ </a:t>
          </a:r>
        </a:p>
      </dgm:t>
    </dgm:pt>
    <dgm:pt modelId="{9BD49F11-6DE1-41DA-9628-FCA6CB0570ED}" type="parTrans" cxnId="{AD20D469-B3D4-45BD-83C6-8E2826635970}">
      <dgm:prSet/>
      <dgm:spPr/>
      <dgm:t>
        <a:bodyPr/>
        <a:lstStyle/>
        <a:p>
          <a:endParaRPr lang="en-US"/>
        </a:p>
      </dgm:t>
    </dgm:pt>
    <dgm:pt modelId="{A47C8B35-E17A-4360-A09D-2996A8BB1120}" type="sibTrans" cxnId="{AD20D469-B3D4-45BD-83C6-8E2826635970}">
      <dgm:prSet/>
      <dgm:spPr/>
      <dgm:t>
        <a:bodyPr/>
        <a:lstStyle/>
        <a:p>
          <a:endParaRPr lang="en-US"/>
        </a:p>
      </dgm:t>
    </dgm:pt>
    <dgm:pt modelId="{8339E2E5-3BC1-4D17-AD1F-95EF95CAEE0E}">
      <dgm:prSet phldrT="[Text]"/>
      <dgm:spPr/>
      <dgm:t>
        <a:bodyPr/>
        <a:lstStyle/>
        <a:p>
          <a:r>
            <a:rPr lang="en-US" dirty="0"/>
            <a:t>two AMD EPYC 7552 48-Core Processors </a:t>
          </a:r>
        </a:p>
      </dgm:t>
    </dgm:pt>
    <dgm:pt modelId="{1A5FBA05-9B9F-4364-A086-44BD1BA0B540}" type="parTrans" cxnId="{F973A6C6-A846-43E3-9B3F-B5141E330D68}">
      <dgm:prSet/>
      <dgm:spPr/>
      <dgm:t>
        <a:bodyPr/>
        <a:lstStyle/>
        <a:p>
          <a:endParaRPr lang="en-US"/>
        </a:p>
      </dgm:t>
    </dgm:pt>
    <dgm:pt modelId="{77354148-ED2A-43DD-874E-056FCC3C30A0}" type="sibTrans" cxnId="{F973A6C6-A846-43E3-9B3F-B5141E330D68}">
      <dgm:prSet/>
      <dgm:spPr/>
      <dgm:t>
        <a:bodyPr/>
        <a:lstStyle/>
        <a:p>
          <a:endParaRPr lang="en-US"/>
        </a:p>
      </dgm:t>
    </dgm:pt>
    <dgm:pt modelId="{54D64CEA-1AAF-4509-9612-38ADFDBB5F3F}">
      <dgm:prSet phldrT="[Text]"/>
      <dgm:spPr/>
      <dgm:t>
        <a:bodyPr/>
        <a:lstStyle/>
        <a:p>
          <a:r>
            <a:rPr lang="en-US" dirty="0"/>
            <a:t>3 TB of RAM</a:t>
          </a:r>
        </a:p>
      </dgm:t>
    </dgm:pt>
    <dgm:pt modelId="{388B7826-ACFB-4A73-930F-FE103D207564}" type="parTrans" cxnId="{1666B3A3-B9B6-4837-88FE-273D831B83EE}">
      <dgm:prSet/>
      <dgm:spPr/>
      <dgm:t>
        <a:bodyPr/>
        <a:lstStyle/>
        <a:p>
          <a:endParaRPr lang="en-US"/>
        </a:p>
      </dgm:t>
    </dgm:pt>
    <dgm:pt modelId="{2FF1CEAE-5B41-48B3-92FF-7289B3F6D22A}" type="sibTrans" cxnId="{1666B3A3-B9B6-4837-88FE-273D831B83EE}">
      <dgm:prSet/>
      <dgm:spPr/>
      <dgm:t>
        <a:bodyPr/>
        <a:lstStyle/>
        <a:p>
          <a:endParaRPr lang="en-US"/>
        </a:p>
      </dgm:t>
    </dgm:pt>
    <dgm:pt modelId="{2185003C-F116-44BF-AA0B-83A207AA54CB}" type="pres">
      <dgm:prSet presAssocID="{662E8A9A-A4FE-4236-8E9D-E9985FEDD746}" presName="composite" presStyleCnt="0">
        <dgm:presLayoutVars>
          <dgm:chMax val="3"/>
          <dgm:animLvl val="lvl"/>
          <dgm:resizeHandles val="exact"/>
        </dgm:presLayoutVars>
      </dgm:prSet>
      <dgm:spPr/>
    </dgm:pt>
    <dgm:pt modelId="{87983780-257A-4046-B64D-FAEBE4FB9668}" type="pres">
      <dgm:prSet presAssocID="{AE301DA9-21DD-4AA2-BA24-51E4E1BD8DE4}" presName="gear1" presStyleLbl="node1" presStyleIdx="0" presStyleCnt="3">
        <dgm:presLayoutVars>
          <dgm:chMax val="1"/>
          <dgm:bulletEnabled val="1"/>
        </dgm:presLayoutVars>
      </dgm:prSet>
      <dgm:spPr/>
    </dgm:pt>
    <dgm:pt modelId="{5DF95A22-C849-4E61-B586-D0D584021E96}" type="pres">
      <dgm:prSet presAssocID="{AE301DA9-21DD-4AA2-BA24-51E4E1BD8DE4}" presName="gear1srcNode" presStyleLbl="node1" presStyleIdx="0" presStyleCnt="3"/>
      <dgm:spPr/>
    </dgm:pt>
    <dgm:pt modelId="{C3567595-50B5-4D08-8686-275659AB80A8}" type="pres">
      <dgm:prSet presAssocID="{AE301DA9-21DD-4AA2-BA24-51E4E1BD8DE4}" presName="gear1dstNode" presStyleLbl="node1" presStyleIdx="0" presStyleCnt="3"/>
      <dgm:spPr/>
    </dgm:pt>
    <dgm:pt modelId="{9B6B2F4E-CB36-41A8-965C-1C4C93CECAD2}" type="pres">
      <dgm:prSet presAssocID="{8339E2E5-3BC1-4D17-AD1F-95EF95CAEE0E}" presName="gear2" presStyleLbl="node1" presStyleIdx="1" presStyleCnt="3">
        <dgm:presLayoutVars>
          <dgm:chMax val="1"/>
          <dgm:bulletEnabled val="1"/>
        </dgm:presLayoutVars>
      </dgm:prSet>
      <dgm:spPr/>
    </dgm:pt>
    <dgm:pt modelId="{BA7572FB-A8A0-4327-BB1F-9632867402AC}" type="pres">
      <dgm:prSet presAssocID="{8339E2E5-3BC1-4D17-AD1F-95EF95CAEE0E}" presName="gear2srcNode" presStyleLbl="node1" presStyleIdx="1" presStyleCnt="3"/>
      <dgm:spPr/>
    </dgm:pt>
    <dgm:pt modelId="{7C45BCD4-C775-4072-B141-69BA256EB628}" type="pres">
      <dgm:prSet presAssocID="{8339E2E5-3BC1-4D17-AD1F-95EF95CAEE0E}" presName="gear2dstNode" presStyleLbl="node1" presStyleIdx="1" presStyleCnt="3"/>
      <dgm:spPr/>
    </dgm:pt>
    <dgm:pt modelId="{742A437E-E486-404C-8EA1-10FB5E607ED6}" type="pres">
      <dgm:prSet presAssocID="{54D64CEA-1AAF-4509-9612-38ADFDBB5F3F}" presName="gear3" presStyleLbl="node1" presStyleIdx="2" presStyleCnt="3"/>
      <dgm:spPr/>
    </dgm:pt>
    <dgm:pt modelId="{144462D3-D3D1-4AF4-9117-D807003AA142}" type="pres">
      <dgm:prSet presAssocID="{54D64CEA-1AAF-4509-9612-38ADFDBB5F3F}" presName="gear3tx" presStyleLbl="node1" presStyleIdx="2" presStyleCnt="3">
        <dgm:presLayoutVars>
          <dgm:chMax val="1"/>
          <dgm:bulletEnabled val="1"/>
        </dgm:presLayoutVars>
      </dgm:prSet>
      <dgm:spPr/>
    </dgm:pt>
    <dgm:pt modelId="{C7DA3C4B-A56C-49B2-B0D6-BA8D57B3B0C1}" type="pres">
      <dgm:prSet presAssocID="{54D64CEA-1AAF-4509-9612-38ADFDBB5F3F}" presName="gear3srcNode" presStyleLbl="node1" presStyleIdx="2" presStyleCnt="3"/>
      <dgm:spPr/>
    </dgm:pt>
    <dgm:pt modelId="{EA809753-B0B6-4D9A-98E2-49455CBF7589}" type="pres">
      <dgm:prSet presAssocID="{54D64CEA-1AAF-4509-9612-38ADFDBB5F3F}" presName="gear3dstNode" presStyleLbl="node1" presStyleIdx="2" presStyleCnt="3"/>
      <dgm:spPr/>
    </dgm:pt>
    <dgm:pt modelId="{67CF338F-3B2C-4712-882A-037F2AF92509}" type="pres">
      <dgm:prSet presAssocID="{A47C8B35-E17A-4360-A09D-2996A8BB1120}" presName="connector1" presStyleLbl="sibTrans2D1" presStyleIdx="0" presStyleCnt="3"/>
      <dgm:spPr/>
    </dgm:pt>
    <dgm:pt modelId="{CE71611C-9752-4F84-8659-E1A8381F6907}" type="pres">
      <dgm:prSet presAssocID="{77354148-ED2A-43DD-874E-056FCC3C30A0}" presName="connector2" presStyleLbl="sibTrans2D1" presStyleIdx="1" presStyleCnt="3"/>
      <dgm:spPr/>
    </dgm:pt>
    <dgm:pt modelId="{7DC700C9-8D5E-4CFE-8A4E-0B61FE3CFEF5}" type="pres">
      <dgm:prSet presAssocID="{2FF1CEAE-5B41-48B3-92FF-7289B3F6D22A}" presName="connector3" presStyleLbl="sibTrans2D1" presStyleIdx="2" presStyleCnt="3"/>
      <dgm:spPr/>
    </dgm:pt>
  </dgm:ptLst>
  <dgm:cxnLst>
    <dgm:cxn modelId="{DD1E2905-7499-422E-9413-27104E2F5922}" type="presOf" srcId="{A47C8B35-E17A-4360-A09D-2996A8BB1120}" destId="{67CF338F-3B2C-4712-882A-037F2AF92509}" srcOrd="0" destOrd="0" presId="urn:microsoft.com/office/officeart/2005/8/layout/gear1"/>
    <dgm:cxn modelId="{068D321D-CAA1-4084-A049-606C9F1C9C33}" type="presOf" srcId="{AE301DA9-21DD-4AA2-BA24-51E4E1BD8DE4}" destId="{87983780-257A-4046-B64D-FAEBE4FB9668}" srcOrd="0" destOrd="0" presId="urn:microsoft.com/office/officeart/2005/8/layout/gear1"/>
    <dgm:cxn modelId="{5DE6B22B-9F4C-402E-BD18-3CFE63FD3ABD}" type="presOf" srcId="{2FF1CEAE-5B41-48B3-92FF-7289B3F6D22A}" destId="{7DC700C9-8D5E-4CFE-8A4E-0B61FE3CFEF5}" srcOrd="0" destOrd="0" presId="urn:microsoft.com/office/officeart/2005/8/layout/gear1"/>
    <dgm:cxn modelId="{762C8764-BE7D-4488-9BD7-0AE6471599BB}" type="presOf" srcId="{AE301DA9-21DD-4AA2-BA24-51E4E1BD8DE4}" destId="{5DF95A22-C849-4E61-B586-D0D584021E96}" srcOrd="1" destOrd="0" presId="urn:microsoft.com/office/officeart/2005/8/layout/gear1"/>
    <dgm:cxn modelId="{8FBF9145-6015-4783-9536-46FFCD70D336}" type="presOf" srcId="{AE301DA9-21DD-4AA2-BA24-51E4E1BD8DE4}" destId="{C3567595-50B5-4D08-8686-275659AB80A8}" srcOrd="2" destOrd="0" presId="urn:microsoft.com/office/officeart/2005/8/layout/gear1"/>
    <dgm:cxn modelId="{AD20D469-B3D4-45BD-83C6-8E2826635970}" srcId="{662E8A9A-A4FE-4236-8E9D-E9985FEDD746}" destId="{AE301DA9-21DD-4AA2-BA24-51E4E1BD8DE4}" srcOrd="0" destOrd="0" parTransId="{9BD49F11-6DE1-41DA-9628-FCA6CB0570ED}" sibTransId="{A47C8B35-E17A-4360-A09D-2996A8BB1120}"/>
    <dgm:cxn modelId="{817F3A6B-F92A-453F-B12C-37421A4FC72F}" type="presOf" srcId="{8339E2E5-3BC1-4D17-AD1F-95EF95CAEE0E}" destId="{BA7572FB-A8A0-4327-BB1F-9632867402AC}" srcOrd="1" destOrd="0" presId="urn:microsoft.com/office/officeart/2005/8/layout/gear1"/>
    <dgm:cxn modelId="{A76DCE4B-C788-476B-8018-D87B9DD3696E}" type="presOf" srcId="{77354148-ED2A-43DD-874E-056FCC3C30A0}" destId="{CE71611C-9752-4F84-8659-E1A8381F6907}" srcOrd="0" destOrd="0" presId="urn:microsoft.com/office/officeart/2005/8/layout/gear1"/>
    <dgm:cxn modelId="{D536A74E-95DF-48EA-A042-F1BD14DAB7A5}" type="presOf" srcId="{54D64CEA-1AAF-4509-9612-38ADFDBB5F3F}" destId="{144462D3-D3D1-4AF4-9117-D807003AA142}" srcOrd="1" destOrd="0" presId="urn:microsoft.com/office/officeart/2005/8/layout/gear1"/>
    <dgm:cxn modelId="{E593D291-533C-49E5-AF92-1638A36CA628}" type="presOf" srcId="{54D64CEA-1AAF-4509-9612-38ADFDBB5F3F}" destId="{C7DA3C4B-A56C-49B2-B0D6-BA8D57B3B0C1}" srcOrd="2" destOrd="0" presId="urn:microsoft.com/office/officeart/2005/8/layout/gear1"/>
    <dgm:cxn modelId="{1666B3A3-B9B6-4837-88FE-273D831B83EE}" srcId="{662E8A9A-A4FE-4236-8E9D-E9985FEDD746}" destId="{54D64CEA-1AAF-4509-9612-38ADFDBB5F3F}" srcOrd="2" destOrd="0" parTransId="{388B7826-ACFB-4A73-930F-FE103D207564}" sibTransId="{2FF1CEAE-5B41-48B3-92FF-7289B3F6D22A}"/>
    <dgm:cxn modelId="{44A910B7-1A73-44FF-ADEC-E23621C36C39}" type="presOf" srcId="{662E8A9A-A4FE-4236-8E9D-E9985FEDD746}" destId="{2185003C-F116-44BF-AA0B-83A207AA54CB}" srcOrd="0" destOrd="0" presId="urn:microsoft.com/office/officeart/2005/8/layout/gear1"/>
    <dgm:cxn modelId="{F973A6C6-A846-43E3-9B3F-B5141E330D68}" srcId="{662E8A9A-A4FE-4236-8E9D-E9985FEDD746}" destId="{8339E2E5-3BC1-4D17-AD1F-95EF95CAEE0E}" srcOrd="1" destOrd="0" parTransId="{1A5FBA05-9B9F-4364-A086-44BD1BA0B540}" sibTransId="{77354148-ED2A-43DD-874E-056FCC3C30A0}"/>
    <dgm:cxn modelId="{BD9D2ECC-4DCB-4367-A19F-1D61EBA21DCE}" type="presOf" srcId="{54D64CEA-1AAF-4509-9612-38ADFDBB5F3F}" destId="{EA809753-B0B6-4D9A-98E2-49455CBF7589}" srcOrd="3" destOrd="0" presId="urn:microsoft.com/office/officeart/2005/8/layout/gear1"/>
    <dgm:cxn modelId="{35B83EE4-84A5-41BB-9ED4-4D4C69FFC6DA}" type="presOf" srcId="{54D64CEA-1AAF-4509-9612-38ADFDBB5F3F}" destId="{742A437E-E486-404C-8EA1-10FB5E607ED6}" srcOrd="0" destOrd="0" presId="urn:microsoft.com/office/officeart/2005/8/layout/gear1"/>
    <dgm:cxn modelId="{F85D54F8-9DA3-48D8-8C8B-FD3221C7C5F4}" type="presOf" srcId="{8339E2E5-3BC1-4D17-AD1F-95EF95CAEE0E}" destId="{7C45BCD4-C775-4072-B141-69BA256EB628}" srcOrd="2" destOrd="0" presId="urn:microsoft.com/office/officeart/2005/8/layout/gear1"/>
    <dgm:cxn modelId="{D1FBFEFA-7E76-4C30-B92A-0AFF3BC3C832}" type="presOf" srcId="{8339E2E5-3BC1-4D17-AD1F-95EF95CAEE0E}" destId="{9B6B2F4E-CB36-41A8-965C-1C4C93CECAD2}" srcOrd="0" destOrd="0" presId="urn:microsoft.com/office/officeart/2005/8/layout/gear1"/>
    <dgm:cxn modelId="{D3EA8E6D-9B9F-4EA6-9B48-79C88DB19198}" type="presParOf" srcId="{2185003C-F116-44BF-AA0B-83A207AA54CB}" destId="{87983780-257A-4046-B64D-FAEBE4FB9668}" srcOrd="0" destOrd="0" presId="urn:microsoft.com/office/officeart/2005/8/layout/gear1"/>
    <dgm:cxn modelId="{7AF8FF40-77D2-4B77-BCF9-7DC205DD4821}" type="presParOf" srcId="{2185003C-F116-44BF-AA0B-83A207AA54CB}" destId="{5DF95A22-C849-4E61-B586-D0D584021E96}" srcOrd="1" destOrd="0" presId="urn:microsoft.com/office/officeart/2005/8/layout/gear1"/>
    <dgm:cxn modelId="{60360F67-EBB5-45D4-A447-19D110D3631C}" type="presParOf" srcId="{2185003C-F116-44BF-AA0B-83A207AA54CB}" destId="{C3567595-50B5-4D08-8686-275659AB80A8}" srcOrd="2" destOrd="0" presId="urn:microsoft.com/office/officeart/2005/8/layout/gear1"/>
    <dgm:cxn modelId="{DD31AD57-0B48-4BD1-BD6D-4B96A86F0531}" type="presParOf" srcId="{2185003C-F116-44BF-AA0B-83A207AA54CB}" destId="{9B6B2F4E-CB36-41A8-965C-1C4C93CECAD2}" srcOrd="3" destOrd="0" presId="urn:microsoft.com/office/officeart/2005/8/layout/gear1"/>
    <dgm:cxn modelId="{A0806350-9B8E-4EDE-B7CD-0D8EF82D6F1F}" type="presParOf" srcId="{2185003C-F116-44BF-AA0B-83A207AA54CB}" destId="{BA7572FB-A8A0-4327-BB1F-9632867402AC}" srcOrd="4" destOrd="0" presId="urn:microsoft.com/office/officeart/2005/8/layout/gear1"/>
    <dgm:cxn modelId="{A06C1EAB-5908-433F-8D46-72A9CDA66058}" type="presParOf" srcId="{2185003C-F116-44BF-AA0B-83A207AA54CB}" destId="{7C45BCD4-C775-4072-B141-69BA256EB628}" srcOrd="5" destOrd="0" presId="urn:microsoft.com/office/officeart/2005/8/layout/gear1"/>
    <dgm:cxn modelId="{981770CC-0993-4530-80B8-6B07BF37956D}" type="presParOf" srcId="{2185003C-F116-44BF-AA0B-83A207AA54CB}" destId="{742A437E-E486-404C-8EA1-10FB5E607ED6}" srcOrd="6" destOrd="0" presId="urn:microsoft.com/office/officeart/2005/8/layout/gear1"/>
    <dgm:cxn modelId="{7D7ED2BC-3D30-481C-AEF7-8BBD437BF157}" type="presParOf" srcId="{2185003C-F116-44BF-AA0B-83A207AA54CB}" destId="{144462D3-D3D1-4AF4-9117-D807003AA142}" srcOrd="7" destOrd="0" presId="urn:microsoft.com/office/officeart/2005/8/layout/gear1"/>
    <dgm:cxn modelId="{738BDA75-BF0C-4433-8450-58FB0A940CCA}" type="presParOf" srcId="{2185003C-F116-44BF-AA0B-83A207AA54CB}" destId="{C7DA3C4B-A56C-49B2-B0D6-BA8D57B3B0C1}" srcOrd="8" destOrd="0" presId="urn:microsoft.com/office/officeart/2005/8/layout/gear1"/>
    <dgm:cxn modelId="{031ED1B1-A422-497D-B244-D8B1AF2925A6}" type="presParOf" srcId="{2185003C-F116-44BF-AA0B-83A207AA54CB}" destId="{EA809753-B0B6-4D9A-98E2-49455CBF7589}" srcOrd="9" destOrd="0" presId="urn:microsoft.com/office/officeart/2005/8/layout/gear1"/>
    <dgm:cxn modelId="{BE28AC88-8890-43C0-BE3B-2E6E137DE15F}" type="presParOf" srcId="{2185003C-F116-44BF-AA0B-83A207AA54CB}" destId="{67CF338F-3B2C-4712-882A-037F2AF92509}" srcOrd="10" destOrd="0" presId="urn:microsoft.com/office/officeart/2005/8/layout/gear1"/>
    <dgm:cxn modelId="{1819459D-2C9D-4C3B-95F6-D21C472FBC31}" type="presParOf" srcId="{2185003C-F116-44BF-AA0B-83A207AA54CB}" destId="{CE71611C-9752-4F84-8659-E1A8381F6907}" srcOrd="11" destOrd="0" presId="urn:microsoft.com/office/officeart/2005/8/layout/gear1"/>
    <dgm:cxn modelId="{E70B56AD-58B2-48A4-B946-F6BD386CFF72}" type="presParOf" srcId="{2185003C-F116-44BF-AA0B-83A207AA54CB}" destId="{7DC700C9-8D5E-4CFE-8A4E-0B61FE3CFEF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08206BEC-9B60-4F18-B231-18B2175A66C6}" type="doc">
      <dgm:prSet loTypeId="urn:microsoft.com/office/officeart/2005/8/layout/pyramid4" loCatId="pyramid" qsTypeId="urn:microsoft.com/office/officeart/2005/8/quickstyle/simple1" qsCatId="simple" csTypeId="urn:microsoft.com/office/officeart/2005/8/colors/colorful1" csCatId="colorful" phldr="1"/>
      <dgm:spPr/>
      <dgm:t>
        <a:bodyPr/>
        <a:lstStyle/>
        <a:p>
          <a:endParaRPr lang="en-US"/>
        </a:p>
      </dgm:t>
    </dgm:pt>
    <dgm:pt modelId="{83565696-BE88-4C51-80E3-D2BBE2ADFE02}">
      <dgm:prSet phldrT="[Text]"/>
      <dgm:spPr/>
      <dgm:t>
        <a:bodyPr/>
        <a:lstStyle/>
        <a:p>
          <a:r>
            <a:rPr lang="en-US" dirty="0"/>
            <a:t>Ton-IoT</a:t>
          </a:r>
        </a:p>
        <a:p>
          <a:r>
            <a:rPr lang="en-US" b="0" i="0" dirty="0"/>
            <a:t>53,726,220 records</a:t>
          </a:r>
          <a:endParaRPr lang="en-US" dirty="0"/>
        </a:p>
        <a:p>
          <a:endParaRPr lang="en-US" dirty="0"/>
        </a:p>
      </dgm:t>
    </dgm:pt>
    <dgm:pt modelId="{0678FCD6-54F8-47ED-94F8-9C13092B55F4}" type="parTrans" cxnId="{5FCC2014-6606-4CEE-972B-63942CD424CE}">
      <dgm:prSet/>
      <dgm:spPr/>
      <dgm:t>
        <a:bodyPr/>
        <a:lstStyle/>
        <a:p>
          <a:endParaRPr lang="en-US"/>
        </a:p>
      </dgm:t>
    </dgm:pt>
    <dgm:pt modelId="{7D777B6E-8C9E-4D12-9353-70CD25572911}" type="sibTrans" cxnId="{5FCC2014-6606-4CEE-972B-63942CD424CE}">
      <dgm:prSet/>
      <dgm:spPr/>
      <dgm:t>
        <a:bodyPr/>
        <a:lstStyle/>
        <a:p>
          <a:endParaRPr lang="en-US"/>
        </a:p>
      </dgm:t>
    </dgm:pt>
    <dgm:pt modelId="{EEFF6A3E-7551-4EAE-99DE-B90C2BAE2373}">
      <dgm:prSet phldrT="[Text]"/>
      <dgm:spPr/>
      <dgm:t>
        <a:bodyPr/>
        <a:lstStyle/>
        <a:p>
          <a:r>
            <a:rPr lang="en-US" dirty="0"/>
            <a:t>BoT-IoT</a:t>
          </a:r>
        </a:p>
        <a:p>
          <a:r>
            <a:rPr lang="en-US" b="0" i="0" dirty="0"/>
            <a:t>72.000.000 records</a:t>
          </a:r>
          <a:endParaRPr lang="en-US" dirty="0"/>
        </a:p>
      </dgm:t>
    </dgm:pt>
    <dgm:pt modelId="{B27C1015-FC66-47F4-88BE-79E213361B91}" type="parTrans" cxnId="{D9D61832-C62C-4BF0-ABB1-D1BE041B3EB2}">
      <dgm:prSet/>
      <dgm:spPr/>
      <dgm:t>
        <a:bodyPr/>
        <a:lstStyle/>
        <a:p>
          <a:endParaRPr lang="en-US"/>
        </a:p>
      </dgm:t>
    </dgm:pt>
    <dgm:pt modelId="{4D95BA82-F8FD-48A8-A305-279C431E7261}" type="sibTrans" cxnId="{D9D61832-C62C-4BF0-ABB1-D1BE041B3EB2}">
      <dgm:prSet/>
      <dgm:spPr/>
      <dgm:t>
        <a:bodyPr/>
        <a:lstStyle/>
        <a:p>
          <a:endParaRPr lang="en-US"/>
        </a:p>
      </dgm:t>
    </dgm:pt>
    <dgm:pt modelId="{F03B8C8F-A0EB-4B65-B3E7-8A0594E638B9}">
      <dgm:prSet phldrT="[Text]" custT="1"/>
      <dgm:spPr/>
      <dgm:t>
        <a:bodyPr/>
        <a:lstStyle/>
        <a:p>
          <a:r>
            <a:rPr lang="en-US" sz="1350" dirty="0"/>
            <a:t>Datasets</a:t>
          </a:r>
        </a:p>
      </dgm:t>
    </dgm:pt>
    <dgm:pt modelId="{1E10B241-00A9-40E0-92DA-8B37B147E919}" type="parTrans" cxnId="{6D1CBD91-A8BA-4D29-A6F2-527484F6578C}">
      <dgm:prSet/>
      <dgm:spPr/>
      <dgm:t>
        <a:bodyPr/>
        <a:lstStyle/>
        <a:p>
          <a:endParaRPr lang="en-US"/>
        </a:p>
      </dgm:t>
    </dgm:pt>
    <dgm:pt modelId="{FF729E11-8DB9-4E39-8A5F-A33A8AB8CAAB}" type="sibTrans" cxnId="{6D1CBD91-A8BA-4D29-A6F2-527484F6578C}">
      <dgm:prSet/>
      <dgm:spPr/>
      <dgm:t>
        <a:bodyPr/>
        <a:lstStyle/>
        <a:p>
          <a:endParaRPr lang="en-US"/>
        </a:p>
      </dgm:t>
    </dgm:pt>
    <dgm:pt modelId="{967D51CC-CD4D-4518-8221-5838BD518792}">
      <dgm:prSet phldrT="[Text]"/>
      <dgm:spPr/>
      <dgm:t>
        <a:bodyPr/>
        <a:lstStyle/>
        <a:p>
          <a:r>
            <a:rPr lang="en-US" dirty="0"/>
            <a:t>Unsw-nb15</a:t>
          </a:r>
        </a:p>
        <a:p>
          <a:r>
            <a:rPr lang="en-US" b="0" i="0" dirty="0"/>
            <a:t>two million and 540,044  </a:t>
          </a:r>
        </a:p>
        <a:p>
          <a:r>
            <a:rPr lang="en-US" b="0" i="0" dirty="0"/>
            <a:t>records</a:t>
          </a:r>
          <a:endParaRPr lang="en-US" dirty="0"/>
        </a:p>
      </dgm:t>
    </dgm:pt>
    <dgm:pt modelId="{2BCEC250-E3F7-40E5-A670-F01D6F8F2BD6}" type="parTrans" cxnId="{BED039C1-BCBA-48CF-9D54-26F6D3511112}">
      <dgm:prSet/>
      <dgm:spPr/>
      <dgm:t>
        <a:bodyPr/>
        <a:lstStyle/>
        <a:p>
          <a:endParaRPr lang="en-US"/>
        </a:p>
      </dgm:t>
    </dgm:pt>
    <dgm:pt modelId="{AA3674E1-7238-4F3F-B76E-E417822026DC}" type="sibTrans" cxnId="{BED039C1-BCBA-48CF-9D54-26F6D3511112}">
      <dgm:prSet/>
      <dgm:spPr/>
      <dgm:t>
        <a:bodyPr/>
        <a:lstStyle/>
        <a:p>
          <a:endParaRPr lang="en-US"/>
        </a:p>
      </dgm:t>
    </dgm:pt>
    <dgm:pt modelId="{603E5063-5AC6-4C04-B65C-5A6E1A8A3BB7}" type="pres">
      <dgm:prSet presAssocID="{08206BEC-9B60-4F18-B231-18B2175A66C6}" presName="compositeShape" presStyleCnt="0">
        <dgm:presLayoutVars>
          <dgm:chMax val="9"/>
          <dgm:dir/>
          <dgm:resizeHandles val="exact"/>
        </dgm:presLayoutVars>
      </dgm:prSet>
      <dgm:spPr/>
    </dgm:pt>
    <dgm:pt modelId="{F060B25D-3B7D-4F38-A8FA-401BF549CF27}" type="pres">
      <dgm:prSet presAssocID="{08206BEC-9B60-4F18-B231-18B2175A66C6}" presName="triangle1" presStyleLbl="node1" presStyleIdx="0" presStyleCnt="4">
        <dgm:presLayoutVars>
          <dgm:bulletEnabled val="1"/>
        </dgm:presLayoutVars>
      </dgm:prSet>
      <dgm:spPr/>
    </dgm:pt>
    <dgm:pt modelId="{1837B5F3-9067-4D73-A92F-404B1B1C215A}" type="pres">
      <dgm:prSet presAssocID="{08206BEC-9B60-4F18-B231-18B2175A66C6}" presName="triangle2" presStyleLbl="node1" presStyleIdx="1" presStyleCnt="4">
        <dgm:presLayoutVars>
          <dgm:bulletEnabled val="1"/>
        </dgm:presLayoutVars>
      </dgm:prSet>
      <dgm:spPr/>
    </dgm:pt>
    <dgm:pt modelId="{59E105B8-10A7-4B85-81FF-3234B11E2AAD}" type="pres">
      <dgm:prSet presAssocID="{08206BEC-9B60-4F18-B231-18B2175A66C6}" presName="triangle3" presStyleLbl="node1" presStyleIdx="2" presStyleCnt="4">
        <dgm:presLayoutVars>
          <dgm:bulletEnabled val="1"/>
        </dgm:presLayoutVars>
      </dgm:prSet>
      <dgm:spPr/>
    </dgm:pt>
    <dgm:pt modelId="{037463C1-5F5B-4244-BF80-89B50297E2F6}" type="pres">
      <dgm:prSet presAssocID="{08206BEC-9B60-4F18-B231-18B2175A66C6}" presName="triangle4" presStyleLbl="node1" presStyleIdx="3" presStyleCnt="4">
        <dgm:presLayoutVars>
          <dgm:bulletEnabled val="1"/>
        </dgm:presLayoutVars>
      </dgm:prSet>
      <dgm:spPr/>
    </dgm:pt>
  </dgm:ptLst>
  <dgm:cxnLst>
    <dgm:cxn modelId="{A65F7A06-FE75-428E-ADFF-F8FDC7D7B5A3}" type="presOf" srcId="{967D51CC-CD4D-4518-8221-5838BD518792}" destId="{037463C1-5F5B-4244-BF80-89B50297E2F6}" srcOrd="0" destOrd="0" presId="urn:microsoft.com/office/officeart/2005/8/layout/pyramid4"/>
    <dgm:cxn modelId="{5FCC2014-6606-4CEE-972B-63942CD424CE}" srcId="{08206BEC-9B60-4F18-B231-18B2175A66C6}" destId="{83565696-BE88-4C51-80E3-D2BBE2ADFE02}" srcOrd="0" destOrd="0" parTransId="{0678FCD6-54F8-47ED-94F8-9C13092B55F4}" sibTransId="{7D777B6E-8C9E-4D12-9353-70CD25572911}"/>
    <dgm:cxn modelId="{D9D61832-C62C-4BF0-ABB1-D1BE041B3EB2}" srcId="{08206BEC-9B60-4F18-B231-18B2175A66C6}" destId="{EEFF6A3E-7551-4EAE-99DE-B90C2BAE2373}" srcOrd="1" destOrd="0" parTransId="{B27C1015-FC66-47F4-88BE-79E213361B91}" sibTransId="{4D95BA82-F8FD-48A8-A305-279C431E7261}"/>
    <dgm:cxn modelId="{E6F42D33-F277-4AF4-9667-EA3D105F25E0}" type="presOf" srcId="{EEFF6A3E-7551-4EAE-99DE-B90C2BAE2373}" destId="{1837B5F3-9067-4D73-A92F-404B1B1C215A}" srcOrd="0" destOrd="0" presId="urn:microsoft.com/office/officeart/2005/8/layout/pyramid4"/>
    <dgm:cxn modelId="{6D1CBD91-A8BA-4D29-A6F2-527484F6578C}" srcId="{08206BEC-9B60-4F18-B231-18B2175A66C6}" destId="{F03B8C8F-A0EB-4B65-B3E7-8A0594E638B9}" srcOrd="2" destOrd="0" parTransId="{1E10B241-00A9-40E0-92DA-8B37B147E919}" sibTransId="{FF729E11-8DB9-4E39-8A5F-A33A8AB8CAAB}"/>
    <dgm:cxn modelId="{EFDD37AE-44AF-43C9-BBE9-26188C4CCC9B}" type="presOf" srcId="{83565696-BE88-4C51-80E3-D2BBE2ADFE02}" destId="{F060B25D-3B7D-4F38-A8FA-401BF549CF27}" srcOrd="0" destOrd="0" presId="urn:microsoft.com/office/officeart/2005/8/layout/pyramid4"/>
    <dgm:cxn modelId="{BED039C1-BCBA-48CF-9D54-26F6D3511112}" srcId="{08206BEC-9B60-4F18-B231-18B2175A66C6}" destId="{967D51CC-CD4D-4518-8221-5838BD518792}" srcOrd="3" destOrd="0" parTransId="{2BCEC250-E3F7-40E5-A670-F01D6F8F2BD6}" sibTransId="{AA3674E1-7238-4F3F-B76E-E417822026DC}"/>
    <dgm:cxn modelId="{25728EE2-5C3F-47A5-A5FE-AC3447DD83D3}" type="presOf" srcId="{F03B8C8F-A0EB-4B65-B3E7-8A0594E638B9}" destId="{59E105B8-10A7-4B85-81FF-3234B11E2AAD}" srcOrd="0" destOrd="0" presId="urn:microsoft.com/office/officeart/2005/8/layout/pyramid4"/>
    <dgm:cxn modelId="{776592F1-B91C-43E8-8FD7-88669A924B13}" type="presOf" srcId="{08206BEC-9B60-4F18-B231-18B2175A66C6}" destId="{603E5063-5AC6-4C04-B65C-5A6E1A8A3BB7}" srcOrd="0" destOrd="0" presId="urn:microsoft.com/office/officeart/2005/8/layout/pyramid4"/>
    <dgm:cxn modelId="{486E1FB9-7AEA-4949-9DE9-2CF21F69196B}" type="presParOf" srcId="{603E5063-5AC6-4C04-B65C-5A6E1A8A3BB7}" destId="{F060B25D-3B7D-4F38-A8FA-401BF549CF27}" srcOrd="0" destOrd="0" presId="urn:microsoft.com/office/officeart/2005/8/layout/pyramid4"/>
    <dgm:cxn modelId="{46EA6A0E-8CFB-427F-939D-B9578154B98B}" type="presParOf" srcId="{603E5063-5AC6-4C04-B65C-5A6E1A8A3BB7}" destId="{1837B5F3-9067-4D73-A92F-404B1B1C215A}" srcOrd="1" destOrd="0" presId="urn:microsoft.com/office/officeart/2005/8/layout/pyramid4"/>
    <dgm:cxn modelId="{9BAEDBDD-3ED1-470A-AAD0-C59845BFEF27}" type="presParOf" srcId="{603E5063-5AC6-4C04-B65C-5A6E1A8A3BB7}" destId="{59E105B8-10A7-4B85-81FF-3234B11E2AAD}" srcOrd="2" destOrd="0" presId="urn:microsoft.com/office/officeart/2005/8/layout/pyramid4"/>
    <dgm:cxn modelId="{CD3A090C-53F8-4B23-907E-0BD8C6582206}" type="presParOf" srcId="{603E5063-5AC6-4C04-B65C-5A6E1A8A3BB7}" destId="{037463C1-5F5B-4244-BF80-89B50297E2F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19EB5-E530-49AF-A41A-A63FAA02BD70}" type="doc">
      <dgm:prSet loTypeId="urn:microsoft.com/office/officeart/2005/8/layout/hProcess9" loCatId="process" qsTypeId="urn:microsoft.com/office/officeart/2005/8/quickstyle/simple1" qsCatId="simple" csTypeId="urn:microsoft.com/office/officeart/2005/8/colors/accent1_2" csCatId="accent1" phldr="1"/>
      <dgm:spPr/>
    </dgm:pt>
    <dgm:pt modelId="{033ED585-8563-4C2B-ADA5-8EE2E8CD8766}">
      <dgm:prSet phldrT="[Text]"/>
      <dgm:spPr/>
      <dgm:t>
        <a:bodyPr/>
        <a:lstStyle/>
        <a:p>
          <a:r>
            <a:rPr lang="en-US" dirty="0"/>
            <a:t>Initial Access (External Remote Service)</a:t>
          </a:r>
        </a:p>
      </dgm:t>
    </dgm:pt>
    <dgm:pt modelId="{6216E87E-DB0F-42BE-8273-079EFAE6E6B2}" type="parTrans" cxnId="{B492D61C-3C1D-4500-A27B-887EB4E3C5F9}">
      <dgm:prSet/>
      <dgm:spPr/>
      <dgm:t>
        <a:bodyPr/>
        <a:lstStyle/>
        <a:p>
          <a:endParaRPr lang="en-US"/>
        </a:p>
      </dgm:t>
    </dgm:pt>
    <dgm:pt modelId="{72C9D68C-904B-4B70-9AFD-5779B586E665}" type="sibTrans" cxnId="{B492D61C-3C1D-4500-A27B-887EB4E3C5F9}">
      <dgm:prSet/>
      <dgm:spPr/>
      <dgm:t>
        <a:bodyPr/>
        <a:lstStyle/>
        <a:p>
          <a:endParaRPr lang="en-US"/>
        </a:p>
      </dgm:t>
    </dgm:pt>
    <dgm:pt modelId="{24E148FD-604B-4830-8F20-4ED265A8AF92}">
      <dgm:prSet phldrT="[Text]"/>
      <dgm:spPr/>
      <dgm:t>
        <a:bodyPr/>
        <a:lstStyle/>
        <a:p>
          <a:r>
            <a:rPr lang="en-US" dirty="0"/>
            <a:t>Lateral movement (Exploitation of remote service)</a:t>
          </a:r>
        </a:p>
      </dgm:t>
    </dgm:pt>
    <dgm:pt modelId="{6141CD35-D4F7-47EB-89B2-17EA54B377D4}" type="parTrans" cxnId="{35FBA3BE-FC09-428B-8719-72694264C444}">
      <dgm:prSet/>
      <dgm:spPr/>
      <dgm:t>
        <a:bodyPr/>
        <a:lstStyle/>
        <a:p>
          <a:endParaRPr lang="en-US"/>
        </a:p>
      </dgm:t>
    </dgm:pt>
    <dgm:pt modelId="{5486D98A-9404-45F1-9FD9-1C3C7B4DC5FE}" type="sibTrans" cxnId="{35FBA3BE-FC09-428B-8719-72694264C444}">
      <dgm:prSet/>
      <dgm:spPr/>
      <dgm:t>
        <a:bodyPr/>
        <a:lstStyle/>
        <a:p>
          <a:endParaRPr lang="en-US"/>
        </a:p>
      </dgm:t>
    </dgm:pt>
    <dgm:pt modelId="{8D341F65-80B6-4DB2-97B8-FE56CEFD6BB3}">
      <dgm:prSet phldrT="[Text]"/>
      <dgm:spPr/>
      <dgm:t>
        <a:bodyPr/>
        <a:lstStyle/>
        <a:p>
          <a:r>
            <a:rPr lang="en-US" dirty="0"/>
            <a:t>Collection (Data from info repository)</a:t>
          </a:r>
        </a:p>
      </dgm:t>
    </dgm:pt>
    <dgm:pt modelId="{644E58D8-D611-4317-82E8-B72E3142ED9C}" type="parTrans" cxnId="{5C249E32-5015-41D4-8F76-1B4BA46D1A27}">
      <dgm:prSet/>
      <dgm:spPr/>
      <dgm:t>
        <a:bodyPr/>
        <a:lstStyle/>
        <a:p>
          <a:endParaRPr lang="en-US"/>
        </a:p>
      </dgm:t>
    </dgm:pt>
    <dgm:pt modelId="{C3A50667-522B-48C5-878F-58AFF45243C1}" type="sibTrans" cxnId="{5C249E32-5015-41D4-8F76-1B4BA46D1A27}">
      <dgm:prSet/>
      <dgm:spPr/>
      <dgm:t>
        <a:bodyPr/>
        <a:lstStyle/>
        <a:p>
          <a:endParaRPr lang="en-US"/>
        </a:p>
      </dgm:t>
    </dgm:pt>
    <dgm:pt modelId="{611A7874-4B53-47BD-A14B-64D37C984B4D}">
      <dgm:prSet phldrT="[Text]"/>
      <dgm:spPr/>
      <dgm:t>
        <a:bodyPr/>
        <a:lstStyle/>
        <a:p>
          <a:r>
            <a:rPr lang="en-US" dirty="0"/>
            <a:t>Exfiltration (over alternative protocol TCP)</a:t>
          </a:r>
        </a:p>
      </dgm:t>
    </dgm:pt>
    <dgm:pt modelId="{FDBD4B0E-DAE9-48F5-82E4-0E3681B8A070}" type="parTrans" cxnId="{468C7E4F-11FC-4842-BE4E-FDE3E8DE439D}">
      <dgm:prSet/>
      <dgm:spPr/>
      <dgm:t>
        <a:bodyPr/>
        <a:lstStyle/>
        <a:p>
          <a:endParaRPr lang="en-US"/>
        </a:p>
      </dgm:t>
    </dgm:pt>
    <dgm:pt modelId="{0D428644-1955-43FB-8692-ED784CE8D523}" type="sibTrans" cxnId="{468C7E4F-11FC-4842-BE4E-FDE3E8DE439D}">
      <dgm:prSet/>
      <dgm:spPr/>
      <dgm:t>
        <a:bodyPr/>
        <a:lstStyle/>
        <a:p>
          <a:endParaRPr lang="en-US"/>
        </a:p>
      </dgm:t>
    </dgm:pt>
    <dgm:pt modelId="{84FB281F-35B5-41A5-8CEA-5AF27CEEDCF8}" type="pres">
      <dgm:prSet presAssocID="{A7D19EB5-E530-49AF-A41A-A63FAA02BD70}" presName="CompostProcess" presStyleCnt="0">
        <dgm:presLayoutVars>
          <dgm:dir/>
          <dgm:resizeHandles val="exact"/>
        </dgm:presLayoutVars>
      </dgm:prSet>
      <dgm:spPr/>
    </dgm:pt>
    <dgm:pt modelId="{D0151010-C0BE-4539-A93E-5EE9E83B3D31}" type="pres">
      <dgm:prSet presAssocID="{A7D19EB5-E530-49AF-A41A-A63FAA02BD70}" presName="arrow" presStyleLbl="bgShp" presStyleIdx="0" presStyleCnt="1"/>
      <dgm:spPr/>
    </dgm:pt>
    <dgm:pt modelId="{A77C6A92-9CB7-4E7A-BD22-41D221F1435E}" type="pres">
      <dgm:prSet presAssocID="{A7D19EB5-E530-49AF-A41A-A63FAA02BD70}" presName="linearProcess" presStyleCnt="0"/>
      <dgm:spPr/>
    </dgm:pt>
    <dgm:pt modelId="{C1729B95-2C00-4EF2-A206-3F8B5BFB05FE}" type="pres">
      <dgm:prSet presAssocID="{033ED585-8563-4C2B-ADA5-8EE2E8CD8766}" presName="textNode" presStyleLbl="node1" presStyleIdx="0" presStyleCnt="4">
        <dgm:presLayoutVars>
          <dgm:bulletEnabled val="1"/>
        </dgm:presLayoutVars>
      </dgm:prSet>
      <dgm:spPr/>
    </dgm:pt>
    <dgm:pt modelId="{8587E56D-3CF0-48FF-BDB2-6B908D6D8111}" type="pres">
      <dgm:prSet presAssocID="{72C9D68C-904B-4B70-9AFD-5779B586E665}" presName="sibTrans" presStyleCnt="0"/>
      <dgm:spPr/>
    </dgm:pt>
    <dgm:pt modelId="{36D634C0-41A3-4F79-B045-24C168E91309}" type="pres">
      <dgm:prSet presAssocID="{24E148FD-604B-4830-8F20-4ED265A8AF92}" presName="textNode" presStyleLbl="node1" presStyleIdx="1" presStyleCnt="4">
        <dgm:presLayoutVars>
          <dgm:bulletEnabled val="1"/>
        </dgm:presLayoutVars>
      </dgm:prSet>
      <dgm:spPr/>
    </dgm:pt>
    <dgm:pt modelId="{B71D1D1F-3B65-48AF-B13D-0B09695CAE82}" type="pres">
      <dgm:prSet presAssocID="{5486D98A-9404-45F1-9FD9-1C3C7B4DC5FE}" presName="sibTrans" presStyleCnt="0"/>
      <dgm:spPr/>
    </dgm:pt>
    <dgm:pt modelId="{47A14744-7BE3-463B-A5A9-CD683EEFB256}" type="pres">
      <dgm:prSet presAssocID="{8D341F65-80B6-4DB2-97B8-FE56CEFD6BB3}" presName="textNode" presStyleLbl="node1" presStyleIdx="2" presStyleCnt="4">
        <dgm:presLayoutVars>
          <dgm:bulletEnabled val="1"/>
        </dgm:presLayoutVars>
      </dgm:prSet>
      <dgm:spPr/>
    </dgm:pt>
    <dgm:pt modelId="{476868F9-E043-449D-B04F-BCD0EE520B5D}" type="pres">
      <dgm:prSet presAssocID="{C3A50667-522B-48C5-878F-58AFF45243C1}" presName="sibTrans" presStyleCnt="0"/>
      <dgm:spPr/>
    </dgm:pt>
    <dgm:pt modelId="{A83AA457-225F-4D0C-AEC5-E3246CC04F45}" type="pres">
      <dgm:prSet presAssocID="{611A7874-4B53-47BD-A14B-64D37C984B4D}" presName="textNode" presStyleLbl="node1" presStyleIdx="3" presStyleCnt="4">
        <dgm:presLayoutVars>
          <dgm:bulletEnabled val="1"/>
        </dgm:presLayoutVars>
      </dgm:prSet>
      <dgm:spPr/>
    </dgm:pt>
  </dgm:ptLst>
  <dgm:cxnLst>
    <dgm:cxn modelId="{546EF30E-DF35-4B26-8EE7-6D225A6E1263}" type="presOf" srcId="{8D341F65-80B6-4DB2-97B8-FE56CEFD6BB3}" destId="{47A14744-7BE3-463B-A5A9-CD683EEFB256}" srcOrd="0" destOrd="0" presId="urn:microsoft.com/office/officeart/2005/8/layout/hProcess9"/>
    <dgm:cxn modelId="{B492D61C-3C1D-4500-A27B-887EB4E3C5F9}" srcId="{A7D19EB5-E530-49AF-A41A-A63FAA02BD70}" destId="{033ED585-8563-4C2B-ADA5-8EE2E8CD8766}" srcOrd="0" destOrd="0" parTransId="{6216E87E-DB0F-42BE-8273-079EFAE6E6B2}" sibTransId="{72C9D68C-904B-4B70-9AFD-5779B586E665}"/>
    <dgm:cxn modelId="{5C249E32-5015-41D4-8F76-1B4BA46D1A27}" srcId="{A7D19EB5-E530-49AF-A41A-A63FAA02BD70}" destId="{8D341F65-80B6-4DB2-97B8-FE56CEFD6BB3}" srcOrd="2" destOrd="0" parTransId="{644E58D8-D611-4317-82E8-B72E3142ED9C}" sibTransId="{C3A50667-522B-48C5-878F-58AFF45243C1}"/>
    <dgm:cxn modelId="{4A2D904B-2F00-479E-8212-10BAE3F4B1F6}" type="presOf" srcId="{A7D19EB5-E530-49AF-A41A-A63FAA02BD70}" destId="{84FB281F-35B5-41A5-8CEA-5AF27CEEDCF8}" srcOrd="0" destOrd="0" presId="urn:microsoft.com/office/officeart/2005/8/layout/hProcess9"/>
    <dgm:cxn modelId="{468C7E4F-11FC-4842-BE4E-FDE3E8DE439D}" srcId="{A7D19EB5-E530-49AF-A41A-A63FAA02BD70}" destId="{611A7874-4B53-47BD-A14B-64D37C984B4D}" srcOrd="3" destOrd="0" parTransId="{FDBD4B0E-DAE9-48F5-82E4-0E3681B8A070}" sibTransId="{0D428644-1955-43FB-8692-ED784CE8D523}"/>
    <dgm:cxn modelId="{14D80877-4D58-4486-9534-50B57C903D1A}" type="presOf" srcId="{611A7874-4B53-47BD-A14B-64D37C984B4D}" destId="{A83AA457-225F-4D0C-AEC5-E3246CC04F45}" srcOrd="0" destOrd="0" presId="urn:microsoft.com/office/officeart/2005/8/layout/hProcess9"/>
    <dgm:cxn modelId="{35FBA3BE-FC09-428B-8719-72694264C444}" srcId="{A7D19EB5-E530-49AF-A41A-A63FAA02BD70}" destId="{24E148FD-604B-4830-8F20-4ED265A8AF92}" srcOrd="1" destOrd="0" parTransId="{6141CD35-D4F7-47EB-89B2-17EA54B377D4}" sibTransId="{5486D98A-9404-45F1-9FD9-1C3C7B4DC5FE}"/>
    <dgm:cxn modelId="{0E040CC7-0E8D-473B-880C-70A1D83FBC49}" type="presOf" srcId="{033ED585-8563-4C2B-ADA5-8EE2E8CD8766}" destId="{C1729B95-2C00-4EF2-A206-3F8B5BFB05FE}" srcOrd="0" destOrd="0" presId="urn:microsoft.com/office/officeart/2005/8/layout/hProcess9"/>
    <dgm:cxn modelId="{7A019BD7-AB7B-4D5B-8510-8B98F2ECAC5F}" type="presOf" srcId="{24E148FD-604B-4830-8F20-4ED265A8AF92}" destId="{36D634C0-41A3-4F79-B045-24C168E91309}" srcOrd="0" destOrd="0" presId="urn:microsoft.com/office/officeart/2005/8/layout/hProcess9"/>
    <dgm:cxn modelId="{ADA7AB2E-4410-49D1-905C-F61E7B3F7CE6}" type="presParOf" srcId="{84FB281F-35B5-41A5-8CEA-5AF27CEEDCF8}" destId="{D0151010-C0BE-4539-A93E-5EE9E83B3D31}" srcOrd="0" destOrd="0" presId="urn:microsoft.com/office/officeart/2005/8/layout/hProcess9"/>
    <dgm:cxn modelId="{3F70F5CD-E866-423E-8B1B-55607D7AA7C1}" type="presParOf" srcId="{84FB281F-35B5-41A5-8CEA-5AF27CEEDCF8}" destId="{A77C6A92-9CB7-4E7A-BD22-41D221F1435E}" srcOrd="1" destOrd="0" presId="urn:microsoft.com/office/officeart/2005/8/layout/hProcess9"/>
    <dgm:cxn modelId="{27261FC2-C9B2-45F1-9BAC-8AE0A87BAECA}" type="presParOf" srcId="{A77C6A92-9CB7-4E7A-BD22-41D221F1435E}" destId="{C1729B95-2C00-4EF2-A206-3F8B5BFB05FE}" srcOrd="0" destOrd="0" presId="urn:microsoft.com/office/officeart/2005/8/layout/hProcess9"/>
    <dgm:cxn modelId="{ACFD9811-7522-43A8-82B9-57FCEEC6365A}" type="presParOf" srcId="{A77C6A92-9CB7-4E7A-BD22-41D221F1435E}" destId="{8587E56D-3CF0-48FF-BDB2-6B908D6D8111}" srcOrd="1" destOrd="0" presId="urn:microsoft.com/office/officeart/2005/8/layout/hProcess9"/>
    <dgm:cxn modelId="{0F6334D5-788D-41F5-867F-ECB6CB593E39}" type="presParOf" srcId="{A77C6A92-9CB7-4E7A-BD22-41D221F1435E}" destId="{36D634C0-41A3-4F79-B045-24C168E91309}" srcOrd="2" destOrd="0" presId="urn:microsoft.com/office/officeart/2005/8/layout/hProcess9"/>
    <dgm:cxn modelId="{740C3E34-5715-47B5-AD35-1BCC6F600165}" type="presParOf" srcId="{A77C6A92-9CB7-4E7A-BD22-41D221F1435E}" destId="{B71D1D1F-3B65-48AF-B13D-0B09695CAE82}" srcOrd="3" destOrd="0" presId="urn:microsoft.com/office/officeart/2005/8/layout/hProcess9"/>
    <dgm:cxn modelId="{315CFB92-2B50-48EF-86DA-C315C238F416}" type="presParOf" srcId="{A77C6A92-9CB7-4E7A-BD22-41D221F1435E}" destId="{47A14744-7BE3-463B-A5A9-CD683EEFB256}" srcOrd="4" destOrd="0" presId="urn:microsoft.com/office/officeart/2005/8/layout/hProcess9"/>
    <dgm:cxn modelId="{083683CE-99E7-4D7D-BBFE-3EC0B88E9F35}" type="presParOf" srcId="{A77C6A92-9CB7-4E7A-BD22-41D221F1435E}" destId="{476868F9-E043-449D-B04F-BCD0EE520B5D}" srcOrd="5" destOrd="0" presId="urn:microsoft.com/office/officeart/2005/8/layout/hProcess9"/>
    <dgm:cxn modelId="{E428D6AF-4788-40DF-AAD8-202A8906EA09}" type="presParOf" srcId="{A77C6A92-9CB7-4E7A-BD22-41D221F1435E}" destId="{A83AA457-225F-4D0C-AEC5-E3246CC04F45}" srcOrd="6" destOrd="0" presId="urn:microsoft.com/office/officeart/2005/8/layout/hProcess9"/>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D19EB5-E530-49AF-A41A-A63FAA02BD70}" type="doc">
      <dgm:prSet loTypeId="urn:microsoft.com/office/officeart/2005/8/layout/hProcess9" loCatId="process" qsTypeId="urn:microsoft.com/office/officeart/2005/8/quickstyle/simple1" qsCatId="simple" csTypeId="urn:microsoft.com/office/officeart/2005/8/colors/accent1_2" csCatId="accent1" phldr="1"/>
      <dgm:spPr/>
    </dgm:pt>
    <dgm:pt modelId="{033ED585-8563-4C2B-ADA5-8EE2E8CD8766}">
      <dgm:prSet phldrT="[Text]"/>
      <dgm:spPr/>
      <dgm:t>
        <a:bodyPr/>
        <a:lstStyle/>
        <a:p>
          <a:r>
            <a:rPr lang="en-US" dirty="0"/>
            <a:t>Initial Access (External Remote Service)</a:t>
          </a:r>
        </a:p>
      </dgm:t>
    </dgm:pt>
    <dgm:pt modelId="{6216E87E-DB0F-42BE-8273-079EFAE6E6B2}" type="parTrans" cxnId="{B492D61C-3C1D-4500-A27B-887EB4E3C5F9}">
      <dgm:prSet/>
      <dgm:spPr/>
      <dgm:t>
        <a:bodyPr/>
        <a:lstStyle/>
        <a:p>
          <a:endParaRPr lang="en-US"/>
        </a:p>
      </dgm:t>
    </dgm:pt>
    <dgm:pt modelId="{72C9D68C-904B-4B70-9AFD-5779B586E665}" type="sibTrans" cxnId="{B492D61C-3C1D-4500-A27B-887EB4E3C5F9}">
      <dgm:prSet/>
      <dgm:spPr/>
      <dgm:t>
        <a:bodyPr/>
        <a:lstStyle/>
        <a:p>
          <a:endParaRPr lang="en-US"/>
        </a:p>
      </dgm:t>
    </dgm:pt>
    <dgm:pt modelId="{24E148FD-604B-4830-8F20-4ED265A8AF92}">
      <dgm:prSet phldrT="[Text]"/>
      <dgm:spPr/>
      <dgm:t>
        <a:bodyPr/>
        <a:lstStyle/>
        <a:p>
          <a:r>
            <a:rPr lang="en-US" dirty="0"/>
            <a:t>Lateral movement (Exploitation of remote service)</a:t>
          </a:r>
        </a:p>
      </dgm:t>
    </dgm:pt>
    <dgm:pt modelId="{6141CD35-D4F7-47EB-89B2-17EA54B377D4}" type="parTrans" cxnId="{35FBA3BE-FC09-428B-8719-72694264C444}">
      <dgm:prSet/>
      <dgm:spPr/>
      <dgm:t>
        <a:bodyPr/>
        <a:lstStyle/>
        <a:p>
          <a:endParaRPr lang="en-US"/>
        </a:p>
      </dgm:t>
    </dgm:pt>
    <dgm:pt modelId="{5486D98A-9404-45F1-9FD9-1C3C7B4DC5FE}" type="sibTrans" cxnId="{35FBA3BE-FC09-428B-8719-72694264C444}">
      <dgm:prSet/>
      <dgm:spPr/>
      <dgm:t>
        <a:bodyPr/>
        <a:lstStyle/>
        <a:p>
          <a:endParaRPr lang="en-US"/>
        </a:p>
      </dgm:t>
    </dgm:pt>
    <dgm:pt modelId="{8D341F65-80B6-4DB2-97B8-FE56CEFD6BB3}">
      <dgm:prSet phldrT="[Text]"/>
      <dgm:spPr/>
      <dgm:t>
        <a:bodyPr/>
        <a:lstStyle/>
        <a:p>
          <a:r>
            <a:rPr lang="en-US" dirty="0"/>
            <a:t>Collection (keylogging)</a:t>
          </a:r>
        </a:p>
      </dgm:t>
    </dgm:pt>
    <dgm:pt modelId="{644E58D8-D611-4317-82E8-B72E3142ED9C}" type="parTrans" cxnId="{5C249E32-5015-41D4-8F76-1B4BA46D1A27}">
      <dgm:prSet/>
      <dgm:spPr/>
      <dgm:t>
        <a:bodyPr/>
        <a:lstStyle/>
        <a:p>
          <a:endParaRPr lang="en-US"/>
        </a:p>
      </dgm:t>
    </dgm:pt>
    <dgm:pt modelId="{C3A50667-522B-48C5-878F-58AFF45243C1}" type="sibTrans" cxnId="{5C249E32-5015-41D4-8F76-1B4BA46D1A27}">
      <dgm:prSet/>
      <dgm:spPr/>
      <dgm:t>
        <a:bodyPr/>
        <a:lstStyle/>
        <a:p>
          <a:endParaRPr lang="en-US"/>
        </a:p>
      </dgm:t>
    </dgm:pt>
    <dgm:pt modelId="{84FB281F-35B5-41A5-8CEA-5AF27CEEDCF8}" type="pres">
      <dgm:prSet presAssocID="{A7D19EB5-E530-49AF-A41A-A63FAA02BD70}" presName="CompostProcess" presStyleCnt="0">
        <dgm:presLayoutVars>
          <dgm:dir/>
          <dgm:resizeHandles val="exact"/>
        </dgm:presLayoutVars>
      </dgm:prSet>
      <dgm:spPr/>
    </dgm:pt>
    <dgm:pt modelId="{D0151010-C0BE-4539-A93E-5EE9E83B3D31}" type="pres">
      <dgm:prSet presAssocID="{A7D19EB5-E530-49AF-A41A-A63FAA02BD70}" presName="arrow" presStyleLbl="bgShp" presStyleIdx="0" presStyleCnt="1"/>
      <dgm:spPr/>
    </dgm:pt>
    <dgm:pt modelId="{A77C6A92-9CB7-4E7A-BD22-41D221F1435E}" type="pres">
      <dgm:prSet presAssocID="{A7D19EB5-E530-49AF-A41A-A63FAA02BD70}" presName="linearProcess" presStyleCnt="0"/>
      <dgm:spPr/>
    </dgm:pt>
    <dgm:pt modelId="{C1729B95-2C00-4EF2-A206-3F8B5BFB05FE}" type="pres">
      <dgm:prSet presAssocID="{033ED585-8563-4C2B-ADA5-8EE2E8CD8766}" presName="textNode" presStyleLbl="node1" presStyleIdx="0" presStyleCnt="3">
        <dgm:presLayoutVars>
          <dgm:bulletEnabled val="1"/>
        </dgm:presLayoutVars>
      </dgm:prSet>
      <dgm:spPr/>
    </dgm:pt>
    <dgm:pt modelId="{8587E56D-3CF0-48FF-BDB2-6B908D6D8111}" type="pres">
      <dgm:prSet presAssocID="{72C9D68C-904B-4B70-9AFD-5779B586E665}" presName="sibTrans" presStyleCnt="0"/>
      <dgm:spPr/>
    </dgm:pt>
    <dgm:pt modelId="{36D634C0-41A3-4F79-B045-24C168E91309}" type="pres">
      <dgm:prSet presAssocID="{24E148FD-604B-4830-8F20-4ED265A8AF92}" presName="textNode" presStyleLbl="node1" presStyleIdx="1" presStyleCnt="3">
        <dgm:presLayoutVars>
          <dgm:bulletEnabled val="1"/>
        </dgm:presLayoutVars>
      </dgm:prSet>
      <dgm:spPr/>
    </dgm:pt>
    <dgm:pt modelId="{B71D1D1F-3B65-48AF-B13D-0B09695CAE82}" type="pres">
      <dgm:prSet presAssocID="{5486D98A-9404-45F1-9FD9-1C3C7B4DC5FE}" presName="sibTrans" presStyleCnt="0"/>
      <dgm:spPr/>
    </dgm:pt>
    <dgm:pt modelId="{47A14744-7BE3-463B-A5A9-CD683EEFB256}" type="pres">
      <dgm:prSet presAssocID="{8D341F65-80B6-4DB2-97B8-FE56CEFD6BB3}" presName="textNode" presStyleLbl="node1" presStyleIdx="2" presStyleCnt="3">
        <dgm:presLayoutVars>
          <dgm:bulletEnabled val="1"/>
        </dgm:presLayoutVars>
      </dgm:prSet>
      <dgm:spPr/>
    </dgm:pt>
  </dgm:ptLst>
  <dgm:cxnLst>
    <dgm:cxn modelId="{546EF30E-DF35-4B26-8EE7-6D225A6E1263}" type="presOf" srcId="{8D341F65-80B6-4DB2-97B8-FE56CEFD6BB3}" destId="{47A14744-7BE3-463B-A5A9-CD683EEFB256}" srcOrd="0" destOrd="0" presId="urn:microsoft.com/office/officeart/2005/8/layout/hProcess9"/>
    <dgm:cxn modelId="{B492D61C-3C1D-4500-A27B-887EB4E3C5F9}" srcId="{A7D19EB5-E530-49AF-A41A-A63FAA02BD70}" destId="{033ED585-8563-4C2B-ADA5-8EE2E8CD8766}" srcOrd="0" destOrd="0" parTransId="{6216E87E-DB0F-42BE-8273-079EFAE6E6B2}" sibTransId="{72C9D68C-904B-4B70-9AFD-5779B586E665}"/>
    <dgm:cxn modelId="{5C249E32-5015-41D4-8F76-1B4BA46D1A27}" srcId="{A7D19EB5-E530-49AF-A41A-A63FAA02BD70}" destId="{8D341F65-80B6-4DB2-97B8-FE56CEFD6BB3}" srcOrd="2" destOrd="0" parTransId="{644E58D8-D611-4317-82E8-B72E3142ED9C}" sibTransId="{C3A50667-522B-48C5-878F-58AFF45243C1}"/>
    <dgm:cxn modelId="{4A2D904B-2F00-479E-8212-10BAE3F4B1F6}" type="presOf" srcId="{A7D19EB5-E530-49AF-A41A-A63FAA02BD70}" destId="{84FB281F-35B5-41A5-8CEA-5AF27CEEDCF8}" srcOrd="0" destOrd="0" presId="urn:microsoft.com/office/officeart/2005/8/layout/hProcess9"/>
    <dgm:cxn modelId="{35FBA3BE-FC09-428B-8719-72694264C444}" srcId="{A7D19EB5-E530-49AF-A41A-A63FAA02BD70}" destId="{24E148FD-604B-4830-8F20-4ED265A8AF92}" srcOrd="1" destOrd="0" parTransId="{6141CD35-D4F7-47EB-89B2-17EA54B377D4}" sibTransId="{5486D98A-9404-45F1-9FD9-1C3C7B4DC5FE}"/>
    <dgm:cxn modelId="{0E040CC7-0E8D-473B-880C-70A1D83FBC49}" type="presOf" srcId="{033ED585-8563-4C2B-ADA5-8EE2E8CD8766}" destId="{C1729B95-2C00-4EF2-A206-3F8B5BFB05FE}" srcOrd="0" destOrd="0" presId="urn:microsoft.com/office/officeart/2005/8/layout/hProcess9"/>
    <dgm:cxn modelId="{7A019BD7-AB7B-4D5B-8510-8B98F2ECAC5F}" type="presOf" srcId="{24E148FD-604B-4830-8F20-4ED265A8AF92}" destId="{36D634C0-41A3-4F79-B045-24C168E91309}" srcOrd="0" destOrd="0" presId="urn:microsoft.com/office/officeart/2005/8/layout/hProcess9"/>
    <dgm:cxn modelId="{ADA7AB2E-4410-49D1-905C-F61E7B3F7CE6}" type="presParOf" srcId="{84FB281F-35B5-41A5-8CEA-5AF27CEEDCF8}" destId="{D0151010-C0BE-4539-A93E-5EE9E83B3D31}" srcOrd="0" destOrd="0" presId="urn:microsoft.com/office/officeart/2005/8/layout/hProcess9"/>
    <dgm:cxn modelId="{3F70F5CD-E866-423E-8B1B-55607D7AA7C1}" type="presParOf" srcId="{84FB281F-35B5-41A5-8CEA-5AF27CEEDCF8}" destId="{A77C6A92-9CB7-4E7A-BD22-41D221F1435E}" srcOrd="1" destOrd="0" presId="urn:microsoft.com/office/officeart/2005/8/layout/hProcess9"/>
    <dgm:cxn modelId="{27261FC2-C9B2-45F1-9BAC-8AE0A87BAECA}" type="presParOf" srcId="{A77C6A92-9CB7-4E7A-BD22-41D221F1435E}" destId="{C1729B95-2C00-4EF2-A206-3F8B5BFB05FE}" srcOrd="0" destOrd="0" presId="urn:microsoft.com/office/officeart/2005/8/layout/hProcess9"/>
    <dgm:cxn modelId="{ACFD9811-7522-43A8-82B9-57FCEEC6365A}" type="presParOf" srcId="{A77C6A92-9CB7-4E7A-BD22-41D221F1435E}" destId="{8587E56D-3CF0-48FF-BDB2-6B908D6D8111}" srcOrd="1" destOrd="0" presId="urn:microsoft.com/office/officeart/2005/8/layout/hProcess9"/>
    <dgm:cxn modelId="{0F6334D5-788D-41F5-867F-ECB6CB593E39}" type="presParOf" srcId="{A77C6A92-9CB7-4E7A-BD22-41D221F1435E}" destId="{36D634C0-41A3-4F79-B045-24C168E91309}" srcOrd="2" destOrd="0" presId="urn:microsoft.com/office/officeart/2005/8/layout/hProcess9"/>
    <dgm:cxn modelId="{740C3E34-5715-47B5-AD35-1BCC6F600165}" type="presParOf" srcId="{A77C6A92-9CB7-4E7A-BD22-41D221F1435E}" destId="{B71D1D1F-3B65-48AF-B13D-0B09695CAE82}" srcOrd="3" destOrd="0" presId="urn:microsoft.com/office/officeart/2005/8/layout/hProcess9"/>
    <dgm:cxn modelId="{315CFB92-2B50-48EF-86DA-C315C238F416}" type="presParOf" srcId="{A77C6A92-9CB7-4E7A-BD22-41D221F1435E}" destId="{47A14744-7BE3-463B-A5A9-CD683EEFB256}" srcOrd="4" destOrd="0" presId="urn:microsoft.com/office/officeart/2005/8/layout/hProcess9"/>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 </a:t>
          </a:r>
          <a:r>
            <a:rPr lang="en-US" altLang="en-US" dirty="0">
              <a:latin typeface="Calibri" panose="020F0502020204030204" pitchFamily="34" charset="0"/>
            </a:rPr>
            <a:t>[AI19b] </a:t>
          </a:r>
          <a:endParaRPr lang="en-US" dirty="0"/>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 </a:t>
          </a:r>
          <a:r>
            <a:rPr lang="en-US" altLang="en-US" dirty="0">
              <a:latin typeface="Calibri" panose="020F0502020204030204" pitchFamily="34" charset="0"/>
            </a:rPr>
            <a:t>[HMZ21] </a:t>
          </a:r>
          <a:endParaRPr lang="en-US" dirty="0"/>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 [RSG16] </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 [LL17] </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784F206-110B-4F44-BA31-AFB8DEC8774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97452A6-2554-4731-9358-758FFB12E14B}">
      <dgm:prSet phldrT="[Text]"/>
      <dgm:spPr/>
      <dgm:t>
        <a:bodyPr/>
        <a:lstStyle/>
        <a:p>
          <a:r>
            <a:rPr lang="en-US" dirty="0"/>
            <a:t>Feature Importance</a:t>
          </a:r>
        </a:p>
        <a:p>
          <a:r>
            <a:rPr lang="en-US" dirty="0"/>
            <a:t>(FI)</a:t>
          </a:r>
        </a:p>
      </dgm:t>
    </dgm:pt>
    <dgm:pt modelId="{C1196640-FF82-44C9-88D1-FAF88353CA84}" type="parTrans" cxnId="{FBAA7671-4D16-436A-B159-C1CDF2435D9C}">
      <dgm:prSet/>
      <dgm:spPr/>
      <dgm:t>
        <a:bodyPr/>
        <a:lstStyle/>
        <a:p>
          <a:endParaRPr lang="en-US"/>
        </a:p>
      </dgm:t>
    </dgm:pt>
    <dgm:pt modelId="{5ACF876E-9DD5-4667-8AA0-497567259242}" type="sibTrans" cxnId="{FBAA7671-4D16-436A-B159-C1CDF2435D9C}">
      <dgm:prSet/>
      <dgm:spPr/>
      <dgm:t>
        <a:bodyPr/>
        <a:lstStyle/>
        <a:p>
          <a:endParaRPr lang="en-US"/>
        </a:p>
      </dgm:t>
    </dgm:pt>
    <dgm:pt modelId="{DA2A3138-CAED-4D76-9DAA-27F549513ADC}">
      <dgm:prSet phldrT="[Text]"/>
      <dgm:spPr/>
      <dgm:t>
        <a:bodyPr/>
        <a:lstStyle/>
        <a:p>
          <a:r>
            <a:rPr lang="en-US" dirty="0"/>
            <a:t>Permutation Feature Importance</a:t>
          </a:r>
        </a:p>
        <a:p>
          <a:r>
            <a:rPr lang="en-US" dirty="0"/>
            <a:t>(PFI)</a:t>
          </a:r>
        </a:p>
      </dgm:t>
    </dgm:pt>
    <dgm:pt modelId="{D5928384-D86B-4F48-B34D-0BFE9B1B3BAC}" type="parTrans" cxnId="{F33CA349-4BF4-45C5-B8DD-CDDB11F5B748}">
      <dgm:prSet/>
      <dgm:spPr/>
      <dgm:t>
        <a:bodyPr/>
        <a:lstStyle/>
        <a:p>
          <a:endParaRPr lang="en-US"/>
        </a:p>
      </dgm:t>
    </dgm:pt>
    <dgm:pt modelId="{3CEB614E-E678-437E-8087-BEBD73E067E9}" type="sibTrans" cxnId="{F33CA349-4BF4-45C5-B8DD-CDDB11F5B748}">
      <dgm:prSet/>
      <dgm:spPr/>
      <dgm:t>
        <a:bodyPr/>
        <a:lstStyle/>
        <a:p>
          <a:endParaRPr lang="en-US"/>
        </a:p>
      </dgm:t>
    </dgm:pt>
    <dgm:pt modelId="{6C1C4836-BA4C-4D2C-85A0-562D6999B8BC}">
      <dgm:prSet phldrT="[Text]"/>
      <dgm:spPr/>
      <dgm:t>
        <a:bodyPr/>
        <a:lstStyle/>
        <a:p>
          <a:r>
            <a:rPr lang="en-US" dirty="0"/>
            <a:t>Local Interpretable Model-agnostic Explanations</a:t>
          </a:r>
        </a:p>
        <a:p>
          <a:r>
            <a:rPr lang="en-US" dirty="0"/>
            <a:t>(LIME)</a:t>
          </a:r>
        </a:p>
      </dgm:t>
    </dgm:pt>
    <dgm:pt modelId="{BA5637E1-A09A-4F7B-BAD6-578148C6E9B0}" type="parTrans" cxnId="{83B95E75-5DE8-4751-9FCD-AFCC764C8728}">
      <dgm:prSet/>
      <dgm:spPr/>
      <dgm:t>
        <a:bodyPr/>
        <a:lstStyle/>
        <a:p>
          <a:endParaRPr lang="en-US"/>
        </a:p>
      </dgm:t>
    </dgm:pt>
    <dgm:pt modelId="{F9E48B98-B822-4691-B998-11B9D609E442}" type="sibTrans" cxnId="{83B95E75-5DE8-4751-9FCD-AFCC764C8728}">
      <dgm:prSet/>
      <dgm:spPr/>
      <dgm:t>
        <a:bodyPr/>
        <a:lstStyle/>
        <a:p>
          <a:endParaRPr lang="en-US"/>
        </a:p>
      </dgm:t>
    </dgm:pt>
    <dgm:pt modelId="{325ED866-B9F1-4159-9817-EE89F41B43D9}">
      <dgm:prSet phldrT="[Text]"/>
      <dgm:spPr/>
      <dgm:t>
        <a:bodyPr/>
        <a:lstStyle/>
        <a:p>
          <a:r>
            <a:rPr lang="en-US" dirty="0" err="1"/>
            <a:t>SHapley</a:t>
          </a:r>
          <a:r>
            <a:rPr lang="en-US" dirty="0"/>
            <a:t> Additive </a:t>
          </a:r>
          <a:r>
            <a:rPr lang="en-US" dirty="0" err="1"/>
            <a:t>exPlanations</a:t>
          </a:r>
          <a:r>
            <a:rPr lang="en-US" dirty="0"/>
            <a:t> </a:t>
          </a:r>
        </a:p>
        <a:p>
          <a:r>
            <a:rPr lang="en-US" dirty="0"/>
            <a:t>(SHAP)</a:t>
          </a:r>
        </a:p>
      </dgm:t>
    </dgm:pt>
    <dgm:pt modelId="{3BFB9209-786A-4E3B-8501-36D2E1231F56}" type="parTrans" cxnId="{B2D2B397-5A59-46D5-B0B4-09BB0DB08916}">
      <dgm:prSet/>
      <dgm:spPr/>
      <dgm:t>
        <a:bodyPr/>
        <a:lstStyle/>
        <a:p>
          <a:endParaRPr lang="en-US"/>
        </a:p>
      </dgm:t>
    </dgm:pt>
    <dgm:pt modelId="{A89236E2-70FC-4ED8-86DA-F95A590BD3DF}" type="sibTrans" cxnId="{B2D2B397-5A59-46D5-B0B4-09BB0DB08916}">
      <dgm:prSet/>
      <dgm:spPr/>
      <dgm:t>
        <a:bodyPr/>
        <a:lstStyle/>
        <a:p>
          <a:endParaRPr lang="en-US"/>
        </a:p>
      </dgm:t>
    </dgm:pt>
    <dgm:pt modelId="{D9B3EC21-6112-46F6-93F6-B730FB31EFE3}" type="pres">
      <dgm:prSet presAssocID="{A784F206-110B-4F44-BA31-AFB8DEC87747}" presName="hierChild1" presStyleCnt="0">
        <dgm:presLayoutVars>
          <dgm:chPref val="1"/>
          <dgm:dir/>
          <dgm:animOne val="branch"/>
          <dgm:animLvl val="lvl"/>
          <dgm:resizeHandles/>
        </dgm:presLayoutVars>
      </dgm:prSet>
      <dgm:spPr/>
    </dgm:pt>
    <dgm:pt modelId="{1E99F728-B139-4742-B133-AA7010909372}" type="pres">
      <dgm:prSet presAssocID="{F97452A6-2554-4731-9358-758FFB12E14B}" presName="hierRoot1" presStyleCnt="0"/>
      <dgm:spPr/>
    </dgm:pt>
    <dgm:pt modelId="{A134F8C1-CF6E-4D86-8EE2-353FA6728593}" type="pres">
      <dgm:prSet presAssocID="{F97452A6-2554-4731-9358-758FFB12E14B}" presName="composite" presStyleCnt="0"/>
      <dgm:spPr/>
    </dgm:pt>
    <dgm:pt modelId="{36C70D62-3E9D-43BB-AA37-FA1D793BD24B}" type="pres">
      <dgm:prSet presAssocID="{F97452A6-2554-4731-9358-758FFB12E14B}" presName="background" presStyleLbl="node0" presStyleIdx="0" presStyleCnt="4"/>
      <dgm:spPr>
        <a:solidFill>
          <a:srgbClr val="FF9966"/>
        </a:solidFill>
      </dgm:spPr>
    </dgm:pt>
    <dgm:pt modelId="{6C1FB01C-142E-4EB6-98E3-DC80BC08F33C}" type="pres">
      <dgm:prSet presAssocID="{F97452A6-2554-4731-9358-758FFB12E14B}" presName="text" presStyleLbl="fgAcc0" presStyleIdx="0" presStyleCnt="4">
        <dgm:presLayoutVars>
          <dgm:chPref val="3"/>
        </dgm:presLayoutVars>
      </dgm:prSet>
      <dgm:spPr/>
    </dgm:pt>
    <dgm:pt modelId="{8110B25A-D3C6-4562-83E9-A02874B3E4F6}" type="pres">
      <dgm:prSet presAssocID="{F97452A6-2554-4731-9358-758FFB12E14B}" presName="hierChild2" presStyleCnt="0"/>
      <dgm:spPr/>
    </dgm:pt>
    <dgm:pt modelId="{FFD3EEB0-10AE-4F45-971E-C47E1FF3FDCD}" type="pres">
      <dgm:prSet presAssocID="{DA2A3138-CAED-4D76-9DAA-27F549513ADC}" presName="hierRoot1" presStyleCnt="0"/>
      <dgm:spPr/>
    </dgm:pt>
    <dgm:pt modelId="{10D1760C-88F2-42EA-98BB-0EC011625189}" type="pres">
      <dgm:prSet presAssocID="{DA2A3138-CAED-4D76-9DAA-27F549513ADC}" presName="composite" presStyleCnt="0"/>
      <dgm:spPr/>
    </dgm:pt>
    <dgm:pt modelId="{34571AD2-5410-4902-BBC2-F4D41E311310}" type="pres">
      <dgm:prSet presAssocID="{DA2A3138-CAED-4D76-9DAA-27F549513ADC}" presName="background" presStyleLbl="node0" presStyleIdx="1" presStyleCnt="4"/>
      <dgm:spPr>
        <a:solidFill>
          <a:srgbClr val="FF9966"/>
        </a:solidFill>
      </dgm:spPr>
    </dgm:pt>
    <dgm:pt modelId="{5D6E352A-D43D-49DD-96DF-8FE6C1EDE39F}" type="pres">
      <dgm:prSet presAssocID="{DA2A3138-CAED-4D76-9DAA-27F549513ADC}" presName="text" presStyleLbl="fgAcc0" presStyleIdx="1" presStyleCnt="4">
        <dgm:presLayoutVars>
          <dgm:chPref val="3"/>
        </dgm:presLayoutVars>
      </dgm:prSet>
      <dgm:spPr/>
    </dgm:pt>
    <dgm:pt modelId="{D7C075AC-EC79-4264-A2EE-62BDFE4C4BD1}" type="pres">
      <dgm:prSet presAssocID="{DA2A3138-CAED-4D76-9DAA-27F549513ADC}" presName="hierChild2" presStyleCnt="0"/>
      <dgm:spPr/>
    </dgm:pt>
    <dgm:pt modelId="{673AFDBB-E867-4A4E-A6B2-FC0A078CFC2E}" type="pres">
      <dgm:prSet presAssocID="{6C1C4836-BA4C-4D2C-85A0-562D6999B8BC}" presName="hierRoot1" presStyleCnt="0"/>
      <dgm:spPr/>
    </dgm:pt>
    <dgm:pt modelId="{3D77EBE9-4243-40D1-8EC9-F2E53D8B8A27}" type="pres">
      <dgm:prSet presAssocID="{6C1C4836-BA4C-4D2C-85A0-562D6999B8BC}" presName="composite" presStyleCnt="0"/>
      <dgm:spPr/>
    </dgm:pt>
    <dgm:pt modelId="{45BBEE9F-BDDC-42A3-B741-B0AB682B3611}" type="pres">
      <dgm:prSet presAssocID="{6C1C4836-BA4C-4D2C-85A0-562D6999B8BC}" presName="background" presStyleLbl="node0" presStyleIdx="2" presStyleCnt="4"/>
      <dgm:spPr>
        <a:solidFill>
          <a:srgbClr val="FF9966"/>
        </a:solidFill>
      </dgm:spPr>
    </dgm:pt>
    <dgm:pt modelId="{2802AA47-63C2-4AFA-9C26-133503D23182}" type="pres">
      <dgm:prSet presAssocID="{6C1C4836-BA4C-4D2C-85A0-562D6999B8BC}" presName="text" presStyleLbl="fgAcc0" presStyleIdx="2" presStyleCnt="4">
        <dgm:presLayoutVars>
          <dgm:chPref val="3"/>
        </dgm:presLayoutVars>
      </dgm:prSet>
      <dgm:spPr/>
    </dgm:pt>
    <dgm:pt modelId="{AE31408C-0746-4BA5-8BE8-FFB7FB8B8D4A}" type="pres">
      <dgm:prSet presAssocID="{6C1C4836-BA4C-4D2C-85A0-562D6999B8BC}" presName="hierChild2" presStyleCnt="0"/>
      <dgm:spPr/>
    </dgm:pt>
    <dgm:pt modelId="{E107BE28-95A4-47A8-A932-C22BF6C1766C}" type="pres">
      <dgm:prSet presAssocID="{325ED866-B9F1-4159-9817-EE89F41B43D9}" presName="hierRoot1" presStyleCnt="0"/>
      <dgm:spPr/>
    </dgm:pt>
    <dgm:pt modelId="{4E27072A-20A5-4C28-A634-8C9B9DA9C8D8}" type="pres">
      <dgm:prSet presAssocID="{325ED866-B9F1-4159-9817-EE89F41B43D9}" presName="composite" presStyleCnt="0"/>
      <dgm:spPr/>
    </dgm:pt>
    <dgm:pt modelId="{C987EFAA-2F07-4EB2-B4D5-B559A30B6B41}" type="pres">
      <dgm:prSet presAssocID="{325ED866-B9F1-4159-9817-EE89F41B43D9}" presName="background" presStyleLbl="node0" presStyleIdx="3" presStyleCnt="4"/>
      <dgm:spPr>
        <a:solidFill>
          <a:srgbClr val="FF9966"/>
        </a:solidFill>
      </dgm:spPr>
    </dgm:pt>
    <dgm:pt modelId="{E59D32F2-B385-4865-B3E1-BF54CFFDA260}" type="pres">
      <dgm:prSet presAssocID="{325ED866-B9F1-4159-9817-EE89F41B43D9}" presName="text" presStyleLbl="fgAcc0" presStyleIdx="3" presStyleCnt="4">
        <dgm:presLayoutVars>
          <dgm:chPref val="3"/>
        </dgm:presLayoutVars>
      </dgm:prSet>
      <dgm:spPr/>
    </dgm:pt>
    <dgm:pt modelId="{B1882865-7CCF-4E7A-AAC2-0FB55B8B9B82}" type="pres">
      <dgm:prSet presAssocID="{325ED866-B9F1-4159-9817-EE89F41B43D9}" presName="hierChild2" presStyleCnt="0"/>
      <dgm:spPr/>
    </dgm:pt>
  </dgm:ptLst>
  <dgm:cxnLst>
    <dgm:cxn modelId="{F33CA349-4BF4-45C5-B8DD-CDDB11F5B748}" srcId="{A784F206-110B-4F44-BA31-AFB8DEC87747}" destId="{DA2A3138-CAED-4D76-9DAA-27F549513ADC}" srcOrd="1" destOrd="0" parTransId="{D5928384-D86B-4F48-B34D-0BFE9B1B3BAC}" sibTransId="{3CEB614E-E678-437E-8087-BEBD73E067E9}"/>
    <dgm:cxn modelId="{FBAA7671-4D16-436A-B159-C1CDF2435D9C}" srcId="{A784F206-110B-4F44-BA31-AFB8DEC87747}" destId="{F97452A6-2554-4731-9358-758FFB12E14B}" srcOrd="0" destOrd="0" parTransId="{C1196640-FF82-44C9-88D1-FAF88353CA84}" sibTransId="{5ACF876E-9DD5-4667-8AA0-497567259242}"/>
    <dgm:cxn modelId="{83B95E75-5DE8-4751-9FCD-AFCC764C8728}" srcId="{A784F206-110B-4F44-BA31-AFB8DEC87747}" destId="{6C1C4836-BA4C-4D2C-85A0-562D6999B8BC}" srcOrd="2" destOrd="0" parTransId="{BA5637E1-A09A-4F7B-BAD6-578148C6E9B0}" sibTransId="{F9E48B98-B822-4691-B998-11B9D609E442}"/>
    <dgm:cxn modelId="{FC53C276-889C-4372-A1F5-C0B6B1E1005E}" type="presOf" srcId="{6C1C4836-BA4C-4D2C-85A0-562D6999B8BC}" destId="{2802AA47-63C2-4AFA-9C26-133503D23182}" srcOrd="0" destOrd="0" presId="urn:microsoft.com/office/officeart/2005/8/layout/hierarchy1"/>
    <dgm:cxn modelId="{79027B86-0E45-4D34-90A4-D4A3016763E2}" type="presOf" srcId="{A784F206-110B-4F44-BA31-AFB8DEC87747}" destId="{D9B3EC21-6112-46F6-93F6-B730FB31EFE3}" srcOrd="0" destOrd="0" presId="urn:microsoft.com/office/officeart/2005/8/layout/hierarchy1"/>
    <dgm:cxn modelId="{B2D2B397-5A59-46D5-B0B4-09BB0DB08916}" srcId="{A784F206-110B-4F44-BA31-AFB8DEC87747}" destId="{325ED866-B9F1-4159-9817-EE89F41B43D9}" srcOrd="3" destOrd="0" parTransId="{3BFB9209-786A-4E3B-8501-36D2E1231F56}" sibTransId="{A89236E2-70FC-4ED8-86DA-F95A590BD3DF}"/>
    <dgm:cxn modelId="{7BFC6DB9-07DF-41C5-9BA4-34C3D61BD4DA}" type="presOf" srcId="{F97452A6-2554-4731-9358-758FFB12E14B}" destId="{6C1FB01C-142E-4EB6-98E3-DC80BC08F33C}" srcOrd="0" destOrd="0" presId="urn:microsoft.com/office/officeart/2005/8/layout/hierarchy1"/>
    <dgm:cxn modelId="{814A4EC0-4814-4C9F-B006-02207F9B804D}" type="presOf" srcId="{DA2A3138-CAED-4D76-9DAA-27F549513ADC}" destId="{5D6E352A-D43D-49DD-96DF-8FE6C1EDE39F}" srcOrd="0" destOrd="0" presId="urn:microsoft.com/office/officeart/2005/8/layout/hierarchy1"/>
    <dgm:cxn modelId="{825A33F0-458E-4B87-89AB-4887E8E41824}" type="presOf" srcId="{325ED866-B9F1-4159-9817-EE89F41B43D9}" destId="{E59D32F2-B385-4865-B3E1-BF54CFFDA260}" srcOrd="0" destOrd="0" presId="urn:microsoft.com/office/officeart/2005/8/layout/hierarchy1"/>
    <dgm:cxn modelId="{DA3C7129-9CF0-45EE-9F78-EEFD1AB4F78C}" type="presParOf" srcId="{D9B3EC21-6112-46F6-93F6-B730FB31EFE3}" destId="{1E99F728-B139-4742-B133-AA7010909372}" srcOrd="0" destOrd="0" presId="urn:microsoft.com/office/officeart/2005/8/layout/hierarchy1"/>
    <dgm:cxn modelId="{4D3E1DB3-AE63-47E2-AAB7-CF52F9C83A90}" type="presParOf" srcId="{1E99F728-B139-4742-B133-AA7010909372}" destId="{A134F8C1-CF6E-4D86-8EE2-353FA6728593}" srcOrd="0" destOrd="0" presId="urn:microsoft.com/office/officeart/2005/8/layout/hierarchy1"/>
    <dgm:cxn modelId="{AE13B97D-4155-4CE8-8C21-046BCF27A7FC}" type="presParOf" srcId="{A134F8C1-CF6E-4D86-8EE2-353FA6728593}" destId="{36C70D62-3E9D-43BB-AA37-FA1D793BD24B}" srcOrd="0" destOrd="0" presId="urn:microsoft.com/office/officeart/2005/8/layout/hierarchy1"/>
    <dgm:cxn modelId="{3405AAB6-E3DF-409E-9A4F-C81667523151}" type="presParOf" srcId="{A134F8C1-CF6E-4D86-8EE2-353FA6728593}" destId="{6C1FB01C-142E-4EB6-98E3-DC80BC08F33C}" srcOrd="1" destOrd="0" presId="urn:microsoft.com/office/officeart/2005/8/layout/hierarchy1"/>
    <dgm:cxn modelId="{EE6611D5-BAA4-4482-BF97-9723AEDB38DF}" type="presParOf" srcId="{1E99F728-B139-4742-B133-AA7010909372}" destId="{8110B25A-D3C6-4562-83E9-A02874B3E4F6}" srcOrd="1" destOrd="0" presId="urn:microsoft.com/office/officeart/2005/8/layout/hierarchy1"/>
    <dgm:cxn modelId="{422F5DEF-A8EC-485F-B4F9-64A7F156BD05}" type="presParOf" srcId="{D9B3EC21-6112-46F6-93F6-B730FB31EFE3}" destId="{FFD3EEB0-10AE-4F45-971E-C47E1FF3FDCD}" srcOrd="1" destOrd="0" presId="urn:microsoft.com/office/officeart/2005/8/layout/hierarchy1"/>
    <dgm:cxn modelId="{F8541803-A8FC-4217-A63A-58626DE4C95B}" type="presParOf" srcId="{FFD3EEB0-10AE-4F45-971E-C47E1FF3FDCD}" destId="{10D1760C-88F2-42EA-98BB-0EC011625189}" srcOrd="0" destOrd="0" presId="urn:microsoft.com/office/officeart/2005/8/layout/hierarchy1"/>
    <dgm:cxn modelId="{64035A0D-3F33-4E3F-9BE4-601053419767}" type="presParOf" srcId="{10D1760C-88F2-42EA-98BB-0EC011625189}" destId="{34571AD2-5410-4902-BBC2-F4D41E311310}" srcOrd="0" destOrd="0" presId="urn:microsoft.com/office/officeart/2005/8/layout/hierarchy1"/>
    <dgm:cxn modelId="{35C4E875-C885-4EA7-A8E3-D2794BCD0D95}" type="presParOf" srcId="{10D1760C-88F2-42EA-98BB-0EC011625189}" destId="{5D6E352A-D43D-49DD-96DF-8FE6C1EDE39F}" srcOrd="1" destOrd="0" presId="urn:microsoft.com/office/officeart/2005/8/layout/hierarchy1"/>
    <dgm:cxn modelId="{220232BA-5303-4D89-ABC8-2F6C83463FB7}" type="presParOf" srcId="{FFD3EEB0-10AE-4F45-971E-C47E1FF3FDCD}" destId="{D7C075AC-EC79-4264-A2EE-62BDFE4C4BD1}" srcOrd="1" destOrd="0" presId="urn:microsoft.com/office/officeart/2005/8/layout/hierarchy1"/>
    <dgm:cxn modelId="{ECA0A3F0-5B89-4568-99FA-1685AFF93340}" type="presParOf" srcId="{D9B3EC21-6112-46F6-93F6-B730FB31EFE3}" destId="{673AFDBB-E867-4A4E-A6B2-FC0A078CFC2E}" srcOrd="2" destOrd="0" presId="urn:microsoft.com/office/officeart/2005/8/layout/hierarchy1"/>
    <dgm:cxn modelId="{0A7576B0-C4B4-4019-8F9C-48E519C3ADCD}" type="presParOf" srcId="{673AFDBB-E867-4A4E-A6B2-FC0A078CFC2E}" destId="{3D77EBE9-4243-40D1-8EC9-F2E53D8B8A27}" srcOrd="0" destOrd="0" presId="urn:microsoft.com/office/officeart/2005/8/layout/hierarchy1"/>
    <dgm:cxn modelId="{31C2D00E-4EEF-4DBB-B283-E07AA65AC833}" type="presParOf" srcId="{3D77EBE9-4243-40D1-8EC9-F2E53D8B8A27}" destId="{45BBEE9F-BDDC-42A3-B741-B0AB682B3611}" srcOrd="0" destOrd="0" presId="urn:microsoft.com/office/officeart/2005/8/layout/hierarchy1"/>
    <dgm:cxn modelId="{2B79E146-F20B-4C49-84F1-B0997C3C433E}" type="presParOf" srcId="{3D77EBE9-4243-40D1-8EC9-F2E53D8B8A27}" destId="{2802AA47-63C2-4AFA-9C26-133503D23182}" srcOrd="1" destOrd="0" presId="urn:microsoft.com/office/officeart/2005/8/layout/hierarchy1"/>
    <dgm:cxn modelId="{E94128F0-3A90-4CD4-AE67-8C28C195D45F}" type="presParOf" srcId="{673AFDBB-E867-4A4E-A6B2-FC0A078CFC2E}" destId="{AE31408C-0746-4BA5-8BE8-FFB7FB8B8D4A}" srcOrd="1" destOrd="0" presId="urn:microsoft.com/office/officeart/2005/8/layout/hierarchy1"/>
    <dgm:cxn modelId="{306313C5-8C43-4239-A77B-22EBD06642CF}" type="presParOf" srcId="{D9B3EC21-6112-46F6-93F6-B730FB31EFE3}" destId="{E107BE28-95A4-47A8-A932-C22BF6C1766C}" srcOrd="3" destOrd="0" presId="urn:microsoft.com/office/officeart/2005/8/layout/hierarchy1"/>
    <dgm:cxn modelId="{7FDD7326-0DF7-401C-9D91-A0E7992F3413}" type="presParOf" srcId="{E107BE28-95A4-47A8-A932-C22BF6C1766C}" destId="{4E27072A-20A5-4C28-A634-8C9B9DA9C8D8}" srcOrd="0" destOrd="0" presId="urn:microsoft.com/office/officeart/2005/8/layout/hierarchy1"/>
    <dgm:cxn modelId="{5F407AC5-2766-4986-935E-5BA07F66039A}" type="presParOf" srcId="{4E27072A-20A5-4C28-A634-8C9B9DA9C8D8}" destId="{C987EFAA-2F07-4EB2-B4D5-B559A30B6B41}" srcOrd="0" destOrd="0" presId="urn:microsoft.com/office/officeart/2005/8/layout/hierarchy1"/>
    <dgm:cxn modelId="{33CE8569-EB77-439D-B48C-CB386E5ABFD3}" type="presParOf" srcId="{4E27072A-20A5-4C28-A634-8C9B9DA9C8D8}" destId="{E59D32F2-B385-4865-B3E1-BF54CFFDA260}" srcOrd="1" destOrd="0" presId="urn:microsoft.com/office/officeart/2005/8/layout/hierarchy1"/>
    <dgm:cxn modelId="{5B644A54-BFDD-4931-9CCB-414DA8A5A37B}" type="presParOf" srcId="{E107BE28-95A4-47A8-A932-C22BF6C1766C}" destId="{B1882865-7CCF-4E7A-AAC2-0FB55B8B9B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65BAD-1751-4EBF-8A46-7E8CF3534B32}">
      <dsp:nvSpPr>
        <dsp:cNvPr id="0" name=""/>
        <dsp:cNvSpPr/>
      </dsp:nvSpPr>
      <dsp:spPr>
        <a:xfrm rot="19200000">
          <a:off x="1750" y="1554171"/>
          <a:ext cx="2029384" cy="1319099"/>
        </a:xfrm>
        <a:prstGeom prst="round2Same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Efficiently process and analyze large volumes of IoT data</a:t>
          </a:r>
          <a:endParaRPr lang="en-US" sz="1600" kern="1200" dirty="0"/>
        </a:p>
      </dsp:txBody>
      <dsp:txXfrm>
        <a:off x="86839" y="1611031"/>
        <a:ext cx="1900598" cy="1254706"/>
      </dsp:txXfrm>
    </dsp:sp>
    <dsp:sp modelId="{4F53D459-1264-4331-82F6-2D2FA656F133}">
      <dsp:nvSpPr>
        <dsp:cNvPr id="0" name=""/>
        <dsp:cNvSpPr/>
      </dsp:nvSpPr>
      <dsp:spPr>
        <a:xfrm>
          <a:off x="2299644" y="717806"/>
          <a:ext cx="2029384" cy="1319099"/>
        </a:xfrm>
        <a:prstGeom prst="round2Same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Ensure the security and privacy of sensitive information transmitted between connected devices</a:t>
          </a:r>
          <a:endParaRPr lang="en-US" sz="1600" kern="1200" dirty="0"/>
        </a:p>
      </dsp:txBody>
      <dsp:txXfrm>
        <a:off x="2364037" y="782199"/>
        <a:ext cx="1900598" cy="1254706"/>
      </dsp:txXfrm>
    </dsp:sp>
    <dsp:sp modelId="{77EADE10-4593-4B0F-ACB8-F0F58AEF5469}">
      <dsp:nvSpPr>
        <dsp:cNvPr id="0" name=""/>
        <dsp:cNvSpPr/>
      </dsp:nvSpPr>
      <dsp:spPr>
        <a:xfrm rot="2400000">
          <a:off x="4602133" y="1545659"/>
          <a:ext cx="2029384" cy="1319099"/>
        </a:xfrm>
        <a:prstGeom prst="round2Same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Identify patterns and anomalies in IoT data</a:t>
          </a:r>
          <a:endParaRPr lang="en-US" sz="1600" kern="1200" dirty="0"/>
        </a:p>
      </dsp:txBody>
      <dsp:txXfrm>
        <a:off x="4645830" y="1602519"/>
        <a:ext cx="1900598" cy="12547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83780-257A-4046-B64D-FAEBE4FB9668}">
      <dsp:nvSpPr>
        <dsp:cNvPr id="0" name=""/>
        <dsp:cNvSpPr/>
      </dsp:nvSpPr>
      <dsp:spPr>
        <a:xfrm>
          <a:off x="2069975" y="1352495"/>
          <a:ext cx="1653049" cy="1653049"/>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HPE DL385 generation 10+ </a:t>
          </a:r>
        </a:p>
      </dsp:txBody>
      <dsp:txXfrm>
        <a:off x="2402311" y="1739714"/>
        <a:ext cx="988377" cy="849701"/>
      </dsp:txXfrm>
    </dsp:sp>
    <dsp:sp modelId="{9B6B2F4E-CB36-41A8-965C-1C4C93CECAD2}">
      <dsp:nvSpPr>
        <dsp:cNvPr id="0" name=""/>
        <dsp:cNvSpPr/>
      </dsp:nvSpPr>
      <dsp:spPr>
        <a:xfrm>
          <a:off x="1108200" y="961774"/>
          <a:ext cx="1202218" cy="1202218"/>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two AMD EPYC 7552 48-Core Processors </a:t>
          </a:r>
        </a:p>
      </dsp:txBody>
      <dsp:txXfrm>
        <a:off x="1410862" y="1266265"/>
        <a:ext cx="596894" cy="593236"/>
      </dsp:txXfrm>
    </dsp:sp>
    <dsp:sp modelId="{742A437E-E486-404C-8EA1-10FB5E607ED6}">
      <dsp:nvSpPr>
        <dsp:cNvPr id="0" name=""/>
        <dsp:cNvSpPr/>
      </dsp:nvSpPr>
      <dsp:spPr>
        <a:xfrm rot="20700000">
          <a:off x="1781565" y="132366"/>
          <a:ext cx="1177928" cy="1177928"/>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3 TB of RAM</a:t>
          </a:r>
        </a:p>
      </dsp:txBody>
      <dsp:txXfrm rot="-20700000">
        <a:off x="2039919" y="390720"/>
        <a:ext cx="661219" cy="661219"/>
      </dsp:txXfrm>
    </dsp:sp>
    <dsp:sp modelId="{67CF338F-3B2C-4712-882A-037F2AF92509}">
      <dsp:nvSpPr>
        <dsp:cNvPr id="0" name=""/>
        <dsp:cNvSpPr/>
      </dsp:nvSpPr>
      <dsp:spPr>
        <a:xfrm>
          <a:off x="1930276" y="1110132"/>
          <a:ext cx="2115903" cy="2115903"/>
        </a:xfrm>
        <a:prstGeom prst="circularArrow">
          <a:avLst>
            <a:gd name="adj1" fmla="val 4688"/>
            <a:gd name="adj2" fmla="val 299029"/>
            <a:gd name="adj3" fmla="val 2478974"/>
            <a:gd name="adj4" fmla="val 15943855"/>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71611C-9752-4F84-8659-E1A8381F6907}">
      <dsp:nvSpPr>
        <dsp:cNvPr id="0" name=""/>
        <dsp:cNvSpPr/>
      </dsp:nvSpPr>
      <dsp:spPr>
        <a:xfrm>
          <a:off x="895290" y="700870"/>
          <a:ext cx="1537336" cy="153733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C700C9-8D5E-4CFE-8A4E-0B61FE3CFEF5}">
      <dsp:nvSpPr>
        <dsp:cNvPr id="0" name=""/>
        <dsp:cNvSpPr/>
      </dsp:nvSpPr>
      <dsp:spPr>
        <a:xfrm>
          <a:off x="1509098" y="-120542"/>
          <a:ext cx="1657558" cy="165755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0B25D-3B7D-4F38-A8FA-401BF549CF27}">
      <dsp:nvSpPr>
        <dsp:cNvPr id="0" name=""/>
        <dsp:cNvSpPr/>
      </dsp:nvSpPr>
      <dsp:spPr>
        <a:xfrm>
          <a:off x="1532509" y="0"/>
          <a:ext cx="1010903" cy="1010903"/>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Ton-IoT</a:t>
          </a:r>
        </a:p>
        <a:p>
          <a:pPr marL="0" lvl="0" indent="0" algn="ctr" defTabSz="266700">
            <a:lnSpc>
              <a:spcPct val="90000"/>
            </a:lnSpc>
            <a:spcBef>
              <a:spcPct val="0"/>
            </a:spcBef>
            <a:spcAft>
              <a:spcPct val="35000"/>
            </a:spcAft>
            <a:buNone/>
          </a:pPr>
          <a:r>
            <a:rPr lang="en-US" sz="600" b="0" i="0" kern="1200" dirty="0"/>
            <a:t>53,726,220 records</a:t>
          </a:r>
          <a:endParaRPr lang="en-US" sz="600" kern="1200" dirty="0"/>
        </a:p>
        <a:p>
          <a:pPr marL="0" lvl="0" indent="0" algn="ctr" defTabSz="266700">
            <a:lnSpc>
              <a:spcPct val="90000"/>
            </a:lnSpc>
            <a:spcBef>
              <a:spcPct val="0"/>
            </a:spcBef>
            <a:spcAft>
              <a:spcPct val="35000"/>
            </a:spcAft>
            <a:buNone/>
          </a:pPr>
          <a:endParaRPr lang="en-US" sz="600" kern="1200" dirty="0"/>
        </a:p>
      </dsp:txBody>
      <dsp:txXfrm>
        <a:off x="1785235" y="505452"/>
        <a:ext cx="505451" cy="505451"/>
      </dsp:txXfrm>
    </dsp:sp>
    <dsp:sp modelId="{1837B5F3-9067-4D73-A92F-404B1B1C215A}">
      <dsp:nvSpPr>
        <dsp:cNvPr id="0" name=""/>
        <dsp:cNvSpPr/>
      </dsp:nvSpPr>
      <dsp:spPr>
        <a:xfrm>
          <a:off x="1027058" y="1010903"/>
          <a:ext cx="1010903" cy="1010903"/>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BoT-IoT</a:t>
          </a:r>
        </a:p>
        <a:p>
          <a:pPr marL="0" lvl="0" indent="0" algn="ctr" defTabSz="266700">
            <a:lnSpc>
              <a:spcPct val="90000"/>
            </a:lnSpc>
            <a:spcBef>
              <a:spcPct val="0"/>
            </a:spcBef>
            <a:spcAft>
              <a:spcPct val="35000"/>
            </a:spcAft>
            <a:buNone/>
          </a:pPr>
          <a:r>
            <a:rPr lang="en-US" sz="600" b="0" i="0" kern="1200" dirty="0"/>
            <a:t>72.000.000 records</a:t>
          </a:r>
          <a:endParaRPr lang="en-US" sz="600" kern="1200" dirty="0"/>
        </a:p>
      </dsp:txBody>
      <dsp:txXfrm>
        <a:off x="1279784" y="1516355"/>
        <a:ext cx="505451" cy="505451"/>
      </dsp:txXfrm>
    </dsp:sp>
    <dsp:sp modelId="{59E105B8-10A7-4B85-81FF-3234B11E2AAD}">
      <dsp:nvSpPr>
        <dsp:cNvPr id="0" name=""/>
        <dsp:cNvSpPr/>
      </dsp:nvSpPr>
      <dsp:spPr>
        <a:xfrm rot="10800000">
          <a:off x="1532509" y="1010903"/>
          <a:ext cx="1010903" cy="1010903"/>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US" sz="1350" kern="1200" dirty="0"/>
            <a:t>Datasets</a:t>
          </a:r>
        </a:p>
      </dsp:txBody>
      <dsp:txXfrm rot="10800000">
        <a:off x="1785235" y="1010903"/>
        <a:ext cx="505451" cy="505451"/>
      </dsp:txXfrm>
    </dsp:sp>
    <dsp:sp modelId="{037463C1-5F5B-4244-BF80-89B50297E2F6}">
      <dsp:nvSpPr>
        <dsp:cNvPr id="0" name=""/>
        <dsp:cNvSpPr/>
      </dsp:nvSpPr>
      <dsp:spPr>
        <a:xfrm>
          <a:off x="2037961" y="1010903"/>
          <a:ext cx="1010903" cy="1010903"/>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Unsw-nb15</a:t>
          </a:r>
        </a:p>
        <a:p>
          <a:pPr marL="0" lvl="0" indent="0" algn="ctr" defTabSz="266700">
            <a:lnSpc>
              <a:spcPct val="90000"/>
            </a:lnSpc>
            <a:spcBef>
              <a:spcPct val="0"/>
            </a:spcBef>
            <a:spcAft>
              <a:spcPct val="35000"/>
            </a:spcAft>
            <a:buNone/>
          </a:pPr>
          <a:r>
            <a:rPr lang="en-US" sz="600" b="0" i="0" kern="1200" dirty="0"/>
            <a:t>two million and 540,044  </a:t>
          </a:r>
        </a:p>
        <a:p>
          <a:pPr marL="0" lvl="0" indent="0" algn="ctr" defTabSz="266700">
            <a:lnSpc>
              <a:spcPct val="90000"/>
            </a:lnSpc>
            <a:spcBef>
              <a:spcPct val="0"/>
            </a:spcBef>
            <a:spcAft>
              <a:spcPct val="35000"/>
            </a:spcAft>
            <a:buNone/>
          </a:pPr>
          <a:r>
            <a:rPr lang="en-US" sz="600" b="0" i="0" kern="1200" dirty="0"/>
            <a:t>records</a:t>
          </a:r>
          <a:endParaRPr lang="en-US" sz="600" kern="1200" dirty="0"/>
        </a:p>
      </dsp:txBody>
      <dsp:txXfrm>
        <a:off x="2290687" y="1516355"/>
        <a:ext cx="505451" cy="505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51010-C0BE-4539-A93E-5EE9E83B3D31}">
      <dsp:nvSpPr>
        <dsp:cNvPr id="0" name=""/>
        <dsp:cNvSpPr/>
      </dsp:nvSpPr>
      <dsp:spPr>
        <a:xfrm>
          <a:off x="625144" y="0"/>
          <a:ext cx="7084972" cy="14393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29B95-2C00-4EF2-A206-3F8B5BFB05FE}">
      <dsp:nvSpPr>
        <dsp:cNvPr id="0" name=""/>
        <dsp:cNvSpPr/>
      </dsp:nvSpPr>
      <dsp:spPr>
        <a:xfrm>
          <a:off x="4171" y="431795"/>
          <a:ext cx="2006486"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Initial Access (External Remote Service)</a:t>
          </a:r>
        </a:p>
      </dsp:txBody>
      <dsp:txXfrm>
        <a:off x="32276" y="459900"/>
        <a:ext cx="1950276" cy="519517"/>
      </dsp:txXfrm>
    </dsp:sp>
    <dsp:sp modelId="{36D634C0-41A3-4F79-B045-24C168E91309}">
      <dsp:nvSpPr>
        <dsp:cNvPr id="0" name=""/>
        <dsp:cNvSpPr/>
      </dsp:nvSpPr>
      <dsp:spPr>
        <a:xfrm>
          <a:off x="2110982" y="431795"/>
          <a:ext cx="2006486"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Lateral movement (Exploitation of remote service)</a:t>
          </a:r>
        </a:p>
      </dsp:txBody>
      <dsp:txXfrm>
        <a:off x="2139087" y="459900"/>
        <a:ext cx="1950276" cy="519517"/>
      </dsp:txXfrm>
    </dsp:sp>
    <dsp:sp modelId="{47A14744-7BE3-463B-A5A9-CD683EEFB256}">
      <dsp:nvSpPr>
        <dsp:cNvPr id="0" name=""/>
        <dsp:cNvSpPr/>
      </dsp:nvSpPr>
      <dsp:spPr>
        <a:xfrm>
          <a:off x="4217793" y="431795"/>
          <a:ext cx="2006486"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Collection (Data from info repository)</a:t>
          </a:r>
        </a:p>
      </dsp:txBody>
      <dsp:txXfrm>
        <a:off x="4245898" y="459900"/>
        <a:ext cx="1950276" cy="519517"/>
      </dsp:txXfrm>
    </dsp:sp>
    <dsp:sp modelId="{A83AA457-225F-4D0C-AEC5-E3246CC04F45}">
      <dsp:nvSpPr>
        <dsp:cNvPr id="0" name=""/>
        <dsp:cNvSpPr/>
      </dsp:nvSpPr>
      <dsp:spPr>
        <a:xfrm>
          <a:off x="6324603" y="431795"/>
          <a:ext cx="2006486"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Exfiltration (over alternative protocol TCP)</a:t>
          </a:r>
        </a:p>
      </dsp:txBody>
      <dsp:txXfrm>
        <a:off x="6352708" y="459900"/>
        <a:ext cx="1950276" cy="519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51010-C0BE-4539-A93E-5EE9E83B3D31}">
      <dsp:nvSpPr>
        <dsp:cNvPr id="0" name=""/>
        <dsp:cNvSpPr/>
      </dsp:nvSpPr>
      <dsp:spPr>
        <a:xfrm>
          <a:off x="625144" y="0"/>
          <a:ext cx="7084972" cy="14393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29B95-2C00-4EF2-A206-3F8B5BFB05FE}">
      <dsp:nvSpPr>
        <dsp:cNvPr id="0" name=""/>
        <dsp:cNvSpPr/>
      </dsp:nvSpPr>
      <dsp:spPr>
        <a:xfrm>
          <a:off x="282454" y="431795"/>
          <a:ext cx="2500578"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Initial Access (External Remote Service)</a:t>
          </a:r>
        </a:p>
      </dsp:txBody>
      <dsp:txXfrm>
        <a:off x="310559" y="459900"/>
        <a:ext cx="2444368" cy="519517"/>
      </dsp:txXfrm>
    </dsp:sp>
    <dsp:sp modelId="{36D634C0-41A3-4F79-B045-24C168E91309}">
      <dsp:nvSpPr>
        <dsp:cNvPr id="0" name=""/>
        <dsp:cNvSpPr/>
      </dsp:nvSpPr>
      <dsp:spPr>
        <a:xfrm>
          <a:off x="2917341" y="431795"/>
          <a:ext cx="2500578"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Lateral movement (Exploitation of remote service)</a:t>
          </a:r>
        </a:p>
      </dsp:txBody>
      <dsp:txXfrm>
        <a:off x="2945446" y="459900"/>
        <a:ext cx="2444368" cy="519517"/>
      </dsp:txXfrm>
    </dsp:sp>
    <dsp:sp modelId="{47A14744-7BE3-463B-A5A9-CD683EEFB256}">
      <dsp:nvSpPr>
        <dsp:cNvPr id="0" name=""/>
        <dsp:cNvSpPr/>
      </dsp:nvSpPr>
      <dsp:spPr>
        <a:xfrm>
          <a:off x="5552228" y="431795"/>
          <a:ext cx="2500578" cy="57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Collection (keylogging)</a:t>
          </a:r>
        </a:p>
      </dsp:txBody>
      <dsp:txXfrm>
        <a:off x="5580333" y="459900"/>
        <a:ext cx="2444368" cy="519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1905" y="1561335"/>
          <a:ext cx="1360693" cy="86404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153093" y="1704964"/>
          <a:ext cx="1360693" cy="8640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Feature Importance</a:t>
          </a:r>
        </a:p>
        <a:p>
          <a:pPr marL="0" lvl="0" indent="0" algn="ctr" defTabSz="488950">
            <a:lnSpc>
              <a:spcPct val="90000"/>
            </a:lnSpc>
            <a:spcBef>
              <a:spcPct val="0"/>
            </a:spcBef>
            <a:spcAft>
              <a:spcPct val="35000"/>
            </a:spcAft>
            <a:buNone/>
          </a:pPr>
          <a:r>
            <a:rPr lang="en-US" sz="1100" kern="1200" dirty="0"/>
            <a:t>(FI) </a:t>
          </a:r>
          <a:r>
            <a:rPr lang="en-US" altLang="en-US" sz="1100" kern="1200" dirty="0">
              <a:latin typeface="Calibri" panose="020F0502020204030204" pitchFamily="34" charset="0"/>
            </a:rPr>
            <a:t>[AI19b] </a:t>
          </a:r>
          <a:endParaRPr lang="en-US" sz="1100" kern="1200" dirty="0"/>
        </a:p>
      </dsp:txBody>
      <dsp:txXfrm>
        <a:off x="178400" y="1730271"/>
        <a:ext cx="1310079" cy="813426"/>
      </dsp:txXfrm>
    </dsp:sp>
    <dsp:sp modelId="{34571AD2-5410-4902-BBC2-F4D41E311310}">
      <dsp:nvSpPr>
        <dsp:cNvPr id="0" name=""/>
        <dsp:cNvSpPr/>
      </dsp:nvSpPr>
      <dsp:spPr>
        <a:xfrm>
          <a:off x="1664975" y="1561335"/>
          <a:ext cx="1360693" cy="86404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1816164" y="1704964"/>
          <a:ext cx="1360693" cy="8640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Permutation Feature Importance</a:t>
          </a:r>
        </a:p>
        <a:p>
          <a:pPr marL="0" lvl="0" indent="0" algn="ctr" defTabSz="488950">
            <a:lnSpc>
              <a:spcPct val="90000"/>
            </a:lnSpc>
            <a:spcBef>
              <a:spcPct val="0"/>
            </a:spcBef>
            <a:spcAft>
              <a:spcPct val="35000"/>
            </a:spcAft>
            <a:buNone/>
          </a:pPr>
          <a:r>
            <a:rPr lang="en-US" sz="1100" kern="1200" dirty="0"/>
            <a:t>(PFI) </a:t>
          </a:r>
          <a:r>
            <a:rPr lang="en-US" altLang="en-US" sz="1100" kern="1200" dirty="0">
              <a:latin typeface="Calibri" panose="020F0502020204030204" pitchFamily="34" charset="0"/>
            </a:rPr>
            <a:t>[HMZ21] </a:t>
          </a:r>
          <a:endParaRPr lang="en-US" sz="1100" kern="1200" dirty="0"/>
        </a:p>
      </dsp:txBody>
      <dsp:txXfrm>
        <a:off x="1841471" y="1730271"/>
        <a:ext cx="1310079" cy="813426"/>
      </dsp:txXfrm>
    </dsp:sp>
    <dsp:sp modelId="{45BBEE9F-BDDC-42A3-B741-B0AB682B3611}">
      <dsp:nvSpPr>
        <dsp:cNvPr id="0" name=""/>
        <dsp:cNvSpPr/>
      </dsp:nvSpPr>
      <dsp:spPr>
        <a:xfrm>
          <a:off x="3328046" y="1561335"/>
          <a:ext cx="1360693" cy="86404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3479234" y="1704964"/>
          <a:ext cx="1360693" cy="8640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Local Interpretable Model-agnostic Explanations</a:t>
          </a:r>
        </a:p>
        <a:p>
          <a:pPr marL="0" lvl="0" indent="0" algn="ctr" defTabSz="488950">
            <a:lnSpc>
              <a:spcPct val="90000"/>
            </a:lnSpc>
            <a:spcBef>
              <a:spcPct val="0"/>
            </a:spcBef>
            <a:spcAft>
              <a:spcPct val="35000"/>
            </a:spcAft>
            <a:buNone/>
          </a:pPr>
          <a:r>
            <a:rPr lang="en-US" sz="1100" kern="1200" dirty="0"/>
            <a:t>(LIME) [RSG16] </a:t>
          </a:r>
        </a:p>
      </dsp:txBody>
      <dsp:txXfrm>
        <a:off x="3504541" y="1730271"/>
        <a:ext cx="1310079" cy="813426"/>
      </dsp:txXfrm>
    </dsp:sp>
    <dsp:sp modelId="{C987EFAA-2F07-4EB2-B4D5-B559A30B6B41}">
      <dsp:nvSpPr>
        <dsp:cNvPr id="0" name=""/>
        <dsp:cNvSpPr/>
      </dsp:nvSpPr>
      <dsp:spPr>
        <a:xfrm>
          <a:off x="4991116" y="1561335"/>
          <a:ext cx="1360693" cy="86404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5142304" y="1704964"/>
          <a:ext cx="1360693" cy="8640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SHapley</a:t>
          </a:r>
          <a:r>
            <a:rPr lang="en-US" sz="1100" kern="1200" dirty="0"/>
            <a:t> Additive </a:t>
          </a:r>
          <a:r>
            <a:rPr lang="en-US" sz="1100" kern="1200" dirty="0" err="1"/>
            <a:t>exPlanations</a:t>
          </a:r>
          <a:r>
            <a:rPr lang="en-US" sz="1100" kern="1200" dirty="0"/>
            <a:t> </a:t>
          </a:r>
        </a:p>
        <a:p>
          <a:pPr marL="0" lvl="0" indent="0" algn="ctr" defTabSz="488950">
            <a:lnSpc>
              <a:spcPct val="90000"/>
            </a:lnSpc>
            <a:spcBef>
              <a:spcPct val="0"/>
            </a:spcBef>
            <a:spcAft>
              <a:spcPct val="35000"/>
            </a:spcAft>
            <a:buNone/>
          </a:pPr>
          <a:r>
            <a:rPr lang="en-US" sz="1100" kern="1200" dirty="0"/>
            <a:t>(SHAP) [LL17] </a:t>
          </a:r>
        </a:p>
      </dsp:txBody>
      <dsp:txXfrm>
        <a:off x="5167611" y="1730271"/>
        <a:ext cx="1310079" cy="8134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981"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78882"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Feature Importance</a:t>
          </a:r>
        </a:p>
        <a:p>
          <a:pPr marL="0" lvl="0" indent="0" algn="ctr" defTabSz="266700">
            <a:lnSpc>
              <a:spcPct val="90000"/>
            </a:lnSpc>
            <a:spcBef>
              <a:spcPct val="0"/>
            </a:spcBef>
            <a:spcAft>
              <a:spcPct val="35000"/>
            </a:spcAft>
            <a:buNone/>
          </a:pPr>
          <a:r>
            <a:rPr lang="en-US" sz="600" kern="1200" dirty="0"/>
            <a:t>(FI)</a:t>
          </a:r>
        </a:p>
      </dsp:txBody>
      <dsp:txXfrm>
        <a:off x="91921" y="247697"/>
        <a:ext cx="675026" cy="419123"/>
      </dsp:txXfrm>
    </dsp:sp>
    <dsp:sp modelId="{34571AD2-5410-4902-BBC2-F4D41E311310}">
      <dsp:nvSpPr>
        <dsp:cNvPr id="0" name=""/>
        <dsp:cNvSpPr/>
      </dsp:nvSpPr>
      <dsp:spPr>
        <a:xfrm>
          <a:off x="857887"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935788"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Permutation Feature Importance</a:t>
          </a:r>
        </a:p>
        <a:p>
          <a:pPr marL="0" lvl="0" indent="0" algn="ctr" defTabSz="266700">
            <a:lnSpc>
              <a:spcPct val="90000"/>
            </a:lnSpc>
            <a:spcBef>
              <a:spcPct val="0"/>
            </a:spcBef>
            <a:spcAft>
              <a:spcPct val="35000"/>
            </a:spcAft>
            <a:buNone/>
          </a:pPr>
          <a:r>
            <a:rPr lang="en-US" sz="600" kern="1200" dirty="0"/>
            <a:t>(PFI)</a:t>
          </a:r>
        </a:p>
      </dsp:txBody>
      <dsp:txXfrm>
        <a:off x="948827" y="247697"/>
        <a:ext cx="675026" cy="419123"/>
      </dsp:txXfrm>
    </dsp:sp>
    <dsp:sp modelId="{45BBEE9F-BDDC-42A3-B741-B0AB682B3611}">
      <dsp:nvSpPr>
        <dsp:cNvPr id="0" name=""/>
        <dsp:cNvSpPr/>
      </dsp:nvSpPr>
      <dsp:spPr>
        <a:xfrm>
          <a:off x="1714793"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1792693"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Local Interpretable Model-agnostic Explanations</a:t>
          </a:r>
        </a:p>
        <a:p>
          <a:pPr marL="0" lvl="0" indent="0" algn="ctr" defTabSz="266700">
            <a:lnSpc>
              <a:spcPct val="90000"/>
            </a:lnSpc>
            <a:spcBef>
              <a:spcPct val="0"/>
            </a:spcBef>
            <a:spcAft>
              <a:spcPct val="35000"/>
            </a:spcAft>
            <a:buNone/>
          </a:pPr>
          <a:r>
            <a:rPr lang="en-US" sz="600" kern="1200" dirty="0"/>
            <a:t>(LIME)</a:t>
          </a:r>
        </a:p>
      </dsp:txBody>
      <dsp:txXfrm>
        <a:off x="1805732" y="247697"/>
        <a:ext cx="675026" cy="419123"/>
      </dsp:txXfrm>
    </dsp:sp>
    <dsp:sp modelId="{C987EFAA-2F07-4EB2-B4D5-B559A30B6B41}">
      <dsp:nvSpPr>
        <dsp:cNvPr id="0" name=""/>
        <dsp:cNvSpPr/>
      </dsp:nvSpPr>
      <dsp:spPr>
        <a:xfrm>
          <a:off x="2571698" y="160652"/>
          <a:ext cx="701104" cy="445201"/>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2649599" y="234658"/>
          <a:ext cx="701104" cy="4452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SHapley</a:t>
          </a:r>
          <a:r>
            <a:rPr lang="en-US" sz="600" kern="1200" dirty="0"/>
            <a:t> Additive </a:t>
          </a:r>
          <a:r>
            <a:rPr lang="en-US" sz="600" kern="1200" dirty="0" err="1"/>
            <a:t>exPlanations</a:t>
          </a:r>
          <a:r>
            <a:rPr lang="en-US" sz="600" kern="1200" dirty="0"/>
            <a:t> </a:t>
          </a:r>
        </a:p>
        <a:p>
          <a:pPr marL="0" lvl="0" indent="0" algn="ctr" defTabSz="266700">
            <a:lnSpc>
              <a:spcPct val="90000"/>
            </a:lnSpc>
            <a:spcBef>
              <a:spcPct val="0"/>
            </a:spcBef>
            <a:spcAft>
              <a:spcPct val="35000"/>
            </a:spcAft>
            <a:buNone/>
          </a:pPr>
          <a:r>
            <a:rPr lang="en-US" sz="600" kern="1200" dirty="0"/>
            <a:t>(SHAP)</a:t>
          </a:r>
        </a:p>
      </dsp:txBody>
      <dsp:txXfrm>
        <a:off x="2662638" y="247697"/>
        <a:ext cx="675026" cy="4191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1225" y="256734"/>
          <a:ext cx="874725" cy="55545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98416" y="349066"/>
          <a:ext cx="874725" cy="5554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Feature Importance</a:t>
          </a:r>
        </a:p>
        <a:p>
          <a:pPr marL="0" lvl="0" indent="0" algn="ctr" defTabSz="311150">
            <a:lnSpc>
              <a:spcPct val="90000"/>
            </a:lnSpc>
            <a:spcBef>
              <a:spcPct val="0"/>
            </a:spcBef>
            <a:spcAft>
              <a:spcPct val="35000"/>
            </a:spcAft>
            <a:buNone/>
          </a:pPr>
          <a:r>
            <a:rPr lang="en-US" sz="700" kern="1200" dirty="0"/>
            <a:t>(FI)</a:t>
          </a:r>
        </a:p>
      </dsp:txBody>
      <dsp:txXfrm>
        <a:off x="114685" y="365335"/>
        <a:ext cx="842187" cy="522912"/>
      </dsp:txXfrm>
    </dsp:sp>
    <dsp:sp modelId="{34571AD2-5410-4902-BBC2-F4D41E311310}">
      <dsp:nvSpPr>
        <dsp:cNvPr id="0" name=""/>
        <dsp:cNvSpPr/>
      </dsp:nvSpPr>
      <dsp:spPr>
        <a:xfrm>
          <a:off x="1070333" y="256734"/>
          <a:ext cx="874725" cy="55545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1167525" y="349066"/>
          <a:ext cx="874725" cy="5554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Permutation Feature Importance</a:t>
          </a:r>
        </a:p>
        <a:p>
          <a:pPr marL="0" lvl="0" indent="0" algn="ctr" defTabSz="311150">
            <a:lnSpc>
              <a:spcPct val="90000"/>
            </a:lnSpc>
            <a:spcBef>
              <a:spcPct val="0"/>
            </a:spcBef>
            <a:spcAft>
              <a:spcPct val="35000"/>
            </a:spcAft>
            <a:buNone/>
          </a:pPr>
          <a:r>
            <a:rPr lang="en-US" sz="700" kern="1200" dirty="0"/>
            <a:t>(PFI)</a:t>
          </a:r>
        </a:p>
      </dsp:txBody>
      <dsp:txXfrm>
        <a:off x="1183794" y="365335"/>
        <a:ext cx="842187" cy="522912"/>
      </dsp:txXfrm>
    </dsp:sp>
    <dsp:sp modelId="{45BBEE9F-BDDC-42A3-B741-B0AB682B3611}">
      <dsp:nvSpPr>
        <dsp:cNvPr id="0" name=""/>
        <dsp:cNvSpPr/>
      </dsp:nvSpPr>
      <dsp:spPr>
        <a:xfrm>
          <a:off x="2139441" y="256734"/>
          <a:ext cx="874725" cy="55545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2236633" y="349066"/>
          <a:ext cx="874725" cy="5554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Local Interpretable Model-agnostic Explanations</a:t>
          </a:r>
        </a:p>
        <a:p>
          <a:pPr marL="0" lvl="0" indent="0" algn="ctr" defTabSz="311150">
            <a:lnSpc>
              <a:spcPct val="90000"/>
            </a:lnSpc>
            <a:spcBef>
              <a:spcPct val="0"/>
            </a:spcBef>
            <a:spcAft>
              <a:spcPct val="35000"/>
            </a:spcAft>
            <a:buNone/>
          </a:pPr>
          <a:r>
            <a:rPr lang="en-US" sz="700" kern="1200" dirty="0"/>
            <a:t>(LIME)</a:t>
          </a:r>
        </a:p>
      </dsp:txBody>
      <dsp:txXfrm>
        <a:off x="2252902" y="365335"/>
        <a:ext cx="842187" cy="522912"/>
      </dsp:txXfrm>
    </dsp:sp>
    <dsp:sp modelId="{C987EFAA-2F07-4EB2-B4D5-B559A30B6B41}">
      <dsp:nvSpPr>
        <dsp:cNvPr id="0" name=""/>
        <dsp:cNvSpPr/>
      </dsp:nvSpPr>
      <dsp:spPr>
        <a:xfrm>
          <a:off x="3208550" y="256734"/>
          <a:ext cx="874725" cy="555450"/>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3305741" y="349066"/>
          <a:ext cx="874725" cy="5554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t>SHapley</a:t>
          </a:r>
          <a:r>
            <a:rPr lang="en-US" sz="700" kern="1200" dirty="0"/>
            <a:t> Additive </a:t>
          </a:r>
          <a:r>
            <a:rPr lang="en-US" sz="700" kern="1200" dirty="0" err="1"/>
            <a:t>exPlanations</a:t>
          </a:r>
          <a:r>
            <a:rPr lang="en-US" sz="700" kern="1200" dirty="0"/>
            <a:t> </a:t>
          </a:r>
        </a:p>
        <a:p>
          <a:pPr marL="0" lvl="0" indent="0" algn="ctr" defTabSz="311150">
            <a:lnSpc>
              <a:spcPct val="90000"/>
            </a:lnSpc>
            <a:spcBef>
              <a:spcPct val="0"/>
            </a:spcBef>
            <a:spcAft>
              <a:spcPct val="35000"/>
            </a:spcAft>
            <a:buNone/>
          </a:pPr>
          <a:r>
            <a:rPr lang="en-US" sz="700" kern="1200" dirty="0"/>
            <a:t>(SHAP)</a:t>
          </a:r>
        </a:p>
      </dsp:txBody>
      <dsp:txXfrm>
        <a:off x="3322010" y="365335"/>
        <a:ext cx="842187" cy="5229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0D62-3E9D-43BB-AA37-FA1D793BD24B}">
      <dsp:nvSpPr>
        <dsp:cNvPr id="0" name=""/>
        <dsp:cNvSpPr/>
      </dsp:nvSpPr>
      <dsp:spPr>
        <a:xfrm>
          <a:off x="1569" y="205812"/>
          <a:ext cx="1120309" cy="711396"/>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FB01C-142E-4EB6-98E3-DC80BC08F33C}">
      <dsp:nvSpPr>
        <dsp:cNvPr id="0" name=""/>
        <dsp:cNvSpPr/>
      </dsp:nvSpPr>
      <dsp:spPr>
        <a:xfrm>
          <a:off x="126047" y="324067"/>
          <a:ext cx="1120309" cy="71139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Feature Importance</a:t>
          </a:r>
        </a:p>
        <a:p>
          <a:pPr marL="0" lvl="0" indent="0" algn="ctr" defTabSz="400050">
            <a:lnSpc>
              <a:spcPct val="90000"/>
            </a:lnSpc>
            <a:spcBef>
              <a:spcPct val="0"/>
            </a:spcBef>
            <a:spcAft>
              <a:spcPct val="35000"/>
            </a:spcAft>
            <a:buNone/>
          </a:pPr>
          <a:r>
            <a:rPr lang="en-US" sz="900" kern="1200" dirty="0"/>
            <a:t>(FI)</a:t>
          </a:r>
        </a:p>
      </dsp:txBody>
      <dsp:txXfrm>
        <a:off x="146883" y="344903"/>
        <a:ext cx="1078637" cy="669724"/>
      </dsp:txXfrm>
    </dsp:sp>
    <dsp:sp modelId="{34571AD2-5410-4902-BBC2-F4D41E311310}">
      <dsp:nvSpPr>
        <dsp:cNvPr id="0" name=""/>
        <dsp:cNvSpPr/>
      </dsp:nvSpPr>
      <dsp:spPr>
        <a:xfrm>
          <a:off x="1370835" y="205812"/>
          <a:ext cx="1120309" cy="711396"/>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6E352A-D43D-49DD-96DF-8FE6C1EDE39F}">
      <dsp:nvSpPr>
        <dsp:cNvPr id="0" name=""/>
        <dsp:cNvSpPr/>
      </dsp:nvSpPr>
      <dsp:spPr>
        <a:xfrm>
          <a:off x="1495314" y="324067"/>
          <a:ext cx="1120309" cy="71139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Permutation Feature Importance</a:t>
          </a:r>
        </a:p>
        <a:p>
          <a:pPr marL="0" lvl="0" indent="0" algn="ctr" defTabSz="400050">
            <a:lnSpc>
              <a:spcPct val="90000"/>
            </a:lnSpc>
            <a:spcBef>
              <a:spcPct val="0"/>
            </a:spcBef>
            <a:spcAft>
              <a:spcPct val="35000"/>
            </a:spcAft>
            <a:buNone/>
          </a:pPr>
          <a:r>
            <a:rPr lang="en-US" sz="900" kern="1200" dirty="0"/>
            <a:t>(PFI)</a:t>
          </a:r>
        </a:p>
      </dsp:txBody>
      <dsp:txXfrm>
        <a:off x="1516150" y="344903"/>
        <a:ext cx="1078637" cy="669724"/>
      </dsp:txXfrm>
    </dsp:sp>
    <dsp:sp modelId="{45BBEE9F-BDDC-42A3-B741-B0AB682B3611}">
      <dsp:nvSpPr>
        <dsp:cNvPr id="0" name=""/>
        <dsp:cNvSpPr/>
      </dsp:nvSpPr>
      <dsp:spPr>
        <a:xfrm>
          <a:off x="2740102" y="205812"/>
          <a:ext cx="1120309" cy="711396"/>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2AA47-63C2-4AFA-9C26-133503D23182}">
      <dsp:nvSpPr>
        <dsp:cNvPr id="0" name=""/>
        <dsp:cNvSpPr/>
      </dsp:nvSpPr>
      <dsp:spPr>
        <a:xfrm>
          <a:off x="2864581" y="324067"/>
          <a:ext cx="1120309" cy="71139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Local Interpretable Model-agnostic Explanations</a:t>
          </a:r>
        </a:p>
        <a:p>
          <a:pPr marL="0" lvl="0" indent="0" algn="ctr" defTabSz="400050">
            <a:lnSpc>
              <a:spcPct val="90000"/>
            </a:lnSpc>
            <a:spcBef>
              <a:spcPct val="0"/>
            </a:spcBef>
            <a:spcAft>
              <a:spcPct val="35000"/>
            </a:spcAft>
            <a:buNone/>
          </a:pPr>
          <a:r>
            <a:rPr lang="en-US" sz="900" kern="1200" dirty="0"/>
            <a:t>(LIME)</a:t>
          </a:r>
        </a:p>
      </dsp:txBody>
      <dsp:txXfrm>
        <a:off x="2885417" y="344903"/>
        <a:ext cx="1078637" cy="669724"/>
      </dsp:txXfrm>
    </dsp:sp>
    <dsp:sp modelId="{C987EFAA-2F07-4EB2-B4D5-B559A30B6B41}">
      <dsp:nvSpPr>
        <dsp:cNvPr id="0" name=""/>
        <dsp:cNvSpPr/>
      </dsp:nvSpPr>
      <dsp:spPr>
        <a:xfrm>
          <a:off x="4109369" y="205812"/>
          <a:ext cx="1120309" cy="711396"/>
        </a:xfrm>
        <a:prstGeom prst="roundRect">
          <a:avLst>
            <a:gd name="adj" fmla="val 10000"/>
          </a:avLst>
        </a:prstGeom>
        <a:solidFill>
          <a:srgbClr val="FF99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9D32F2-B385-4865-B3E1-BF54CFFDA260}">
      <dsp:nvSpPr>
        <dsp:cNvPr id="0" name=""/>
        <dsp:cNvSpPr/>
      </dsp:nvSpPr>
      <dsp:spPr>
        <a:xfrm>
          <a:off x="4233848" y="324067"/>
          <a:ext cx="1120309" cy="71139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SHapley</a:t>
          </a:r>
          <a:r>
            <a:rPr lang="en-US" sz="900" kern="1200" dirty="0"/>
            <a:t> Additive </a:t>
          </a:r>
          <a:r>
            <a:rPr lang="en-US" sz="900" kern="1200" dirty="0" err="1"/>
            <a:t>exPlanations</a:t>
          </a:r>
          <a:r>
            <a:rPr lang="en-US" sz="900" kern="1200" dirty="0"/>
            <a:t> </a:t>
          </a:r>
        </a:p>
        <a:p>
          <a:pPr marL="0" lvl="0" indent="0" algn="ctr" defTabSz="400050">
            <a:lnSpc>
              <a:spcPct val="90000"/>
            </a:lnSpc>
            <a:spcBef>
              <a:spcPct val="0"/>
            </a:spcBef>
            <a:spcAft>
              <a:spcPct val="35000"/>
            </a:spcAft>
            <a:buNone/>
          </a:pPr>
          <a:r>
            <a:rPr lang="en-US" sz="900" kern="1200" dirty="0"/>
            <a:t>(SHAP)</a:t>
          </a:r>
        </a:p>
      </dsp:txBody>
      <dsp:txXfrm>
        <a:off x="4254684" y="344903"/>
        <a:ext cx="1078637" cy="669724"/>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F766-A0EA-8EF9-372E-7B0955AFA4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A5C758-957A-C6D0-7FA3-014758F541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A02607-252C-4430-A894-CCCCE81705CF}" type="datetimeFigureOut">
              <a:rPr lang="en-US"/>
              <a:pPr>
                <a:defRPr/>
              </a:pPr>
              <a:t>6/30/2023</a:t>
            </a:fld>
            <a:endParaRPr lang="en-US" dirty="0"/>
          </a:p>
        </p:txBody>
      </p:sp>
      <p:sp>
        <p:nvSpPr>
          <p:cNvPr id="4" name="Footer Placeholder 3">
            <a:extLst>
              <a:ext uri="{FF2B5EF4-FFF2-40B4-BE49-F238E27FC236}">
                <a16:creationId xmlns:a16="http://schemas.microsoft.com/office/drawing/2014/main" id="{3A605416-DD31-031D-8097-FDA01D3CA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E3CB09E-0C69-1463-4289-E830CA462E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48BEDF0-4E43-4509-8DE8-9B7AAE262B3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5120D-9AFC-BD5F-A70A-52ED7A7900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27DF40A-EC9E-855B-65ED-B3C1492AD2C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F63671-269B-422A-B865-EC60CEED38C4}" type="datetimeFigureOut">
              <a:rPr lang="en-US"/>
              <a:pPr>
                <a:defRPr/>
              </a:pPr>
              <a:t>6/30/2023</a:t>
            </a:fld>
            <a:endParaRPr lang="en-US" dirty="0"/>
          </a:p>
        </p:txBody>
      </p:sp>
      <p:sp>
        <p:nvSpPr>
          <p:cNvPr id="4" name="Slide Image Placeholder 3">
            <a:extLst>
              <a:ext uri="{FF2B5EF4-FFF2-40B4-BE49-F238E27FC236}">
                <a16:creationId xmlns:a16="http://schemas.microsoft.com/office/drawing/2014/main" id="{C82C9DF1-66DC-7EE5-AA58-57FA567984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AE269FD-E799-E686-E2EC-8BD7E30A8D8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F59B0C-84A9-B4CE-5B8C-506E6F317F3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3D7E0B6-3998-7F89-75F5-F491CCC27D6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05AFA9A-05B6-4C04-9702-5EC0CB6D5BD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0912C2E-093F-BBD2-55A5-7A514624E3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93E7A7D-9F68-0A61-C60A-F6A9FEF40B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374151"/>
                </a:solidFill>
                <a:latin typeface="Söhne"/>
              </a:rPr>
              <a:t>Hello everyone, my name is Amani a 3</a:t>
            </a:r>
            <a:r>
              <a:rPr lang="en-US" altLang="en-US" baseline="30000" dirty="0">
                <a:solidFill>
                  <a:srgbClr val="374151"/>
                </a:solidFill>
                <a:latin typeface="Söhne"/>
              </a:rPr>
              <a:t>rd</a:t>
            </a:r>
            <a:r>
              <a:rPr lang="en-US" altLang="en-US" dirty="0">
                <a:solidFill>
                  <a:srgbClr val="374151"/>
                </a:solidFill>
                <a:latin typeface="Söhne"/>
              </a:rPr>
              <a:t> year </a:t>
            </a:r>
            <a:r>
              <a:rPr lang="en-US" altLang="en-US" dirty="0" err="1">
                <a:solidFill>
                  <a:srgbClr val="374151"/>
                </a:solidFill>
                <a:latin typeface="Söhne"/>
              </a:rPr>
              <a:t>phd</a:t>
            </a:r>
            <a:r>
              <a:rPr lang="en-US" altLang="en-US" dirty="0">
                <a:solidFill>
                  <a:srgbClr val="374151"/>
                </a:solidFill>
                <a:latin typeface="Söhne"/>
              </a:rPr>
              <a:t> student at university of Strasbourg and EPITA and I'm excited to share with you my work which is supervised by </a:t>
            </a:r>
            <a:r>
              <a:rPr lang="en-US" altLang="en-US" dirty="0" err="1">
                <a:solidFill>
                  <a:srgbClr val="374151"/>
                </a:solidFill>
                <a:latin typeface="Söhne"/>
              </a:rPr>
              <a:t>dr</a:t>
            </a:r>
            <a:r>
              <a:rPr lang="en-US" altLang="en-US" dirty="0">
                <a:solidFill>
                  <a:srgbClr val="374151"/>
                </a:solidFill>
                <a:latin typeface="Söhne"/>
              </a:rPr>
              <a:t> </a:t>
            </a:r>
            <a:r>
              <a:rPr lang="en-US" altLang="en-US" dirty="0" err="1">
                <a:solidFill>
                  <a:srgbClr val="374151"/>
                </a:solidFill>
                <a:latin typeface="Söhne"/>
              </a:rPr>
              <a:t>rabih</a:t>
            </a:r>
            <a:r>
              <a:rPr lang="en-US" altLang="en-US" dirty="0">
                <a:solidFill>
                  <a:srgbClr val="374151"/>
                </a:solidFill>
                <a:latin typeface="Söhne"/>
              </a:rPr>
              <a:t> </a:t>
            </a:r>
            <a:r>
              <a:rPr lang="en-US" altLang="en-US" dirty="0" err="1">
                <a:solidFill>
                  <a:srgbClr val="374151"/>
                </a:solidFill>
                <a:latin typeface="Söhne"/>
              </a:rPr>
              <a:t>amhaz</a:t>
            </a:r>
            <a:r>
              <a:rPr lang="en-US" altLang="en-US" dirty="0">
                <a:solidFill>
                  <a:srgbClr val="374151"/>
                </a:solidFill>
                <a:latin typeface="Söhne"/>
              </a:rPr>
              <a:t> and prof </a:t>
            </a:r>
            <a:r>
              <a:rPr lang="en-US" altLang="en-US" dirty="0" err="1">
                <a:solidFill>
                  <a:srgbClr val="374151"/>
                </a:solidFill>
                <a:latin typeface="Söhne"/>
              </a:rPr>
              <a:t>pierre</a:t>
            </a:r>
            <a:r>
              <a:rPr lang="en-US" altLang="en-US" dirty="0">
                <a:solidFill>
                  <a:srgbClr val="374151"/>
                </a:solidFill>
                <a:latin typeface="Söhne"/>
              </a:rPr>
              <a:t> </a:t>
            </a:r>
            <a:r>
              <a:rPr lang="en-US" altLang="en-US" dirty="0" err="1">
                <a:solidFill>
                  <a:srgbClr val="374151"/>
                </a:solidFill>
                <a:latin typeface="Söhne"/>
              </a:rPr>
              <a:t>parrend</a:t>
            </a:r>
            <a:endParaRPr lang="en-US" altLang="en-US" dirty="0">
              <a:solidFill>
                <a:srgbClr val="374151"/>
              </a:solidFill>
              <a:latin typeface="Söhne"/>
            </a:endParaRPr>
          </a:p>
          <a:p>
            <a:pPr eaLnBrk="1" hangingPunct="1"/>
            <a:endParaRPr lang="en-US" altLang="en-US" dirty="0">
              <a:solidFill>
                <a:srgbClr val="374151"/>
              </a:solidFill>
              <a:latin typeface="Söhne"/>
            </a:endParaRPr>
          </a:p>
          <a:p>
            <a:pPr eaLnBrk="1" hangingPunct="1"/>
            <a:r>
              <a:rPr lang="en-US" b="0" i="0" dirty="0">
                <a:solidFill>
                  <a:srgbClr val="374151"/>
                </a:solidFill>
                <a:effectLst/>
                <a:latin typeface="Söhne"/>
              </a:rPr>
              <a:t>Well if have you ever wondered how to evaluate the effectiveness of explainability models quantitively when detecting cyberattacks in IoT data?</a:t>
            </a:r>
          </a:p>
          <a:p>
            <a:pPr eaLnBrk="1" hangingPunct="1"/>
            <a:r>
              <a:rPr lang="en-US" b="0" i="0" dirty="0">
                <a:solidFill>
                  <a:srgbClr val="374151"/>
                </a:solidFill>
                <a:effectLst/>
                <a:latin typeface="Söhne"/>
              </a:rPr>
              <a:t>Then you're in the right place! In this presentation, I'll show you how to quantitively measure explainability models in the data analysis chain with the right metrics according to Explainability framework.</a:t>
            </a:r>
            <a:endParaRPr lang="en-US" altLang="en-US" dirty="0"/>
          </a:p>
        </p:txBody>
      </p:sp>
      <p:sp>
        <p:nvSpPr>
          <p:cNvPr id="4" name="Slide Number Placeholder 3">
            <a:extLst>
              <a:ext uri="{FF2B5EF4-FFF2-40B4-BE49-F238E27FC236}">
                <a16:creationId xmlns:a16="http://schemas.microsoft.com/office/drawing/2014/main" id="{13BC2AD3-7F6A-9227-8D3E-FD607FC03F03}"/>
              </a:ext>
            </a:extLst>
          </p:cNvPr>
          <p:cNvSpPr>
            <a:spLocks noGrp="1"/>
          </p:cNvSpPr>
          <p:nvPr>
            <p:ph type="sldNum" sz="quarter" idx="5"/>
          </p:nvPr>
        </p:nvSpPr>
        <p:spPr/>
        <p:txBody>
          <a:bodyPr/>
          <a:lstStyle/>
          <a:p>
            <a:pPr>
              <a:defRPr/>
            </a:pPr>
            <a:fld id="{6D30CBAC-E326-42E6-8EA7-C274AD59B0B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4EB2B9-39F5-776C-8252-95AFBD9155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8F7E192-E675-CCB6-0799-1344D1F35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i="0" dirty="0">
                <a:solidFill>
                  <a:srgbClr val="374151"/>
                </a:solidFill>
                <a:effectLst/>
                <a:latin typeface="Söhne"/>
              </a:rPr>
              <a:t>When it comes to evaluating the effectiveness of explainability models, we can utilize two types of metrics: qualitative and quantitative.</a:t>
            </a:r>
          </a:p>
          <a:p>
            <a:pPr eaLnBrk="1" hangingPunct="1"/>
            <a:endParaRPr lang="en-US" altLang="en-US" b="0" i="0" dirty="0">
              <a:solidFill>
                <a:srgbClr val="374151"/>
              </a:solidFill>
              <a:effectLst/>
              <a:latin typeface="Söhne"/>
            </a:endParaRPr>
          </a:p>
          <a:p>
            <a:pPr eaLnBrk="1" hangingPunct="1"/>
            <a:r>
              <a:rPr lang="en-US" b="0" i="0" dirty="0">
                <a:solidFill>
                  <a:srgbClr val="374151"/>
                </a:solidFill>
                <a:effectLst/>
                <a:latin typeface="Söhne"/>
              </a:rPr>
              <a:t>When comparing explainability models qualitatively, subjective assessments play a significant role. These assessments involve evaluating various aspects such as data, model type, explainability level, and explainability type, </a:t>
            </a:r>
            <a:r>
              <a:rPr lang="en-US" altLang="en-US" dirty="0"/>
              <a:t>and we provide the limitation for each.</a:t>
            </a:r>
          </a:p>
          <a:p>
            <a:pPr eaLnBrk="1" hangingPunct="1"/>
            <a:r>
              <a:rPr lang="en-US" altLang="en-US" dirty="0"/>
              <a:t>We saw that FI and PFI use trained data and considered as model specific since they work only on tree while LIME and SHAP use any data point and are model agnostic so they work on any model.</a:t>
            </a:r>
          </a:p>
          <a:p>
            <a:pPr eaLnBrk="1" hangingPunct="1"/>
            <a:r>
              <a:rPr lang="en-US" altLang="en-US" dirty="0"/>
              <a:t>Moreover, FI and PFI provides global explainability level for the whole data while LIME provides local level for specific instances and SHAP can provide both global and local.</a:t>
            </a:r>
          </a:p>
          <a:p>
            <a:pPr eaLnBrk="1" hangingPunct="1"/>
            <a:endParaRPr lang="en-US" altLang="en-US" dirty="0"/>
          </a:p>
          <a:p>
            <a:pPr eaLnBrk="1" hangingPunct="1"/>
            <a:endParaRPr lang="en-US" altLang="en-US" dirty="0"/>
          </a:p>
        </p:txBody>
      </p:sp>
      <p:sp>
        <p:nvSpPr>
          <p:cNvPr id="4" name="Slide Number Placeholder 3">
            <a:extLst>
              <a:ext uri="{FF2B5EF4-FFF2-40B4-BE49-F238E27FC236}">
                <a16:creationId xmlns:a16="http://schemas.microsoft.com/office/drawing/2014/main" id="{167A7208-8F87-2F68-8C08-2DBAAE886C49}"/>
              </a:ext>
            </a:extLst>
          </p:cNvPr>
          <p:cNvSpPr>
            <a:spLocks noGrp="1"/>
          </p:cNvSpPr>
          <p:nvPr>
            <p:ph type="sldNum" sz="quarter" idx="5"/>
          </p:nvPr>
        </p:nvSpPr>
        <p:spPr/>
        <p:txBody>
          <a:bodyPr/>
          <a:lstStyle/>
          <a:p>
            <a:pPr>
              <a:defRPr/>
            </a:pPr>
            <a:fld id="{CADAA371-781A-4D11-8489-C9E79833718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Quantitative evaluation of explainability models provides a more objective approach to assessing their effectiveness. We prepared a table that highlights the key quantitative metrics and their corresponding links to the metrics properties and framework.</a:t>
            </a:r>
          </a:p>
          <a:p>
            <a:r>
              <a:rPr lang="en-US" b="0" i="0" dirty="0">
                <a:solidFill>
                  <a:srgbClr val="374151"/>
                </a:solidFill>
                <a:effectLst/>
                <a:latin typeface="Söhne"/>
              </a:rPr>
              <a:t>Performance </a:t>
            </a:r>
            <a:r>
              <a:rPr lang="en-US" b="0" i="0" dirty="0" err="1">
                <a:solidFill>
                  <a:srgbClr val="374151"/>
                </a:solidFill>
                <a:effectLst/>
                <a:latin typeface="Söhne"/>
              </a:rPr>
              <a:t>quantitave</a:t>
            </a:r>
            <a:r>
              <a:rPr lang="en-US" b="0" i="0" dirty="0">
                <a:solidFill>
                  <a:srgbClr val="374151"/>
                </a:solidFill>
                <a:effectLst/>
                <a:latin typeface="Söhne"/>
              </a:rPr>
              <a:t> metrics includes: precision, recall, accuracy, f1 score, mcc </a:t>
            </a:r>
          </a:p>
          <a:p>
            <a:r>
              <a:rPr lang="en-US" b="0" i="0" dirty="0" err="1">
                <a:solidFill>
                  <a:srgbClr val="374151"/>
                </a:solidFill>
                <a:effectLst/>
                <a:latin typeface="Söhne"/>
              </a:rPr>
              <a:t>Fidelitity</a:t>
            </a:r>
            <a:r>
              <a:rPr lang="en-US" b="0" i="0" dirty="0">
                <a:solidFill>
                  <a:srgbClr val="374151"/>
                </a:solidFill>
                <a:effectLst/>
                <a:latin typeface="Söhne"/>
              </a:rPr>
              <a:t> </a:t>
            </a:r>
            <a:r>
              <a:rPr lang="en-US" b="0" i="0" dirty="0" err="1">
                <a:solidFill>
                  <a:srgbClr val="374151"/>
                </a:solidFill>
                <a:effectLst/>
                <a:latin typeface="Söhne"/>
              </a:rPr>
              <a:t>quantitave</a:t>
            </a:r>
            <a:r>
              <a:rPr lang="en-US" b="0" i="0" dirty="0">
                <a:solidFill>
                  <a:srgbClr val="374151"/>
                </a:solidFill>
                <a:effectLst/>
                <a:latin typeface="Söhne"/>
              </a:rPr>
              <a:t> scores includes: relative importance scores derived from FI, PFI, LIME and SHAP.</a:t>
            </a:r>
          </a:p>
          <a:p>
            <a:endParaRPr lang="en-US" b="0" i="0" dirty="0">
              <a:solidFill>
                <a:srgbClr val="374151"/>
              </a:solidFill>
              <a:effectLst/>
              <a:latin typeface="Söhne"/>
            </a:endParaRPr>
          </a:p>
          <a:p>
            <a:r>
              <a:rPr lang="en-US" b="0" i="0" dirty="0">
                <a:solidFill>
                  <a:srgbClr val="374151"/>
                </a:solidFill>
                <a:effectLst/>
                <a:latin typeface="Söhne"/>
              </a:rPr>
              <a:t>However, it's important to note that other metrics properties within the framework currently lack quantitative measures for evaluating explainability. This highlights the need for further research and the opportunity to propose new quantitative metrics that align with these properties.</a:t>
            </a:r>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11</a:t>
            </a:fld>
            <a:endParaRPr lang="en-US" dirty="0"/>
          </a:p>
        </p:txBody>
      </p:sp>
    </p:spTree>
    <p:extLst>
      <p:ext uri="{BB962C8B-B14F-4D97-AF65-F5344CB8AC3E}">
        <p14:creationId xmlns:p14="http://schemas.microsoft.com/office/powerpoint/2010/main" val="139508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E4BE62C-23A4-B088-44AA-481FD931E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AA1B0A5-2AAD-64FD-A5B6-050696AA9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first proposed metric is reliability.</a:t>
            </a:r>
          </a:p>
          <a:p>
            <a:pPr eaLnBrk="1" hangingPunct="1">
              <a:spcBef>
                <a:spcPct val="0"/>
              </a:spcBef>
            </a:pPr>
            <a:r>
              <a:rPr lang="en-US" altLang="en-US" dirty="0"/>
              <a:t>So as we saw in previous slides that the interface explainability models will generate feature importance scores. </a:t>
            </a:r>
          </a:p>
          <a:p>
            <a:pPr eaLnBrk="1" hangingPunct="1">
              <a:spcBef>
                <a:spcPct val="0"/>
              </a:spcBef>
            </a:pPr>
            <a:r>
              <a:rPr lang="en-US" altLang="en-US" dirty="0"/>
              <a:t>But which of them users can trust and rely on? </a:t>
            </a:r>
          </a:p>
        </p:txBody>
      </p:sp>
      <p:sp>
        <p:nvSpPr>
          <p:cNvPr id="43012" name="Slide Number Placeholder 3">
            <a:extLst>
              <a:ext uri="{FF2B5EF4-FFF2-40B4-BE49-F238E27FC236}">
                <a16:creationId xmlns:a16="http://schemas.microsoft.com/office/drawing/2014/main" id="{B61382FC-AE6F-5242-F7AE-0541BD5DE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182959-20C7-4DE5-BFCF-DAC9161C9C76}"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2623910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E4BE62C-23A4-B088-44AA-481FD931E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AA1B0A5-2AAD-64FD-A5B6-050696AA9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second metric is latency.</a:t>
            </a:r>
          </a:p>
          <a:p>
            <a:pPr eaLnBrk="1" hangingPunct="1">
              <a:spcBef>
                <a:spcPct val="0"/>
              </a:spcBef>
            </a:pPr>
            <a:r>
              <a:rPr lang="en-US" altLang="en-US" dirty="0"/>
              <a:t>Most of the researchers have agreed that there is always a tradeoff between accuracy of prediction and explainability. </a:t>
            </a:r>
          </a:p>
          <a:p>
            <a:pPr eaLnBrk="1" hangingPunct="1">
              <a:spcBef>
                <a:spcPct val="0"/>
              </a:spcBef>
            </a:pPr>
            <a:r>
              <a:rPr lang="en-US" altLang="en-US" dirty="0"/>
              <a:t>But how can we measure the explainability to plot this tradeoff?</a:t>
            </a:r>
          </a:p>
          <a:p>
            <a:pPr eaLnBrk="1" hangingPunct="1">
              <a:spcBef>
                <a:spcPct val="0"/>
              </a:spcBef>
            </a:pPr>
            <a:endParaRPr lang="en-US" altLang="en-US" dirty="0"/>
          </a:p>
          <a:p>
            <a:pPr eaLnBrk="1" hangingPunct="1">
              <a:spcBef>
                <a:spcPct val="0"/>
              </a:spcBef>
            </a:pPr>
            <a:r>
              <a:rPr lang="en-US" altLang="en-US" dirty="0"/>
              <a:t>In our work we were able to plot a 3D representation of the tradeoff between explainability measures by </a:t>
            </a:r>
            <a:r>
              <a:rPr lang="en-US" altLang="en-US" dirty="0" err="1"/>
              <a:t>effieciency</a:t>
            </a:r>
            <a:r>
              <a:rPr lang="en-US" altLang="en-US" dirty="0"/>
              <a:t>, performance which is measure by accuracy and prediction time.</a:t>
            </a:r>
          </a:p>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B61382FC-AE6F-5242-F7AE-0541BD5DE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182959-20C7-4DE5-BFCF-DAC9161C9C76}"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82522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E4BE62C-23A4-B088-44AA-481FD931E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AA1B0A5-2AAD-64FD-A5B6-050696AA9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B61382FC-AE6F-5242-F7AE-0541BD5DE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182959-20C7-4DE5-BFCF-DAC9161C9C76}"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287475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E4BE62C-23A4-B088-44AA-481FD931E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AA1B0A5-2AAD-64FD-A5B6-050696AA9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B61382FC-AE6F-5242-F7AE-0541BD5DE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182959-20C7-4DE5-BFCF-DAC9161C9C76}"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405688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E4BE62C-23A4-B088-44AA-481FD931E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AA1B0A5-2AAD-64FD-A5B6-050696AA9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B61382FC-AE6F-5242-F7AE-0541BD5DE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182959-20C7-4DE5-BFCF-DAC9161C9C76}"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328847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Our methodology for evaluating the explainability of machine learning models when detecting IoT cyberattacks involves going through the different phases of the data analysis chain and assessing explainability based on the framework we have established. Our objective is to achieve quantitative measures for each phase, enabling users to make informed choices regarding the best explainability model for their specific needs.</a:t>
            </a:r>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18</a:t>
            </a:fld>
            <a:endParaRPr lang="en-US" dirty="0"/>
          </a:p>
        </p:txBody>
      </p:sp>
    </p:spTree>
    <p:extLst>
      <p:ext uri="{BB962C8B-B14F-4D97-AF65-F5344CB8AC3E}">
        <p14:creationId xmlns:p14="http://schemas.microsoft.com/office/powerpoint/2010/main" val="390942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D1DD0C3-94D5-B6B5-3DD0-E873602E96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7F77281-60FE-52C0-CB26-E20E26832D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374151"/>
                </a:solidFill>
                <a:latin typeface="Söhne"/>
              </a:rPr>
              <a:t>For our research, we utilized </a:t>
            </a:r>
            <a:r>
              <a:rPr lang="en-US" altLang="en-US" dirty="0" err="1">
                <a:solidFill>
                  <a:srgbClr val="374151"/>
                </a:solidFill>
                <a:latin typeface="Söhne"/>
              </a:rPr>
              <a:t>Jupyter</a:t>
            </a:r>
            <a:r>
              <a:rPr lang="en-US" altLang="en-US" dirty="0">
                <a:solidFill>
                  <a:srgbClr val="374151"/>
                </a:solidFill>
                <a:latin typeface="Söhne"/>
              </a:rPr>
              <a:t> Notebook running on the Larry server to perform the required analyses. </a:t>
            </a:r>
          </a:p>
          <a:p>
            <a:pPr eaLnBrk="1" hangingPunct="1"/>
            <a:r>
              <a:rPr lang="en-US" altLang="en-US" dirty="0">
                <a:solidFill>
                  <a:srgbClr val="374151"/>
                </a:solidFill>
                <a:latin typeface="Söhne"/>
              </a:rPr>
              <a:t>Additionally, we used IoT datasets created by the Cyber Security Research Group at the University of New South Wales which contains information theft cyberattacks (key logging and data exfiltration)</a:t>
            </a:r>
            <a:endParaRPr lang="en-US" altLang="en-US" dirty="0"/>
          </a:p>
        </p:txBody>
      </p:sp>
      <p:sp>
        <p:nvSpPr>
          <p:cNvPr id="4" name="Slide Number Placeholder 3">
            <a:extLst>
              <a:ext uri="{FF2B5EF4-FFF2-40B4-BE49-F238E27FC236}">
                <a16:creationId xmlns:a16="http://schemas.microsoft.com/office/drawing/2014/main" id="{3D7E0E05-BB2C-667B-72B0-B94D254BDD16}"/>
              </a:ext>
            </a:extLst>
          </p:cNvPr>
          <p:cNvSpPr>
            <a:spLocks noGrp="1"/>
          </p:cNvSpPr>
          <p:nvPr>
            <p:ph type="sldNum" sz="quarter" idx="5"/>
          </p:nvPr>
        </p:nvSpPr>
        <p:spPr/>
        <p:txBody>
          <a:bodyPr/>
          <a:lstStyle/>
          <a:p>
            <a:pPr>
              <a:defRPr/>
            </a:pPr>
            <a:fld id="{6017AB0D-D861-4DF5-AC9A-D4D35046C83E}"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One of the initial steps taken by the security team is to utilize machine learning models to detect Information theft cyberattacks and assess their performance. However, an important question arises: "Can the performance of these models provide explanations on the output behavior by the underlying black box model?"</a:t>
            </a:r>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20</a:t>
            </a:fld>
            <a:endParaRPr lang="en-US" dirty="0"/>
          </a:p>
        </p:txBody>
      </p:sp>
    </p:spTree>
    <p:extLst>
      <p:ext uri="{BB962C8B-B14F-4D97-AF65-F5344CB8AC3E}">
        <p14:creationId xmlns:p14="http://schemas.microsoft.com/office/powerpoint/2010/main" val="405214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D6669AD-5EE6-AAE4-2704-91945F2121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69B1DEC-2A80-6893-43AC-BEEA79404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374151"/>
                </a:solidFill>
                <a:latin typeface="Söhne"/>
              </a:rPr>
              <a:t>As we all know, we are living in an age where technology has advanced rapidly, and we are surrounded by smart devices that make our lives easier and more connected than ever before. </a:t>
            </a:r>
          </a:p>
          <a:p>
            <a:pPr eaLnBrk="1" hangingPunct="1"/>
            <a:r>
              <a:rPr lang="en-US" altLang="en-US" dirty="0">
                <a:solidFill>
                  <a:srgbClr val="374151"/>
                </a:solidFill>
                <a:latin typeface="Söhne"/>
              </a:rPr>
              <a:t>With the increasing use of IoT devices, there is also a rise in the number of security threats associated with them. Attackers can exploit vulnerabilities in IoT devices and use them to launch cyber attacks, steal data, or cause other types of damage.</a:t>
            </a:r>
            <a:endParaRPr lang="en-US" altLang="en-US" dirty="0"/>
          </a:p>
        </p:txBody>
      </p:sp>
      <p:sp>
        <p:nvSpPr>
          <p:cNvPr id="4" name="Slide Number Placeholder 3">
            <a:extLst>
              <a:ext uri="{FF2B5EF4-FFF2-40B4-BE49-F238E27FC236}">
                <a16:creationId xmlns:a16="http://schemas.microsoft.com/office/drawing/2014/main" id="{3C6AC0B7-D28D-E67B-AEED-F593B5798EDF}"/>
              </a:ext>
            </a:extLst>
          </p:cNvPr>
          <p:cNvSpPr>
            <a:spLocks noGrp="1"/>
          </p:cNvSpPr>
          <p:nvPr>
            <p:ph type="sldNum" sz="quarter" idx="5"/>
          </p:nvPr>
        </p:nvSpPr>
        <p:spPr/>
        <p:txBody>
          <a:bodyPr/>
          <a:lstStyle/>
          <a:p>
            <a:pPr>
              <a:defRPr/>
            </a:pPr>
            <a:fld id="{0738356D-9034-43BD-BBD1-93DCD60F68FF}" type="slidenum">
              <a:rPr lang="en-US" smtClean="0"/>
              <a:pPr>
                <a:defRPr/>
              </a:pPr>
              <a:t>2</a:t>
            </a:fld>
            <a:endParaRPr lang="en-US" dirty="0"/>
          </a:p>
        </p:txBody>
      </p:sp>
    </p:spTree>
    <p:extLst>
      <p:ext uri="{BB962C8B-B14F-4D97-AF65-F5344CB8AC3E}">
        <p14:creationId xmlns:p14="http://schemas.microsoft.com/office/powerpoint/2010/main" val="845131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22</a:t>
            </a:fld>
            <a:endParaRPr lang="en-US" dirty="0"/>
          </a:p>
        </p:txBody>
      </p:sp>
    </p:spTree>
    <p:extLst>
      <p:ext uri="{BB962C8B-B14F-4D97-AF65-F5344CB8AC3E}">
        <p14:creationId xmlns:p14="http://schemas.microsoft.com/office/powerpoint/2010/main" val="241971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step that security team needs to address is </a:t>
            </a:r>
            <a:r>
              <a:rPr lang="en-US" b="1" dirty="0">
                <a:solidFill>
                  <a:srgbClr val="C00000"/>
                </a:solidFill>
              </a:rPr>
              <a:t>“Which features play a significant role in the detection process when utilizing explainability models?”</a:t>
            </a:r>
          </a:p>
          <a:p>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24</a:t>
            </a:fld>
            <a:endParaRPr lang="en-US" dirty="0"/>
          </a:p>
        </p:txBody>
      </p:sp>
    </p:spTree>
    <p:extLst>
      <p:ext uri="{BB962C8B-B14F-4D97-AF65-F5344CB8AC3E}">
        <p14:creationId xmlns:p14="http://schemas.microsoft.com/office/powerpoint/2010/main" val="165866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25</a:t>
            </a:fld>
            <a:endParaRPr lang="en-US" dirty="0"/>
          </a:p>
        </p:txBody>
      </p:sp>
    </p:spTree>
    <p:extLst>
      <p:ext uri="{BB962C8B-B14F-4D97-AF65-F5344CB8AC3E}">
        <p14:creationId xmlns:p14="http://schemas.microsoft.com/office/powerpoint/2010/main" val="186010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7BF605E-5809-EE39-4235-B33E3E7939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47FAD8B-1921-28CA-80B3-57E4DE6344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374151"/>
                </a:solidFill>
                <a:latin typeface="Söhne"/>
              </a:rPr>
              <a:t>Thank you all for your attention throughout my presentation. I hope you found it informative.</a:t>
            </a:r>
          </a:p>
          <a:p>
            <a:pPr eaLnBrk="1" hangingPunct="1"/>
            <a:r>
              <a:rPr lang="en-US" altLang="en-US" dirty="0">
                <a:solidFill>
                  <a:srgbClr val="374151"/>
                </a:solidFill>
                <a:latin typeface="Söhne"/>
              </a:rPr>
              <a:t>Now, I would be happy to take any questions you may have.</a:t>
            </a:r>
            <a:endParaRPr lang="en-US" altLang="en-US" dirty="0"/>
          </a:p>
        </p:txBody>
      </p:sp>
      <p:sp>
        <p:nvSpPr>
          <p:cNvPr id="4" name="Slide Number Placeholder 3">
            <a:extLst>
              <a:ext uri="{FF2B5EF4-FFF2-40B4-BE49-F238E27FC236}">
                <a16:creationId xmlns:a16="http://schemas.microsoft.com/office/drawing/2014/main" id="{F6B388E4-D02D-9E38-C900-E991CDA5F48D}"/>
              </a:ext>
            </a:extLst>
          </p:cNvPr>
          <p:cNvSpPr>
            <a:spLocks noGrp="1"/>
          </p:cNvSpPr>
          <p:nvPr>
            <p:ph type="sldNum" sz="quarter" idx="5"/>
          </p:nvPr>
        </p:nvSpPr>
        <p:spPr/>
        <p:txBody>
          <a:bodyPr/>
          <a:lstStyle/>
          <a:p>
            <a:pPr>
              <a:defRPr/>
            </a:pPr>
            <a:fld id="{6FC2DE8A-730D-4977-AEE4-286F856B0586}" type="slidenum">
              <a:rPr lang="en-US" smtClean="0"/>
              <a:pPr>
                <a:defRPr/>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5391E10-4E3B-41C7-26CF-9675364624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A7258B6-79E1-3848-73E2-72D486033E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374151"/>
                </a:solidFill>
                <a:latin typeface="Söhne"/>
              </a:rPr>
              <a:t>Machine learning plays a crucial role in detecting and preventing cyberattacks in IoT data. </a:t>
            </a:r>
            <a:r>
              <a:rPr lang="en-US" altLang="en-US" dirty="0"/>
              <a:t>It has the ability to efficiently process and analyze large volumes of IoT data, which is critical in ensuring the security and privacy of sensitive information transmitted between connected devices and it helps to identify patterns and anomalies in IoT data.</a:t>
            </a:r>
          </a:p>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82484942-A6AA-D8C1-C109-95897269A2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C6926C-AB25-4351-8EB7-A112E31B7B23}"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Let's delve into the realm of information theft cyberattacks, specifically focusing on two prevalent techniques: data exfiltration and keylogging. Both techniques typically involve gaining unauthorized access to a remote service by exploiting IoT device vulnerabilities.</a:t>
            </a:r>
          </a:p>
          <a:p>
            <a:pPr algn="l"/>
            <a:r>
              <a:rPr lang="en-US" b="0" i="0" dirty="0">
                <a:solidFill>
                  <a:srgbClr val="374151"/>
                </a:solidFill>
                <a:effectLst/>
                <a:latin typeface="Söhne"/>
              </a:rPr>
              <a:t>In keylogging attacks, the attacker captures keystrokes to gather sensitive information, such as login credentials. Notably, high numbers of inbound connections per source IP and an elevated average rate per protocol per source IP are indicative of keylogging activities.</a:t>
            </a:r>
          </a:p>
          <a:p>
            <a:pPr algn="l"/>
            <a:r>
              <a:rPr lang="en-US" b="0" i="0" dirty="0">
                <a:solidFill>
                  <a:srgbClr val="374151"/>
                </a:solidFill>
                <a:effectLst/>
                <a:latin typeface="Söhne"/>
              </a:rPr>
              <a:t>On the other hand, data exfiltration involves the collection of sensitive data from an information repository, followed by its transmission using alternative protocols like TCP. During this process, we often observe a substantial volume of transmitted packets from a specific destination port, alongside unfamiliar source ports.</a:t>
            </a:r>
          </a:p>
          <a:p>
            <a:pPr algn="l"/>
            <a:r>
              <a:rPr lang="en-US" b="0" i="0" dirty="0">
                <a:solidFill>
                  <a:srgbClr val="374151"/>
                </a:solidFill>
                <a:effectLst/>
                <a:latin typeface="Söhne"/>
              </a:rPr>
              <a:t>Understanding the patterns and indicators associated with these information theft techniques is crucial for timely detection and effective response. However, to gain deeper insights and enhance our understanding, explainability becomes paramount in the detection process.</a:t>
            </a:r>
          </a:p>
          <a:p>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4</a:t>
            </a:fld>
            <a:endParaRPr lang="en-US" dirty="0"/>
          </a:p>
        </p:txBody>
      </p:sp>
    </p:spTree>
    <p:extLst>
      <p:ext uri="{BB962C8B-B14F-4D97-AF65-F5344CB8AC3E}">
        <p14:creationId xmlns:p14="http://schemas.microsoft.com/office/powerpoint/2010/main" val="217062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826F1A0-E044-206D-8DE1-BFDC65B5A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74BF78D-9FCD-8447-8224-1E3CDCD87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0" i="0" dirty="0">
                <a:solidFill>
                  <a:srgbClr val="374151"/>
                </a:solidFill>
                <a:effectLst/>
                <a:latin typeface="Söhne"/>
              </a:rPr>
              <a:t>Now, consider an information security analyst employing machine learning to detect attacks. When an ML algorithm triggers an alert for an unfamiliar attack, such as an information theft attack, the security team faces the challenge of understanding why the alert was triggered. A proficient manager would seek to identify the specific features or patterns that the algorithm detected, whether they indicate data exfiltration or keylogging. These features could be related to transmitted packets or network connections. </a:t>
            </a:r>
            <a:r>
              <a:rPr lang="en-US" b="0" i="0" dirty="0">
                <a:solidFill>
                  <a:srgbClr val="343541"/>
                </a:solidFill>
                <a:effectLst/>
                <a:latin typeface="Söhne"/>
              </a:rPr>
              <a:t>Additionally, if the manager consults a data scientist, they would emphasize the importance of accuracy in detecting attacks without the reason behind these attacks.</a:t>
            </a:r>
          </a:p>
          <a:p>
            <a:pPr algn="l"/>
            <a:endParaRPr lang="en-US" b="0" i="0" dirty="0">
              <a:solidFill>
                <a:srgbClr val="374151"/>
              </a:solidFill>
              <a:effectLst/>
              <a:latin typeface="Söhne"/>
            </a:endParaRPr>
          </a:p>
          <a:p>
            <a:pPr algn="l"/>
            <a:r>
              <a:rPr lang="en-US" b="0" i="0" dirty="0">
                <a:solidFill>
                  <a:srgbClr val="374151"/>
                </a:solidFill>
                <a:effectLst/>
                <a:latin typeface="Söhne"/>
              </a:rPr>
              <a:t>However, an additional challenge arises in establishing trust in the explanations provided by the ML algorithm. The security team relies on these explanations to make well-informed decisions and determine the appropriate course of action. This highlights the criticality of explainability, as it enables the team to understand the reasoning behind the ML algorithm's alerts and fosters confidence in its outputs.</a:t>
            </a:r>
          </a:p>
        </p:txBody>
      </p:sp>
      <p:sp>
        <p:nvSpPr>
          <p:cNvPr id="23556" name="Slide Number Placeholder 3">
            <a:extLst>
              <a:ext uri="{FF2B5EF4-FFF2-40B4-BE49-F238E27FC236}">
                <a16:creationId xmlns:a16="http://schemas.microsoft.com/office/drawing/2014/main" id="{878439F6-69BB-8A27-03CA-14DB1B8B0A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7AA06C-551A-4239-B2B4-5B20088D1D88}"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What is Explainability in ML “</a:t>
            </a:r>
            <a:r>
              <a:rPr lang="en-US" altLang="en-US" b="1" dirty="0"/>
              <a:t>Given an audience, an explainable Artificial Intelligence model produces details or reasons to make its functioning clear or easy to understand</a:t>
            </a:r>
            <a:r>
              <a:rPr lang="en-US" altLang="en-US" dirty="0"/>
              <a:t>”</a:t>
            </a:r>
          </a:p>
          <a:p>
            <a:pPr eaLnBrk="1" hangingPunct="1">
              <a:spcBef>
                <a:spcPct val="0"/>
              </a:spcBef>
            </a:pPr>
            <a:r>
              <a:rPr lang="en-US" altLang="en-US" dirty="0"/>
              <a:t>They developed 5 main artifacts for achieving explainability in the data analysis chain: \</a:t>
            </a:r>
            <a:r>
              <a:rPr lang="en-US" altLang="en-US" dirty="0" err="1"/>
              <a:t>textbf</a:t>
            </a:r>
            <a:r>
              <a:rPr lang="en-US" altLang="en-US" dirty="0"/>
              <a:t>{Traceability} the ability to trace and understand the data in the decision-making processes, \</a:t>
            </a:r>
            <a:r>
              <a:rPr lang="en-US" altLang="en-US" dirty="0" err="1"/>
              <a:t>textbf</a:t>
            </a:r>
            <a:r>
              <a:rPr lang="en-US" altLang="en-US" dirty="0"/>
              <a:t>{Understandability} the characteristic of a model to make a human understand its function, \</a:t>
            </a:r>
            <a:r>
              <a:rPr lang="en-US" altLang="en-US" dirty="0" err="1"/>
              <a:t>textbf</a:t>
            </a:r>
            <a:r>
              <a:rPr lang="en-US" altLang="en-US" dirty="0"/>
              <a:t>{Comprehensibility} the ability of an algorithm to represent its learned knowledge in a human understandable way , \</a:t>
            </a:r>
            <a:r>
              <a:rPr lang="en-US" altLang="en-US" dirty="0" err="1"/>
              <a:t>textbf</a:t>
            </a:r>
            <a:r>
              <a:rPr lang="en-US" altLang="en-US" dirty="0"/>
              <a:t>{</a:t>
            </a:r>
            <a:r>
              <a:rPr lang="en-US" b="0" i="0" dirty="0">
                <a:solidFill>
                  <a:srgbClr val="374151"/>
                </a:solidFill>
                <a:effectLst/>
                <a:latin typeface="Söhne"/>
              </a:rPr>
              <a:t>Elucidation</a:t>
            </a:r>
            <a:r>
              <a:rPr lang="en-US" altLang="en-US" dirty="0"/>
              <a:t> of user interface} provides a clear and understandable explanations for decisions to its users , and finally \</a:t>
            </a:r>
            <a:r>
              <a:rPr lang="en-US" altLang="en-US" dirty="0" err="1"/>
              <a:t>textbf</a:t>
            </a:r>
            <a:r>
              <a:rPr lang="en-US" altLang="en-US" dirty="0"/>
              <a:t>{Interpretability} the ability of providing a meaning for a model in terms understandable and shareable by human</a:t>
            </a:r>
          </a:p>
          <a:p>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6</a:t>
            </a:fld>
            <a:endParaRPr lang="en-US" dirty="0"/>
          </a:p>
        </p:txBody>
      </p:sp>
    </p:spTree>
    <p:extLst>
      <p:ext uri="{BB962C8B-B14F-4D97-AF65-F5344CB8AC3E}">
        <p14:creationId xmlns:p14="http://schemas.microsoft.com/office/powerpoint/2010/main" val="422803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374151"/>
                </a:solidFill>
                <a:latin typeface="Söhne"/>
              </a:rPr>
              <a:t>One of the artifacts for explainability that we focused on in our research is interface explainability. It enhances the transparency of complex models by providing insights into their decision-making processes. </a:t>
            </a:r>
          </a:p>
          <a:p>
            <a:pPr eaLnBrk="1" hangingPunct="1">
              <a:spcBef>
                <a:spcPct val="0"/>
              </a:spcBef>
            </a:pPr>
            <a:endParaRPr lang="en-US" altLang="en-US" dirty="0">
              <a:solidFill>
                <a:srgbClr val="374151"/>
              </a:solidFill>
              <a:latin typeface="Söhne"/>
            </a:endParaRPr>
          </a:p>
          <a:p>
            <a:pPr eaLnBrk="1" hangingPunct="1">
              <a:spcBef>
                <a:spcPct val="0"/>
              </a:spcBef>
            </a:pPr>
            <a:r>
              <a:rPr lang="en-US" altLang="en-US" dirty="0">
                <a:solidFill>
                  <a:srgbClr val="374151"/>
                </a:solidFill>
                <a:latin typeface="Söhne"/>
              </a:rPr>
              <a:t>Specifically, we used four different algorithms for understanding the input features: Feature Importance (FI), Permutation Feature Importance (PFI), Local Interpretable Model-Agnostic Explanations (LIME), and </a:t>
            </a:r>
            <a:r>
              <a:rPr lang="en-US" altLang="en-US" dirty="0" err="1">
                <a:solidFill>
                  <a:srgbClr val="374151"/>
                </a:solidFill>
                <a:latin typeface="Söhne"/>
              </a:rPr>
              <a:t>SHapley</a:t>
            </a:r>
            <a:r>
              <a:rPr lang="en-US" altLang="en-US" dirty="0">
                <a:solidFill>
                  <a:srgbClr val="374151"/>
                </a:solidFill>
                <a:latin typeface="Söhne"/>
              </a:rPr>
              <a:t> Additive exPlanations (SHAP). These algorithms allowed us to better understand which features were most important in predicting different types of cyber attacks.</a:t>
            </a:r>
          </a:p>
          <a:p>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7</a:t>
            </a:fld>
            <a:endParaRPr lang="en-US" dirty="0"/>
          </a:p>
        </p:txBody>
      </p:sp>
    </p:spTree>
    <p:extLst>
      <p:ext uri="{BB962C8B-B14F-4D97-AF65-F5344CB8AC3E}">
        <p14:creationId xmlns:p14="http://schemas.microsoft.com/office/powerpoint/2010/main" val="384373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In our research, we have related the explanation properties to the framework proposed by Arrieta. By considering these properties, we were able to evaluate how well the explainability models fulfill the requirements of providing robustness, faithfulness, performance, reliance and trust, and satisfaction.</a:t>
            </a:r>
          </a:p>
          <a:p>
            <a:pPr algn="l"/>
            <a:r>
              <a:rPr lang="en-US" b="0" i="0" dirty="0">
                <a:solidFill>
                  <a:srgbClr val="374151"/>
                </a:solidFill>
                <a:effectLst/>
                <a:latin typeface="Söhne"/>
              </a:rPr>
              <a:t>Explanation Robustness is closely connected to the concept of traceability, ensuring that similar inputs or variations in data do not result in drastic changes in the generated explanations.</a:t>
            </a:r>
          </a:p>
          <a:p>
            <a:pPr algn="l"/>
            <a:r>
              <a:rPr lang="en-US" b="0" i="0" dirty="0">
                <a:solidFill>
                  <a:srgbClr val="374151"/>
                </a:solidFill>
                <a:effectLst/>
                <a:latin typeface="Söhne"/>
              </a:rPr>
              <a:t>Explanation Faithfulness is tied to the attribute of understandability, as it represents the ability of the explanations to accurately reflect the true reasoning process of the machine learning model. It emphasizes the importance of maintaining consistency between the explanations and the internal workings of the model.</a:t>
            </a:r>
          </a:p>
          <a:p>
            <a:pPr algn="l"/>
            <a:r>
              <a:rPr lang="en-US" b="0" i="0" dirty="0">
                <a:solidFill>
                  <a:srgbClr val="374151"/>
                </a:solidFill>
                <a:effectLst/>
                <a:latin typeface="Söhne"/>
              </a:rPr>
              <a:t>Explanation Performance is associated with the comprehensibility of the output, referring to the assessment and measurement of the model's ability to accurately classify and predict outputs. It focuses on evaluating the accuracy of the explanations.</a:t>
            </a:r>
          </a:p>
          <a:p>
            <a:pPr algn="l"/>
            <a:r>
              <a:rPr lang="en-US" b="0" i="0" dirty="0">
                <a:solidFill>
                  <a:srgbClr val="374151"/>
                </a:solidFill>
                <a:effectLst/>
                <a:latin typeface="Söhne"/>
              </a:rPr>
              <a:t>Explanation Reliance and Trust are linked to interface explainability elucidation, which determines the level of user confidence in the provided explanations. The goal is to ensure that users can trust and rely on the explanations to understand the reasoning behind the output predictions.</a:t>
            </a:r>
          </a:p>
          <a:p>
            <a:pPr algn="l"/>
            <a:r>
              <a:rPr lang="en-US" b="0" i="0" dirty="0">
                <a:solidFill>
                  <a:srgbClr val="374151"/>
                </a:solidFill>
                <a:effectLst/>
                <a:latin typeface="Söhne"/>
              </a:rPr>
              <a:t>Explanation Goodness and Satisfaction are connected to human interpretability. They reflect the user's perception of the clarity and understandability of the explanations, ultimately contributing to higher levels of satisfaction with the explainability models.</a:t>
            </a:r>
          </a:p>
          <a:p>
            <a:br>
              <a:rPr lang="en-US" b="0" i="0" dirty="0">
                <a:solidFill>
                  <a:srgbClr val="374151"/>
                </a:solidFill>
                <a:effectLst/>
                <a:latin typeface="Söhne"/>
              </a:rPr>
            </a:br>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8</a:t>
            </a:fld>
            <a:endParaRPr lang="en-US" dirty="0"/>
          </a:p>
        </p:txBody>
      </p:sp>
    </p:spTree>
    <p:extLst>
      <p:ext uri="{BB962C8B-B14F-4D97-AF65-F5344CB8AC3E}">
        <p14:creationId xmlns:p14="http://schemas.microsoft.com/office/powerpoint/2010/main" val="354639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addition to the explainability framework proposed by Arrieta and to the explainability properties, we also explored various metrics properties from the state of the art that can help us evaluate the effectiveness of explainability models. By relating these metrics properties to our framework, we gain a comprehensive understanding of the different aspects of explainability and how they can be quantitatively measured. Let's delve into each metric and its connection to the framework:</a:t>
            </a:r>
            <a:endParaRPr lang="en-US" dirty="0"/>
          </a:p>
        </p:txBody>
      </p:sp>
      <p:sp>
        <p:nvSpPr>
          <p:cNvPr id="4" name="Slide Number Placeholder 3"/>
          <p:cNvSpPr>
            <a:spLocks noGrp="1"/>
          </p:cNvSpPr>
          <p:nvPr>
            <p:ph type="sldNum" sz="quarter" idx="5"/>
          </p:nvPr>
        </p:nvSpPr>
        <p:spPr/>
        <p:txBody>
          <a:bodyPr/>
          <a:lstStyle/>
          <a:p>
            <a:pPr>
              <a:defRPr/>
            </a:pPr>
            <a:fld id="{305AFA9A-05B6-4C04-9702-5EC0CB6D5BD5}" type="slidenum">
              <a:rPr lang="en-US" smtClean="0"/>
              <a:pPr>
                <a:defRPr/>
              </a:pPr>
              <a:t>9</a:t>
            </a:fld>
            <a:endParaRPr lang="en-US" dirty="0"/>
          </a:p>
        </p:txBody>
      </p:sp>
    </p:spTree>
    <p:extLst>
      <p:ext uri="{BB962C8B-B14F-4D97-AF65-F5344CB8AC3E}">
        <p14:creationId xmlns:p14="http://schemas.microsoft.com/office/powerpoint/2010/main" val="2553279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2" name="Picture 2" descr="Image result for paper texture">
            <a:extLst>
              <a:ext uri="{FF2B5EF4-FFF2-40B4-BE49-F238E27FC236}">
                <a16:creationId xmlns:a16="http://schemas.microsoft.com/office/drawing/2014/main" id="{97BB7BC0-4E0B-A7E7-D8A6-722367D883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437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2266F258-7EA0-FD11-DB1B-A9CE3D91D5FB}"/>
              </a:ext>
            </a:extLst>
          </p:cNvPr>
          <p:cNvCxnSpPr>
            <a:cxnSpLocks/>
          </p:cNvCxnSpPr>
          <p:nvPr userDrawn="1"/>
        </p:nvCxnSpPr>
        <p:spPr>
          <a:xfrm>
            <a:off x="6643688" y="3735388"/>
            <a:ext cx="471011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6717322" y="1863970"/>
            <a:ext cx="4630127" cy="1872028"/>
          </a:xfrm>
          <a:prstGeom prst="rect">
            <a:avLst/>
          </a:prstGeom>
        </p:spPr>
        <p:txBody>
          <a:bodyPr anchor="b"/>
          <a:lstStyle>
            <a:lvl1pPr>
              <a:defRPr sz="6000"/>
            </a:lvl1pPr>
          </a:lstStyle>
          <a:p>
            <a:r>
              <a:rPr lang="en-US"/>
              <a:t>Click to edit Master title style</a:t>
            </a:r>
            <a:endParaRPr lang="en-US" dirty="0"/>
          </a:p>
        </p:txBody>
      </p:sp>
      <p:sp>
        <p:nvSpPr>
          <p:cNvPr id="9" name="Text Placeholder 2"/>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p:cNvSpPr>
            <a:spLocks noGrp="1"/>
          </p:cNvSpPr>
          <p:nvPr>
            <p:ph type="pic" sz="quarter" idx="13"/>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rtlCol="0" anchor="ctr">
            <a:noAutofit/>
          </a:bodyPr>
          <a:lstStyle>
            <a:lvl1pPr marL="0" indent="0" algn="ctr">
              <a:buNone/>
              <a:defRPr/>
            </a:lvl1pPr>
          </a:lstStyle>
          <a:p>
            <a:pPr lvl="0"/>
            <a:r>
              <a:rPr lang="en-US" noProof="0"/>
              <a:t>Click icon to add picture</a:t>
            </a:r>
            <a:endParaRPr lang="en-US" noProof="0" dirty="0"/>
          </a:p>
        </p:txBody>
      </p:sp>
      <p:sp>
        <p:nvSpPr>
          <p:cNvPr id="4" name="Date Placeholder 3">
            <a:extLst>
              <a:ext uri="{FF2B5EF4-FFF2-40B4-BE49-F238E27FC236}">
                <a16:creationId xmlns:a16="http://schemas.microsoft.com/office/drawing/2014/main" id="{7D217DB7-686F-50D4-118B-2CFF3E246917}"/>
              </a:ext>
            </a:extLst>
          </p:cNvPr>
          <p:cNvSpPr>
            <a:spLocks noGrp="1"/>
          </p:cNvSpPr>
          <p:nvPr>
            <p:ph type="dt" sz="half" idx="14"/>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6E1F2F9-6B3E-4E72-B898-91574A515229}" type="datetime1">
              <a:rPr lang="en-US"/>
              <a:pPr>
                <a:defRPr/>
              </a:pPr>
              <a:t>6/30/2023</a:t>
            </a:fld>
            <a:endParaRPr lang="en-US" dirty="0"/>
          </a:p>
        </p:txBody>
      </p:sp>
      <p:sp>
        <p:nvSpPr>
          <p:cNvPr id="5" name="Footer Placeholder 4">
            <a:extLst>
              <a:ext uri="{FF2B5EF4-FFF2-40B4-BE49-F238E27FC236}">
                <a16:creationId xmlns:a16="http://schemas.microsoft.com/office/drawing/2014/main" id="{8B1FE666-6430-BFE8-9A16-2253BEC6F58E}"/>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80824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D987147-D2C3-DF43-07FA-22D3DBB53299}"/>
              </a:ext>
            </a:extLst>
          </p:cNvPr>
          <p:cNvSpPr>
            <a:spLocks noGrp="1"/>
          </p:cNvSpPr>
          <p:nvPr>
            <p:ph type="sldNum" sz="quarter" idx="10"/>
          </p:nvPr>
        </p:nvSpPr>
        <p:spPr/>
        <p:txBody>
          <a:bodyPr/>
          <a:lstStyle>
            <a:lvl1pPr>
              <a:defRPr/>
            </a:lvl1pPr>
          </a:lstStyle>
          <a:p>
            <a:pPr>
              <a:defRPr/>
            </a:pPr>
            <a:fld id="{F57892D6-F007-4C7F-B848-F293A38399EF}" type="slidenum">
              <a:rPr lang="en-US"/>
              <a:pPr>
                <a:defRPr/>
              </a:pPr>
              <a:t>‹#›</a:t>
            </a:fld>
            <a:endParaRPr lang="en-US" dirty="0"/>
          </a:p>
        </p:txBody>
      </p:sp>
    </p:spTree>
    <p:extLst>
      <p:ext uri="{BB962C8B-B14F-4D97-AF65-F5344CB8AC3E}">
        <p14:creationId xmlns:p14="http://schemas.microsoft.com/office/powerpoint/2010/main" val="4144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E7059-70D3-FD70-F3A7-913AA29FB8EA}"/>
              </a:ext>
            </a:extLst>
          </p:cNvPr>
          <p:cNvSpPr/>
          <p:nvPr userDrawn="1"/>
        </p:nvSpPr>
        <p:spPr>
          <a:xfrm flipV="1">
            <a:off x="0" y="0"/>
            <a:ext cx="12192000" cy="133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191A11B8-29FC-BB29-C750-04B3A00C407C}"/>
              </a:ext>
            </a:extLst>
          </p:cNvPr>
          <p:cNvSpPr/>
          <p:nvPr userDrawn="1"/>
        </p:nvSpPr>
        <p:spPr>
          <a:xfrm flipV="1">
            <a:off x="0" y="1493838"/>
            <a:ext cx="12192000" cy="5364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Shape 61">
            <a:extLst>
              <a:ext uri="{FF2B5EF4-FFF2-40B4-BE49-F238E27FC236}">
                <a16:creationId xmlns:a16="http://schemas.microsoft.com/office/drawing/2014/main" id="{08F86C0B-F99A-6A5E-CC51-C2AF0389963D}"/>
              </a:ext>
            </a:extLst>
          </p:cNvPr>
          <p:cNvSpPr>
            <a:spLocks noChangeArrowheads="1"/>
          </p:cNvSpPr>
          <p:nvPr userDrawn="1"/>
        </p:nvSpPr>
        <p:spPr bwMode="auto">
          <a:xfrm>
            <a:off x="9356725" y="6367463"/>
            <a:ext cx="1997075" cy="346075"/>
          </a:xfrm>
          <a:prstGeom prst="rect">
            <a:avLst/>
          </a:prstGeom>
          <a:noFill/>
          <a:ln>
            <a:noFill/>
          </a:ln>
        </p:spPr>
        <p:txBody>
          <a:bodyPr wrap="none" lIns="19050" tIns="19050" rIns="19050" bIns="1905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chemeClr val="accent1"/>
                </a:solidFill>
                <a:sym typeface="Bebas"/>
              </a:rPr>
              <a:t>ALPINE</a:t>
            </a:r>
            <a:r>
              <a:rPr lang="en-US" altLang="en-US" sz="2000" b="1">
                <a:sym typeface="Bebas"/>
              </a:rPr>
              <a:t> SKI HOUSE</a:t>
            </a:r>
            <a:endParaRPr lang="en-US" altLang="en-US" sz="2000" b="1">
              <a:latin typeface="Gill Sans"/>
              <a:ea typeface="Bebas"/>
              <a:cs typeface="Gill Sans"/>
              <a:sym typeface="Bebas"/>
            </a:endParaRPr>
          </a:p>
        </p:txBody>
      </p:sp>
      <p:sp>
        <p:nvSpPr>
          <p:cNvPr id="25" name="Title Placeholder 1"/>
          <p:cNvSpPr>
            <a:spLocks noGrp="1"/>
          </p:cNvSpPr>
          <p:nvPr>
            <p:ph type="title"/>
          </p:nvPr>
        </p:nvSpPr>
        <p:spPr>
          <a:xfrm>
            <a:off x="838200" y="428534"/>
            <a:ext cx="10515600" cy="637198"/>
          </a:xfrm>
          <a:prstGeom prst="rect">
            <a:avLst/>
          </a:prstGeom>
        </p:spPr>
        <p:txBody>
          <a:bodyPr>
            <a:normAutofit/>
          </a:bodyPr>
          <a:lstStyle/>
          <a:p>
            <a:r>
              <a:rPr lang="en-US"/>
              <a:t>Click to edit Master title style</a:t>
            </a:r>
            <a:endParaRPr lang="en-US" dirty="0"/>
          </a:p>
        </p:txBody>
      </p:sp>
      <p:sp>
        <p:nvSpPr>
          <p:cNvPr id="3" name="Content Placeholder 2"/>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3B939AA4-19E4-E944-E444-9ABE3A5AA9F3}"/>
              </a:ext>
            </a:extLst>
          </p:cNvPr>
          <p:cNvSpPr>
            <a:spLocks noGrp="1"/>
          </p:cNvSpPr>
          <p:nvPr>
            <p:ph type="ftr" sz="quarter" idx="10"/>
          </p:nvPr>
        </p:nvSpPr>
        <p:spPr/>
        <p:txBody>
          <a:bodyPr/>
          <a:lstStyle>
            <a:lvl1pPr>
              <a:defRPr/>
            </a:lvl1pPr>
          </a:lstStyle>
          <a:p>
            <a:pPr>
              <a:defRPr/>
            </a:pPr>
            <a:endParaRPr lang="en-US"/>
          </a:p>
        </p:txBody>
      </p:sp>
      <p:sp>
        <p:nvSpPr>
          <p:cNvPr id="7" name="Slide Number Placeholder 1">
            <a:extLst>
              <a:ext uri="{FF2B5EF4-FFF2-40B4-BE49-F238E27FC236}">
                <a16:creationId xmlns:a16="http://schemas.microsoft.com/office/drawing/2014/main" id="{82CF432A-AB20-E176-ED92-261FA913D152}"/>
              </a:ext>
            </a:extLst>
          </p:cNvPr>
          <p:cNvSpPr>
            <a:spLocks noGrp="1"/>
          </p:cNvSpPr>
          <p:nvPr>
            <p:ph type="sldNum" sz="quarter" idx="11"/>
          </p:nvPr>
        </p:nvSpPr>
        <p:spPr/>
        <p:txBody>
          <a:bodyPr/>
          <a:lstStyle>
            <a:lvl1pPr>
              <a:defRPr/>
            </a:lvl1pPr>
          </a:lstStyle>
          <a:p>
            <a:pPr>
              <a:defRPr/>
            </a:pPr>
            <a:fld id="{8E38898B-C4B1-47C2-ADEB-CCDDD185D7D1}" type="slidenum">
              <a:rPr lang="en-US"/>
              <a:pPr>
                <a:defRPr/>
              </a:pPr>
              <a:t>‹#›</a:t>
            </a:fld>
            <a:endParaRPr lang="en-US" dirty="0"/>
          </a:p>
        </p:txBody>
      </p:sp>
    </p:spTree>
    <p:extLst>
      <p:ext uri="{BB962C8B-B14F-4D97-AF65-F5344CB8AC3E}">
        <p14:creationId xmlns:p14="http://schemas.microsoft.com/office/powerpoint/2010/main" val="155534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AF67BE5-75B1-C5EF-7EEE-A6D86E37ECD6}"/>
              </a:ext>
            </a:extLst>
          </p:cNvPr>
          <p:cNvCxnSpPr>
            <a:cxnSpLocks/>
          </p:cNvCxnSpPr>
          <p:nvPr userDrawn="1"/>
        </p:nvCxnSpPr>
        <p:spPr>
          <a:xfrm>
            <a:off x="6643688" y="4519613"/>
            <a:ext cx="4710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3"/>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lIns="1005840" rtlCol="0" anchor="ctr">
            <a:noAutofit/>
          </a:bodyPr>
          <a:lstStyle>
            <a:lvl1pPr marL="0" indent="0" algn="l">
              <a:buNone/>
              <a:defRPr>
                <a:solidFill>
                  <a:schemeClr val="tx1"/>
                </a:solidFill>
              </a:defRPr>
            </a:lvl1pPr>
          </a:lstStyle>
          <a:p>
            <a:pPr lvl="0"/>
            <a:r>
              <a:rPr lang="en-US" noProof="0"/>
              <a:t>Click icon to add picture</a:t>
            </a:r>
            <a:endParaRPr lang="en-US" noProof="0" dirty="0"/>
          </a:p>
        </p:txBody>
      </p:sp>
      <p:sp>
        <p:nvSpPr>
          <p:cNvPr id="2" name="Title 1"/>
          <p:cNvSpPr>
            <a:spLocks noGrp="1"/>
          </p:cNvSpPr>
          <p:nvPr>
            <p:ph type="title"/>
          </p:nvPr>
        </p:nvSpPr>
        <p:spPr>
          <a:xfrm>
            <a:off x="6717322" y="2647012"/>
            <a:ext cx="4950937" cy="1872028"/>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6">
            <a:extLst>
              <a:ext uri="{FF2B5EF4-FFF2-40B4-BE49-F238E27FC236}">
                <a16:creationId xmlns:a16="http://schemas.microsoft.com/office/drawing/2014/main" id="{3DA00931-5376-FFBC-31F2-F91D3F43CC67}"/>
              </a:ext>
            </a:extLst>
          </p:cNvPr>
          <p:cNvSpPr>
            <a:spLocks noGrp="1"/>
          </p:cNvSpPr>
          <p:nvPr>
            <p:ph type="sldNum" sz="quarter" idx="14"/>
          </p:nvPr>
        </p:nvSpPr>
        <p:spPr/>
        <p:txBody>
          <a:bodyPr/>
          <a:lstStyle>
            <a:lvl1pPr>
              <a:defRPr/>
            </a:lvl1pPr>
          </a:lstStyle>
          <a:p>
            <a:pPr>
              <a:defRPr/>
            </a:pPr>
            <a:fld id="{E6E635B5-295B-45BE-8629-28548574D747}" type="slidenum">
              <a:rPr lang="en-US"/>
              <a:pPr>
                <a:defRPr/>
              </a:pPr>
              <a:t>‹#›</a:t>
            </a:fld>
            <a:endParaRPr lang="en-US" dirty="0"/>
          </a:p>
        </p:txBody>
      </p:sp>
    </p:spTree>
    <p:extLst>
      <p:ext uri="{BB962C8B-B14F-4D97-AF65-F5344CB8AC3E}">
        <p14:creationId xmlns:p14="http://schemas.microsoft.com/office/powerpoint/2010/main" val="188996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A25AD44-B150-ECBA-5CD0-90816C619A05}"/>
              </a:ext>
            </a:extLst>
          </p:cNvPr>
          <p:cNvCxnSpPr>
            <a:cxnSpLocks/>
          </p:cNvCxnSpPr>
          <p:nvPr userDrawn="1"/>
        </p:nvCxnSpPr>
        <p:spPr>
          <a:xfrm>
            <a:off x="6659563" y="3735388"/>
            <a:ext cx="47085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3"/>
          <p:cNvSpPr>
            <a:spLocks noGrp="1"/>
          </p:cNvSpPr>
          <p:nvPr>
            <p:ph type="pic" sz="quarter" idx="13"/>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rtlCol="0" anchor="ctr">
            <a:noAutofit/>
          </a:bodyPr>
          <a:lstStyle>
            <a:lvl1pPr marL="0" indent="0" algn="ctr">
              <a:buNone/>
              <a:defRPr/>
            </a:lvl1pPr>
          </a:lstStyle>
          <a:p>
            <a:pPr lvl="0"/>
            <a:r>
              <a:rPr lang="en-US" noProof="0"/>
              <a:t>Click icon to add picture</a:t>
            </a:r>
            <a:endParaRPr lang="en-US" noProof="0" dirty="0"/>
          </a:p>
        </p:txBody>
      </p:sp>
      <p:sp>
        <p:nvSpPr>
          <p:cNvPr id="10" name="Title 1"/>
          <p:cNvSpPr>
            <a:spLocks noGrp="1"/>
          </p:cNvSpPr>
          <p:nvPr>
            <p:ph type="title"/>
          </p:nvPr>
        </p:nvSpPr>
        <p:spPr>
          <a:xfrm>
            <a:off x="6717322" y="1863970"/>
            <a:ext cx="4938058" cy="1872028"/>
          </a:xfrm>
          <a:prstGeom prst="rect">
            <a:avLst/>
          </a:prstGeom>
        </p:spPr>
        <p:txBody>
          <a:bodyPr anchor="b"/>
          <a:lstStyle>
            <a:lvl1pPr>
              <a:defRPr sz="600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5DB91CF-DD63-3E9D-C825-F56256B47DAC}"/>
              </a:ext>
            </a:extLst>
          </p:cNvPr>
          <p:cNvSpPr>
            <a:spLocks noGrp="1"/>
          </p:cNvSpPr>
          <p:nvPr>
            <p:ph type="sldNum" sz="quarter" idx="14"/>
          </p:nvPr>
        </p:nvSpPr>
        <p:spPr/>
        <p:txBody>
          <a:bodyPr/>
          <a:lstStyle>
            <a:lvl1pPr>
              <a:defRPr/>
            </a:lvl1pPr>
          </a:lstStyle>
          <a:p>
            <a:pPr>
              <a:defRPr/>
            </a:pPr>
            <a:fld id="{B482A80D-5575-4D7F-A64E-0564884CA95E}" type="slidenum">
              <a:rPr lang="en-US"/>
              <a:pPr>
                <a:defRPr/>
              </a:pPr>
              <a:t>‹#›</a:t>
            </a:fld>
            <a:endParaRPr lang="en-US" dirty="0"/>
          </a:p>
        </p:txBody>
      </p:sp>
    </p:spTree>
    <p:extLst>
      <p:ext uri="{BB962C8B-B14F-4D97-AF65-F5344CB8AC3E}">
        <p14:creationId xmlns:p14="http://schemas.microsoft.com/office/powerpoint/2010/main" val="194074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Image result for paper texture">
            <a:extLst>
              <a:ext uri="{FF2B5EF4-FFF2-40B4-BE49-F238E27FC236}">
                <a16:creationId xmlns:a16="http://schemas.microsoft.com/office/drawing/2014/main" id="{0A788A09-81C4-1FF0-2AD9-9B5CD48BB0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437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AA67AF72-FFBD-732D-85C7-634EAB59E6C3}"/>
              </a:ext>
            </a:extLst>
          </p:cNvPr>
          <p:cNvCxnSpPr>
            <a:cxnSpLocks/>
          </p:cNvCxnSpPr>
          <p:nvPr userDrawn="1"/>
        </p:nvCxnSpPr>
        <p:spPr>
          <a:xfrm>
            <a:off x="6643688" y="3735388"/>
            <a:ext cx="471011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51F6446-D2C6-1913-2EE8-4773B8BD30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91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717322" y="1863970"/>
            <a:ext cx="4630127" cy="1872028"/>
          </a:xfrm>
          <a:prstGeom prst="rect">
            <a:avLst/>
          </a:prstGeom>
        </p:spPr>
        <p:txBody>
          <a:bodyPr anchor="b"/>
          <a:lstStyle>
            <a:lvl1pPr>
              <a:defRPr sz="6000"/>
            </a:lvl1pPr>
          </a:lstStyle>
          <a:p>
            <a:r>
              <a:rPr lang="en-US"/>
              <a:t>Click to edit Master title style</a:t>
            </a:r>
            <a:endParaRPr lang="en-US" dirty="0"/>
          </a:p>
        </p:txBody>
      </p:sp>
      <p:sp>
        <p:nvSpPr>
          <p:cNvPr id="9" name="Text Placeholder 2"/>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52B8EEE-82DE-217A-5ABB-1FB19179B28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9A66A71-6834-469C-B9FA-1A025B21AB02}" type="datetime1">
              <a:rPr lang="en-US"/>
              <a:pPr>
                <a:defRPr/>
              </a:pPr>
              <a:t>6/30/2023</a:t>
            </a:fld>
            <a:endParaRPr lang="en-US" dirty="0"/>
          </a:p>
        </p:txBody>
      </p:sp>
      <p:sp>
        <p:nvSpPr>
          <p:cNvPr id="6" name="Footer Placeholder 4">
            <a:extLst>
              <a:ext uri="{FF2B5EF4-FFF2-40B4-BE49-F238E27FC236}">
                <a16:creationId xmlns:a16="http://schemas.microsoft.com/office/drawing/2014/main" id="{C95783AA-809E-ADE1-D8A2-8D96965F6488}"/>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8796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9D4BF2-1BD3-0871-FC3F-DEF6D02526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2625"/>
            <a:ext cx="12192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1FAE73EF-7F23-007C-2039-B9526215ED14}"/>
              </a:ext>
            </a:extLst>
          </p:cNvPr>
          <p:cNvCxnSpPr>
            <a:cxnSpLocks/>
          </p:cNvCxnSpPr>
          <p:nvPr userDrawn="1"/>
        </p:nvCxnSpPr>
        <p:spPr>
          <a:xfrm>
            <a:off x="6643688" y="4519613"/>
            <a:ext cx="4710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17322" y="2647012"/>
            <a:ext cx="4950937" cy="1872028"/>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6">
            <a:extLst>
              <a:ext uri="{FF2B5EF4-FFF2-40B4-BE49-F238E27FC236}">
                <a16:creationId xmlns:a16="http://schemas.microsoft.com/office/drawing/2014/main" id="{B395902F-3469-07A5-FF6D-C9654C2F617B}"/>
              </a:ext>
            </a:extLst>
          </p:cNvPr>
          <p:cNvSpPr>
            <a:spLocks noGrp="1"/>
          </p:cNvSpPr>
          <p:nvPr>
            <p:ph type="sldNum" sz="quarter" idx="10"/>
          </p:nvPr>
        </p:nvSpPr>
        <p:spPr/>
        <p:txBody>
          <a:bodyPr/>
          <a:lstStyle>
            <a:lvl1pPr>
              <a:defRPr/>
            </a:lvl1pPr>
          </a:lstStyle>
          <a:p>
            <a:pPr>
              <a:defRPr/>
            </a:pPr>
            <a:fld id="{8849BF6D-AB9A-44F8-87A3-92372821DD1A}" type="slidenum">
              <a:rPr lang="en-US"/>
              <a:pPr>
                <a:defRPr/>
              </a:pPr>
              <a:t>‹#›</a:t>
            </a:fld>
            <a:endParaRPr lang="en-US" dirty="0"/>
          </a:p>
        </p:txBody>
      </p:sp>
    </p:spTree>
    <p:extLst>
      <p:ext uri="{BB962C8B-B14F-4D97-AF65-F5344CB8AC3E}">
        <p14:creationId xmlns:p14="http://schemas.microsoft.com/office/powerpoint/2010/main" val="194859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C0C69C-3722-6A4E-A56A-1BD623833541}"/>
              </a:ext>
            </a:extLst>
          </p:cNvPr>
          <p:cNvSpPr/>
          <p:nvPr userDrawn="1"/>
        </p:nvSpPr>
        <p:spPr>
          <a:xfrm flipV="1">
            <a:off x="0" y="0"/>
            <a:ext cx="12192000" cy="133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0B4F2A80-E961-EC20-9C2E-DB41C5A67499}"/>
              </a:ext>
            </a:extLst>
          </p:cNvPr>
          <p:cNvSpPr/>
          <p:nvPr userDrawn="1"/>
        </p:nvSpPr>
        <p:spPr>
          <a:xfrm flipV="1">
            <a:off x="0" y="1493838"/>
            <a:ext cx="12192000" cy="5364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45DEB369-7F5A-7256-E979-C23523E0322B}"/>
              </a:ext>
            </a:extLst>
          </p:cNvPr>
          <p:cNvCxnSpPr>
            <a:cxnSpLocks/>
          </p:cNvCxnSpPr>
          <p:nvPr userDrawn="1"/>
        </p:nvCxnSpPr>
        <p:spPr>
          <a:xfrm flipV="1">
            <a:off x="838200" y="2306638"/>
            <a:ext cx="5000625" cy="22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0E0D57-A812-7ECA-F4BB-03781C3F3259}"/>
              </a:ext>
            </a:extLst>
          </p:cNvPr>
          <p:cNvCxnSpPr>
            <a:cxnSpLocks/>
          </p:cNvCxnSpPr>
          <p:nvPr userDrawn="1"/>
        </p:nvCxnSpPr>
        <p:spPr>
          <a:xfrm flipV="1">
            <a:off x="6330950" y="2290763"/>
            <a:ext cx="5021263" cy="22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Shape 61">
            <a:extLst>
              <a:ext uri="{FF2B5EF4-FFF2-40B4-BE49-F238E27FC236}">
                <a16:creationId xmlns:a16="http://schemas.microsoft.com/office/drawing/2014/main" id="{898D3FCF-8F36-6131-24CB-D09CFD556E3D}"/>
              </a:ext>
            </a:extLst>
          </p:cNvPr>
          <p:cNvSpPr>
            <a:spLocks noChangeArrowheads="1"/>
          </p:cNvSpPr>
          <p:nvPr userDrawn="1"/>
        </p:nvSpPr>
        <p:spPr bwMode="auto">
          <a:xfrm>
            <a:off x="9356725" y="6367463"/>
            <a:ext cx="1997075" cy="346075"/>
          </a:xfrm>
          <a:prstGeom prst="rect">
            <a:avLst/>
          </a:prstGeom>
          <a:noFill/>
          <a:ln>
            <a:noFill/>
          </a:ln>
        </p:spPr>
        <p:txBody>
          <a:bodyPr wrap="none" lIns="19050" tIns="19050" rIns="19050" bIns="1905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chemeClr val="accent1"/>
                </a:solidFill>
                <a:sym typeface="Bebas"/>
              </a:rPr>
              <a:t>ALPINE</a:t>
            </a:r>
            <a:r>
              <a:rPr lang="en-US" altLang="en-US" sz="2000" b="1">
                <a:sym typeface="Bebas"/>
              </a:rPr>
              <a:t> SKI HOUSE</a:t>
            </a:r>
            <a:endParaRPr lang="en-US" altLang="en-US" sz="2000" b="1">
              <a:latin typeface="Gill Sans"/>
              <a:ea typeface="Bebas"/>
              <a:cs typeface="Gill Sans"/>
              <a:sym typeface="Bebas"/>
            </a:endParaRPr>
          </a:p>
        </p:txBody>
      </p:sp>
      <p:sp>
        <p:nvSpPr>
          <p:cNvPr id="33" name="Title Placeholder 1"/>
          <p:cNvSpPr>
            <a:spLocks noGrp="1"/>
          </p:cNvSpPr>
          <p:nvPr>
            <p:ph type="title"/>
          </p:nvPr>
        </p:nvSpPr>
        <p:spPr>
          <a:xfrm>
            <a:off x="838200" y="428534"/>
            <a:ext cx="10515600" cy="637198"/>
          </a:xfrm>
          <a:prstGeom prst="rect">
            <a:avLst/>
          </a:prstGeo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
            <a:extLst>
              <a:ext uri="{FF2B5EF4-FFF2-40B4-BE49-F238E27FC236}">
                <a16:creationId xmlns:a16="http://schemas.microsoft.com/office/drawing/2014/main" id="{C6D09987-C80F-6396-691C-D22C353DA05F}"/>
              </a:ext>
            </a:extLst>
          </p:cNvPr>
          <p:cNvSpPr>
            <a:spLocks noGrp="1"/>
          </p:cNvSpPr>
          <p:nvPr>
            <p:ph type="ftr" sz="quarter" idx="10"/>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8ED5FFA6-ECA1-699E-A7CE-555F22E4FC2E}"/>
              </a:ext>
            </a:extLst>
          </p:cNvPr>
          <p:cNvSpPr>
            <a:spLocks noGrp="1"/>
          </p:cNvSpPr>
          <p:nvPr>
            <p:ph type="sldNum" sz="quarter" idx="11"/>
          </p:nvPr>
        </p:nvSpPr>
        <p:spPr/>
        <p:txBody>
          <a:bodyPr/>
          <a:lstStyle>
            <a:lvl1pPr>
              <a:defRPr/>
            </a:lvl1pPr>
          </a:lstStyle>
          <a:p>
            <a:pPr>
              <a:defRPr/>
            </a:pPr>
            <a:fld id="{B0B54353-228E-4BDA-931D-6C545A159250}" type="slidenum">
              <a:rPr lang="en-US"/>
              <a:pPr>
                <a:defRPr/>
              </a:pPr>
              <a:t>‹#›</a:t>
            </a:fld>
            <a:endParaRPr lang="en-US" dirty="0"/>
          </a:p>
        </p:txBody>
      </p:sp>
    </p:spTree>
    <p:extLst>
      <p:ext uri="{BB962C8B-B14F-4D97-AF65-F5344CB8AC3E}">
        <p14:creationId xmlns:p14="http://schemas.microsoft.com/office/powerpoint/2010/main" val="359231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F33356-3A9C-7339-B75A-281C43E5B742}"/>
              </a:ext>
            </a:extLst>
          </p:cNvPr>
          <p:cNvSpPr/>
          <p:nvPr userDrawn="1"/>
        </p:nvSpPr>
        <p:spPr>
          <a:xfrm flipV="1">
            <a:off x="0" y="0"/>
            <a:ext cx="12192000" cy="133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D2974E60-5F89-1925-BF1B-E23B07C58FA8}"/>
              </a:ext>
            </a:extLst>
          </p:cNvPr>
          <p:cNvSpPr/>
          <p:nvPr userDrawn="1"/>
        </p:nvSpPr>
        <p:spPr>
          <a:xfrm flipV="1">
            <a:off x="0" y="1493838"/>
            <a:ext cx="12192000" cy="5364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Shape 61">
            <a:extLst>
              <a:ext uri="{FF2B5EF4-FFF2-40B4-BE49-F238E27FC236}">
                <a16:creationId xmlns:a16="http://schemas.microsoft.com/office/drawing/2014/main" id="{95DD0B0C-EB76-120F-D65E-CA096B57926F}"/>
              </a:ext>
            </a:extLst>
          </p:cNvPr>
          <p:cNvSpPr>
            <a:spLocks noChangeArrowheads="1"/>
          </p:cNvSpPr>
          <p:nvPr userDrawn="1"/>
        </p:nvSpPr>
        <p:spPr bwMode="auto">
          <a:xfrm>
            <a:off x="9356725" y="6367463"/>
            <a:ext cx="1997075" cy="346075"/>
          </a:xfrm>
          <a:prstGeom prst="rect">
            <a:avLst/>
          </a:prstGeom>
          <a:noFill/>
          <a:ln>
            <a:noFill/>
          </a:ln>
        </p:spPr>
        <p:txBody>
          <a:bodyPr wrap="none" lIns="19050" tIns="19050" rIns="19050" bIns="1905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chemeClr val="accent1"/>
                </a:solidFill>
                <a:sym typeface="Bebas"/>
              </a:rPr>
              <a:t>ALPINE</a:t>
            </a:r>
            <a:r>
              <a:rPr lang="en-US" altLang="en-US" sz="2000" b="1">
                <a:sym typeface="Bebas"/>
              </a:rPr>
              <a:t> SKI HOUSE</a:t>
            </a:r>
            <a:endParaRPr lang="en-US" altLang="en-US" sz="2000" b="1">
              <a:latin typeface="Gill Sans"/>
              <a:ea typeface="Bebas"/>
              <a:cs typeface="Gill Sans"/>
              <a:sym typeface="Bebas"/>
            </a:endParaRPr>
          </a:p>
        </p:txBody>
      </p:sp>
      <p:sp>
        <p:nvSpPr>
          <p:cNvPr id="33" name="Title Placeholder 1"/>
          <p:cNvSpPr>
            <a:spLocks noGrp="1"/>
          </p:cNvSpPr>
          <p:nvPr>
            <p:ph type="title"/>
          </p:nvPr>
        </p:nvSpPr>
        <p:spPr>
          <a:xfrm>
            <a:off x="838200" y="428534"/>
            <a:ext cx="10515600" cy="637198"/>
          </a:xfrm>
          <a:prstGeom prst="rect">
            <a:avLst/>
          </a:prstGeom>
        </p:spPr>
        <p:txBody>
          <a:bodyPr>
            <a:normAutofit/>
          </a:bodyPr>
          <a:lstStyle/>
          <a:p>
            <a:r>
              <a:rPr lang="en-US"/>
              <a:t>Click to edit Master title style</a:t>
            </a:r>
            <a:endParaRPr lang="en-US" dirty="0"/>
          </a:p>
        </p:txBody>
      </p:sp>
      <p:sp>
        <p:nvSpPr>
          <p:cNvPr id="15" name="Content Placeholder 2"/>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42D6EF57-6727-F054-F157-206E55D2693F}"/>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E7FFDA11-9DF5-8698-2377-8CAD59A0FAF8}"/>
              </a:ext>
            </a:extLst>
          </p:cNvPr>
          <p:cNvSpPr>
            <a:spLocks noGrp="1"/>
          </p:cNvSpPr>
          <p:nvPr>
            <p:ph type="sldNum" sz="quarter" idx="11"/>
          </p:nvPr>
        </p:nvSpPr>
        <p:spPr/>
        <p:txBody>
          <a:bodyPr/>
          <a:lstStyle>
            <a:lvl1pPr>
              <a:defRPr/>
            </a:lvl1pPr>
          </a:lstStyle>
          <a:p>
            <a:pPr>
              <a:defRPr/>
            </a:pPr>
            <a:fld id="{77FFBAF8-6C6D-470D-98DA-8F0E27D41393}" type="slidenum">
              <a:rPr lang="en-US"/>
              <a:pPr>
                <a:defRPr/>
              </a:pPr>
              <a:t>‹#›</a:t>
            </a:fld>
            <a:endParaRPr lang="en-US" dirty="0"/>
          </a:p>
        </p:txBody>
      </p:sp>
    </p:spTree>
    <p:extLst>
      <p:ext uri="{BB962C8B-B14F-4D97-AF65-F5344CB8AC3E}">
        <p14:creationId xmlns:p14="http://schemas.microsoft.com/office/powerpoint/2010/main" val="167554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6FED2-4A85-7C51-F9BE-D16DDA915326}"/>
              </a:ext>
            </a:extLst>
          </p:cNvPr>
          <p:cNvSpPr/>
          <p:nvPr userDrawn="1"/>
        </p:nvSpPr>
        <p:spPr>
          <a:xfrm flipV="1">
            <a:off x="0" y="0"/>
            <a:ext cx="12192000" cy="133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D12AD8C1-8FC4-2470-5A32-47DE28618CC4}"/>
              </a:ext>
            </a:extLst>
          </p:cNvPr>
          <p:cNvSpPr/>
          <p:nvPr userDrawn="1"/>
        </p:nvSpPr>
        <p:spPr>
          <a:xfrm flipV="1">
            <a:off x="0" y="1493838"/>
            <a:ext cx="12192000" cy="5364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Shape 61">
            <a:extLst>
              <a:ext uri="{FF2B5EF4-FFF2-40B4-BE49-F238E27FC236}">
                <a16:creationId xmlns:a16="http://schemas.microsoft.com/office/drawing/2014/main" id="{BC1F11B8-CA17-4C10-0F0C-763B3E01076B}"/>
              </a:ext>
            </a:extLst>
          </p:cNvPr>
          <p:cNvSpPr>
            <a:spLocks noChangeArrowheads="1"/>
          </p:cNvSpPr>
          <p:nvPr userDrawn="1"/>
        </p:nvSpPr>
        <p:spPr bwMode="auto">
          <a:xfrm>
            <a:off x="9356725" y="6367463"/>
            <a:ext cx="1997075" cy="346075"/>
          </a:xfrm>
          <a:prstGeom prst="rect">
            <a:avLst/>
          </a:prstGeom>
          <a:noFill/>
          <a:ln>
            <a:noFill/>
          </a:ln>
        </p:spPr>
        <p:txBody>
          <a:bodyPr wrap="none" lIns="19050" tIns="19050" rIns="19050" bIns="1905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chemeClr val="accent1"/>
                </a:solidFill>
                <a:sym typeface="Bebas"/>
              </a:rPr>
              <a:t>ALPINE</a:t>
            </a:r>
            <a:r>
              <a:rPr lang="en-US" altLang="en-US" sz="2000" b="1">
                <a:sym typeface="Bebas"/>
              </a:rPr>
              <a:t> SKI HOUSE</a:t>
            </a:r>
            <a:endParaRPr lang="en-US" altLang="en-US" sz="2000" b="1">
              <a:latin typeface="Gill Sans"/>
              <a:ea typeface="Bebas"/>
              <a:cs typeface="Gill Sans"/>
              <a:sym typeface="Bebas"/>
            </a:endParaRPr>
          </a:p>
        </p:txBody>
      </p:sp>
      <p:sp>
        <p:nvSpPr>
          <p:cNvPr id="7" name="Title Placeholder 1"/>
          <p:cNvSpPr>
            <a:spLocks noGrp="1"/>
          </p:cNvSpPr>
          <p:nvPr>
            <p:ph type="title"/>
          </p:nvPr>
        </p:nvSpPr>
        <p:spPr>
          <a:xfrm>
            <a:off x="838200" y="428534"/>
            <a:ext cx="10515600" cy="637198"/>
          </a:xfrm>
          <a:prstGeom prst="rect">
            <a:avLst/>
          </a:prstGeom>
        </p:spPr>
        <p:txBody>
          <a:bodyPr>
            <a:normAutofit/>
          </a:bodyPr>
          <a:lstStyle/>
          <a:p>
            <a:r>
              <a:rPr lang="en-US"/>
              <a:t>Click to edit Master title style</a:t>
            </a:r>
            <a:endParaRPr lang="en-US" dirty="0"/>
          </a:p>
        </p:txBody>
      </p:sp>
      <p:sp>
        <p:nvSpPr>
          <p:cNvPr id="5" name="Footer Placeholder 1">
            <a:extLst>
              <a:ext uri="{FF2B5EF4-FFF2-40B4-BE49-F238E27FC236}">
                <a16:creationId xmlns:a16="http://schemas.microsoft.com/office/drawing/2014/main" id="{D0B1F4F3-DF2C-AFF1-A5BE-40A3A106B8DF}"/>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BAC4CBC-36B6-69F0-E173-A78975273458}"/>
              </a:ext>
            </a:extLst>
          </p:cNvPr>
          <p:cNvSpPr>
            <a:spLocks noGrp="1"/>
          </p:cNvSpPr>
          <p:nvPr>
            <p:ph type="sldNum" sz="quarter" idx="11"/>
          </p:nvPr>
        </p:nvSpPr>
        <p:spPr/>
        <p:txBody>
          <a:bodyPr/>
          <a:lstStyle>
            <a:lvl1pPr>
              <a:defRPr/>
            </a:lvl1pPr>
          </a:lstStyle>
          <a:p>
            <a:pPr>
              <a:defRPr/>
            </a:pPr>
            <a:fld id="{67C614C8-9D06-473A-A210-4441B6BD7D72}" type="slidenum">
              <a:rPr lang="en-US"/>
              <a:pPr>
                <a:defRPr/>
              </a:pPr>
              <a:t>‹#›</a:t>
            </a:fld>
            <a:endParaRPr lang="en-US" dirty="0"/>
          </a:p>
        </p:txBody>
      </p:sp>
    </p:spTree>
    <p:extLst>
      <p:ext uri="{BB962C8B-B14F-4D97-AF65-F5344CB8AC3E}">
        <p14:creationId xmlns:p14="http://schemas.microsoft.com/office/powerpoint/2010/main" val="403019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6B6E9E81-55C4-8E57-FA8B-02075C8A51C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b="437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5D31F13-84F6-67B8-4B33-34BA262C58EF}"/>
              </a:ext>
            </a:extLst>
          </p:cNvPr>
          <p:cNvSpPr>
            <a:spLocks noGrp="1"/>
          </p:cNvSpPr>
          <p:nvPr>
            <p:ph type="title"/>
          </p:nvPr>
        </p:nvSpPr>
        <p:spPr>
          <a:xfrm>
            <a:off x="838200" y="430213"/>
            <a:ext cx="10515600" cy="63658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EA675B8C-5538-B2F4-1B99-3467FCA4A9EA}"/>
              </a:ext>
            </a:extLst>
          </p:cNvPr>
          <p:cNvSpPr>
            <a:spLocks noGrp="1" noChangeArrowheads="1"/>
          </p:cNvSpPr>
          <p:nvPr>
            <p:ph type="body" idx="1"/>
          </p:nvPr>
        </p:nvSpPr>
        <p:spPr bwMode="auto">
          <a:xfrm>
            <a:off x="838200" y="1301750"/>
            <a:ext cx="105156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5040696D-6E77-EC8E-0330-42F3EDA47E5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1030" name="Shape 61">
            <a:extLst>
              <a:ext uri="{FF2B5EF4-FFF2-40B4-BE49-F238E27FC236}">
                <a16:creationId xmlns:a16="http://schemas.microsoft.com/office/drawing/2014/main" id="{A60C35EF-6B11-439B-9682-67F2623DC580}"/>
              </a:ext>
            </a:extLst>
          </p:cNvPr>
          <p:cNvSpPr>
            <a:spLocks noChangeArrowheads="1"/>
          </p:cNvSpPr>
          <p:nvPr userDrawn="1"/>
        </p:nvSpPr>
        <p:spPr bwMode="auto">
          <a:xfrm>
            <a:off x="9356725" y="6367463"/>
            <a:ext cx="1997075" cy="346075"/>
          </a:xfrm>
          <a:prstGeom prst="rect">
            <a:avLst/>
          </a:prstGeom>
          <a:noFill/>
          <a:ln>
            <a:noFill/>
          </a:ln>
        </p:spPr>
        <p:txBody>
          <a:bodyPr wrap="none" lIns="19050" tIns="19050" rIns="19050" bIns="1905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chemeClr val="accent1"/>
                </a:solidFill>
                <a:sym typeface="Bebas"/>
              </a:rPr>
              <a:t>ALPINE</a:t>
            </a:r>
            <a:r>
              <a:rPr lang="en-US" altLang="en-US" sz="2000" b="1">
                <a:sym typeface="Bebas"/>
              </a:rPr>
              <a:t> SKI HOUSE</a:t>
            </a:r>
            <a:endParaRPr lang="en-US" altLang="en-US" sz="2000" b="1">
              <a:latin typeface="Gill Sans"/>
              <a:ea typeface="Bebas"/>
              <a:cs typeface="Gill Sans"/>
              <a:sym typeface="Bebas"/>
            </a:endParaRPr>
          </a:p>
        </p:txBody>
      </p:sp>
      <p:sp>
        <p:nvSpPr>
          <p:cNvPr id="13" name="Slide Number Placeholder 5">
            <a:extLst>
              <a:ext uri="{FF2B5EF4-FFF2-40B4-BE49-F238E27FC236}">
                <a16:creationId xmlns:a16="http://schemas.microsoft.com/office/drawing/2014/main" id="{FC8C663F-5360-3E89-F594-7FF24BA21DF9}"/>
              </a:ext>
            </a:extLst>
          </p:cNvPr>
          <p:cNvSpPr>
            <a:spLocks noGrp="1"/>
          </p:cNvSpPr>
          <p:nvPr>
            <p:ph type="sldNum" sz="quarter" idx="4"/>
          </p:nvPr>
        </p:nvSpPr>
        <p:spPr>
          <a:xfrm>
            <a:off x="11353800" y="6356350"/>
            <a:ext cx="514350" cy="365125"/>
          </a:xfrm>
          <a:prstGeom prst="rect">
            <a:avLst/>
          </a:prstGeom>
        </p:spPr>
        <p:txBody>
          <a:bodyPr/>
          <a:lstStyle>
            <a:lvl1pPr algn="r" eaLnBrk="1" fontAlgn="auto" hangingPunct="1">
              <a:spcBef>
                <a:spcPts val="0"/>
              </a:spcBef>
              <a:spcAft>
                <a:spcPts val="0"/>
              </a:spcAft>
              <a:defRPr>
                <a:solidFill>
                  <a:schemeClr val="tx1"/>
                </a:solidFill>
                <a:latin typeface="+mn-lt"/>
              </a:defRPr>
            </a:lvl1pPr>
          </a:lstStyle>
          <a:p>
            <a:pPr>
              <a:defRPr/>
            </a:pPr>
            <a:fld id="{3AC1A53E-FC70-4ABC-AA3C-424E4BF21E8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9" r:id="rId5"/>
    <p:sldLayoutId id="2147483740" r:id="rId6"/>
    <p:sldLayoutId id="2147483741" r:id="rId7"/>
    <p:sldLayoutId id="2147483742" r:id="rId8"/>
    <p:sldLayoutId id="2147483744" r:id="rId9"/>
    <p:sldLayoutId id="2147483745" r:id="rId10"/>
  </p:sldLayoutIdLst>
  <p:hf hdr="0" ftr="0" dt="0"/>
  <p:txStyles>
    <p:titleStyle>
      <a:lvl1pPr algn="l" rtl="0" eaLnBrk="0" fontAlgn="base" hangingPunct="0">
        <a:lnSpc>
          <a:spcPct val="90000"/>
        </a:lnSpc>
        <a:spcBef>
          <a:spcPct val="0"/>
        </a:spcBef>
        <a:spcAft>
          <a:spcPct val="0"/>
        </a:spcAft>
        <a:defRPr sz="3600" b="1" kern="1200" cap="all">
          <a:solidFill>
            <a:schemeClr val="tx1"/>
          </a:solidFill>
          <a:latin typeface="+mn-lt"/>
          <a:ea typeface="+mj-ea"/>
          <a:cs typeface="+mj-cs"/>
        </a:defRPr>
      </a:lvl1pPr>
      <a:lvl2pPr algn="l" rtl="0" eaLnBrk="0" fontAlgn="base" hangingPunct="0">
        <a:lnSpc>
          <a:spcPct val="90000"/>
        </a:lnSpc>
        <a:spcBef>
          <a:spcPct val="0"/>
        </a:spcBef>
        <a:spcAft>
          <a:spcPct val="0"/>
        </a:spcAft>
        <a:defRPr sz="3600" b="1">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3600" b="1">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3600" b="1">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3600" b="1">
          <a:solidFill>
            <a:schemeClr val="tx1"/>
          </a:solidFill>
          <a:latin typeface="Calibri" panose="020F0502020204030204" pitchFamily="34" charset="0"/>
        </a:defRPr>
      </a:lvl5pPr>
      <a:lvl6pPr marL="457200" algn="l" rtl="0" fontAlgn="base">
        <a:lnSpc>
          <a:spcPct val="90000"/>
        </a:lnSpc>
        <a:spcBef>
          <a:spcPct val="0"/>
        </a:spcBef>
        <a:spcAft>
          <a:spcPct val="0"/>
        </a:spcAft>
        <a:defRPr sz="3600" b="1">
          <a:solidFill>
            <a:schemeClr val="tx1"/>
          </a:solidFill>
          <a:latin typeface="Calibri" panose="020F0502020204030204" pitchFamily="34" charset="0"/>
        </a:defRPr>
      </a:lvl6pPr>
      <a:lvl7pPr marL="914400" algn="l" rtl="0" fontAlgn="base">
        <a:lnSpc>
          <a:spcPct val="90000"/>
        </a:lnSpc>
        <a:spcBef>
          <a:spcPct val="0"/>
        </a:spcBef>
        <a:spcAft>
          <a:spcPct val="0"/>
        </a:spcAft>
        <a:defRPr sz="3600" b="1">
          <a:solidFill>
            <a:schemeClr val="tx1"/>
          </a:solidFill>
          <a:latin typeface="Calibri" panose="020F0502020204030204" pitchFamily="34" charset="0"/>
        </a:defRPr>
      </a:lvl7pPr>
      <a:lvl8pPr marL="1371600" algn="l" rtl="0" fontAlgn="base">
        <a:lnSpc>
          <a:spcPct val="90000"/>
        </a:lnSpc>
        <a:spcBef>
          <a:spcPct val="0"/>
        </a:spcBef>
        <a:spcAft>
          <a:spcPct val="0"/>
        </a:spcAft>
        <a:defRPr sz="3600" b="1">
          <a:solidFill>
            <a:schemeClr val="tx1"/>
          </a:solidFill>
          <a:latin typeface="Calibri" panose="020F0502020204030204" pitchFamily="34" charset="0"/>
        </a:defRPr>
      </a:lvl8pPr>
      <a:lvl9pPr marL="1828800" algn="l" rtl="0" fontAlgn="base">
        <a:lnSpc>
          <a:spcPct val="90000"/>
        </a:lnSpc>
        <a:spcBef>
          <a:spcPct val="0"/>
        </a:spcBef>
        <a:spcAft>
          <a:spcPct val="0"/>
        </a:spcAft>
        <a:defRPr sz="3600" b="1">
          <a:solidFill>
            <a:schemeClr val="tx1"/>
          </a:solidFill>
          <a:latin typeface="Calibri" panose="020F0502020204030204" pitchFamily="34"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1600" kern="1200">
          <a:solidFill>
            <a:schemeClr val="tx1"/>
          </a:solidFill>
          <a:latin typeface="+mj-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latin typeface="+mj-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latin typeface="+mj-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100" kern="1200">
          <a:solidFill>
            <a:schemeClr val="tx1"/>
          </a:solidFill>
          <a:latin typeface="+mj-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diagramQuickStyle" Target="../diagrams/quickStyle8.xml"/><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37.png"/><Relationship Id="rId5" Type="http://schemas.openxmlformats.org/officeDocument/2006/relationships/diagramData" Target="../diagrams/data8.xml"/><Relationship Id="rId10" Type="http://schemas.openxmlformats.org/officeDocument/2006/relationships/image" Target="../media/image36.png"/><Relationship Id="rId4" Type="http://schemas.openxmlformats.org/officeDocument/2006/relationships/image" Target="../media/image35.png"/><Relationship Id="rId9" Type="http://schemas.microsoft.com/office/2007/relationships/diagramDrawing" Target="../diagrams/drawing8.xm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8.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0.png"/><Relationship Id="rId10" Type="http://schemas.microsoft.com/office/2007/relationships/diagramDrawing" Target="../diagrams/drawing1.xml"/><Relationship Id="rId4" Type="http://schemas.openxmlformats.org/officeDocument/2006/relationships/image" Target="../media/image19.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Data" Target="../diagrams/data3.xml"/><Relationship Id="rId1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diagramQuickStyle" Target="../diagrams/quickStyle2.xml"/><Relationship Id="rId12" Type="http://schemas.openxmlformats.org/officeDocument/2006/relationships/image" Target="../media/image24.png"/><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3.gif"/><Relationship Id="rId5" Type="http://schemas.openxmlformats.org/officeDocument/2006/relationships/diagramData" Target="../diagrams/data2.xml"/><Relationship Id="rId15" Type="http://schemas.openxmlformats.org/officeDocument/2006/relationships/diagramQuickStyle" Target="../diagrams/quickStyle3.xml"/><Relationship Id="rId10" Type="http://schemas.openxmlformats.org/officeDocument/2006/relationships/image" Target="../media/image22.jpeg"/><Relationship Id="rId19" Type="http://schemas.openxmlformats.org/officeDocument/2006/relationships/image" Target="../media/image26.png"/><Relationship Id="rId4" Type="http://schemas.openxmlformats.org/officeDocument/2006/relationships/hyperlink" Target="https://attack.mitre.org/" TargetMode="External"/><Relationship Id="rId9" Type="http://schemas.microsoft.com/office/2007/relationships/diagramDrawing" Target="../diagrams/drawing2.xml"/><Relationship Id="rId1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Layout" Target="../diagrams/layout19.xml"/><Relationship Id="rId7" Type="http://schemas.openxmlformats.org/officeDocument/2006/relationships/image" Target="../media/image88.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CD3363-AD65-B8E6-4CF7-9FB0C3A77478}"/>
              </a:ext>
            </a:extLst>
          </p:cNvPr>
          <p:cNvSpPr>
            <a:spLocks noGrp="1"/>
          </p:cNvSpPr>
          <p:nvPr>
            <p:ph type="title"/>
          </p:nvPr>
        </p:nvSpPr>
        <p:spPr>
          <a:xfrm>
            <a:off x="5975349" y="903289"/>
            <a:ext cx="5667375" cy="1871662"/>
          </a:xfrm>
        </p:spPr>
        <p:txBody>
          <a:bodyPr/>
          <a:lstStyle/>
          <a:p>
            <a:pPr algn="ctr" eaLnBrk="1" fontAlgn="auto" hangingPunct="1">
              <a:spcAft>
                <a:spcPts val="0"/>
              </a:spcAft>
              <a:defRPr/>
            </a:pPr>
            <a:r>
              <a:rPr lang="en-US" sz="2800" dirty="0"/>
              <a:t>A Framework-Based Approach for Measuring Quantitatively Explainability Models in the Data Analysis Chain of Machine Learning when Detecting IoT Cyberattacks</a:t>
            </a:r>
          </a:p>
        </p:txBody>
      </p:sp>
      <p:sp>
        <p:nvSpPr>
          <p:cNvPr id="5" name="Text Placeholder 4">
            <a:extLst>
              <a:ext uri="{FF2B5EF4-FFF2-40B4-BE49-F238E27FC236}">
                <a16:creationId xmlns:a16="http://schemas.microsoft.com/office/drawing/2014/main" id="{31A7EE55-2A99-0879-BD69-9BA5BED5B6A5}"/>
              </a:ext>
            </a:extLst>
          </p:cNvPr>
          <p:cNvSpPr>
            <a:spLocks noGrp="1"/>
          </p:cNvSpPr>
          <p:nvPr>
            <p:ph type="body" idx="1"/>
          </p:nvPr>
        </p:nvSpPr>
        <p:spPr>
          <a:xfrm>
            <a:off x="6015038" y="3792538"/>
            <a:ext cx="6059487" cy="1987550"/>
          </a:xfrm>
        </p:spPr>
        <p:txBody>
          <a:bodyPr rtlCol="0">
            <a:normAutofit fontScale="32500" lnSpcReduction="20000"/>
          </a:bodyPr>
          <a:lstStyle/>
          <a:p>
            <a:pPr algn="ctr" eaLnBrk="1" fontAlgn="auto" hangingPunct="1">
              <a:spcAft>
                <a:spcPts val="0"/>
              </a:spcAft>
              <a:defRPr/>
            </a:pPr>
            <a:r>
              <a:rPr lang="en-US" sz="5600" b="1" dirty="0"/>
              <a:t>Amani Abou Rida</a:t>
            </a:r>
            <a:r>
              <a:rPr lang="en-US" sz="5600" b="1" baseline="30000" dirty="0"/>
              <a:t>1,3</a:t>
            </a:r>
            <a:r>
              <a:rPr lang="en-US" sz="5600" b="1" dirty="0"/>
              <a:t> , Rabih Amhaz</a:t>
            </a:r>
            <a:r>
              <a:rPr lang="en-US" sz="5600" b="1" baseline="30000" dirty="0"/>
              <a:t>1,2</a:t>
            </a:r>
            <a:r>
              <a:rPr lang="en-US" sz="5600" b="1" dirty="0"/>
              <a:t>, Pierre Parrend</a:t>
            </a:r>
            <a:r>
              <a:rPr lang="en-US" sz="5600" b="1" baseline="30000" dirty="0"/>
              <a:t>1,3</a:t>
            </a:r>
          </a:p>
          <a:p>
            <a:pPr algn="ctr" eaLnBrk="1" fontAlgn="auto" hangingPunct="1">
              <a:spcAft>
                <a:spcPts val="0"/>
              </a:spcAft>
              <a:defRPr/>
            </a:pPr>
            <a:r>
              <a:rPr lang="en-US" sz="4000" baseline="30000" dirty="0"/>
              <a:t>1</a:t>
            </a:r>
            <a:r>
              <a:rPr lang="en-US" sz="4000" dirty="0"/>
              <a:t>ICube (Laboratoire des sciences de </a:t>
            </a:r>
            <a:r>
              <a:rPr lang="en-US" sz="4000" dirty="0" err="1"/>
              <a:t>l’ingénieur</a:t>
            </a:r>
            <a:r>
              <a:rPr lang="en-US" sz="4000" dirty="0"/>
              <a:t>, de </a:t>
            </a:r>
            <a:r>
              <a:rPr lang="en-US" sz="4000" dirty="0" err="1"/>
              <a:t>l’informatique</a:t>
            </a:r>
            <a:r>
              <a:rPr lang="en-US" sz="4000" dirty="0"/>
              <a:t> et de </a:t>
            </a:r>
            <a:r>
              <a:rPr lang="en-US" sz="4000" dirty="0" err="1"/>
              <a:t>l’imagerie</a:t>
            </a:r>
            <a:r>
              <a:rPr lang="en-US" sz="4000" dirty="0"/>
              <a:t>), UMR 7357, Université de Strasbourg, 67000 Strasbourg, CNRS, France,</a:t>
            </a:r>
          </a:p>
          <a:p>
            <a:pPr algn="ctr" eaLnBrk="1" fontAlgn="auto" hangingPunct="1">
              <a:spcAft>
                <a:spcPts val="0"/>
              </a:spcAft>
              <a:defRPr/>
            </a:pPr>
            <a:r>
              <a:rPr lang="en-US" sz="4000" dirty="0"/>
              <a:t> </a:t>
            </a:r>
            <a:r>
              <a:rPr lang="en-US" sz="4000" baseline="30000" dirty="0"/>
              <a:t>2</a:t>
            </a:r>
            <a:r>
              <a:rPr lang="en-US" sz="4000" dirty="0"/>
              <a:t>ECAM Strasbourg-Europe, 67300 </a:t>
            </a:r>
            <a:r>
              <a:rPr lang="en-US" sz="4000" dirty="0" err="1"/>
              <a:t>Schiltigheim</a:t>
            </a:r>
            <a:r>
              <a:rPr lang="en-US" sz="4000" dirty="0"/>
              <a:t>, France, </a:t>
            </a:r>
          </a:p>
          <a:p>
            <a:pPr algn="ctr" eaLnBrk="1" fontAlgn="auto" hangingPunct="1">
              <a:spcAft>
                <a:spcPts val="0"/>
              </a:spcAft>
              <a:defRPr/>
            </a:pPr>
            <a:r>
              <a:rPr lang="en-US" sz="4000" baseline="30000" dirty="0"/>
              <a:t>3</a:t>
            </a:r>
            <a:r>
              <a:rPr lang="en-US" sz="4000" dirty="0"/>
              <a:t>EPITA, 5, Rue Gustave Adolphe </a:t>
            </a:r>
            <a:r>
              <a:rPr lang="en-US" sz="4000" dirty="0" err="1"/>
              <a:t>Hirn</a:t>
            </a:r>
            <a:r>
              <a:rPr lang="en-US" sz="4000" dirty="0"/>
              <a:t>, 67000 Strasbourg, France</a:t>
            </a:r>
          </a:p>
          <a:p>
            <a:pPr eaLnBrk="1" fontAlgn="auto" hangingPunct="1">
              <a:spcAft>
                <a:spcPts val="0"/>
              </a:spcAft>
              <a:defRPr/>
            </a:pPr>
            <a:endParaRPr lang="en-US" sz="1800" b="1" dirty="0"/>
          </a:p>
        </p:txBody>
      </p:sp>
      <p:pic>
        <p:nvPicPr>
          <p:cNvPr id="14" name="Picture Placeholder 13">
            <a:extLst>
              <a:ext uri="{FF2B5EF4-FFF2-40B4-BE49-F238E27FC236}">
                <a16:creationId xmlns:a16="http://schemas.microsoft.com/office/drawing/2014/main" id="{7F4276DB-F733-652B-77B9-7052C03EAB22}"/>
              </a:ext>
            </a:extLst>
          </p:cNvPr>
          <p:cNvPicPr>
            <a:picLocks noGrp="1" noChangeAspect="1"/>
          </p:cNvPicPr>
          <p:nvPr>
            <p:ph type="pic" sz="quarter" idx="13"/>
          </p:nvPr>
        </p:nvPicPr>
        <p:blipFill>
          <a:blip r:embed="rId3"/>
          <a:srcRect l="9526" r="9526"/>
          <a:stretch>
            <a:fillRect/>
          </a:stretch>
        </p:blipFill>
        <p:spPr>
          <a:xfrm>
            <a:off x="0" y="1"/>
            <a:ext cx="5913439" cy="6857999"/>
          </a:xfrm>
        </p:spPr>
      </p:pic>
      <p:pic>
        <p:nvPicPr>
          <p:cNvPr id="16390" name="Image 5" descr="Une image contenant texte, signe&#10;&#10;Description générée automatiquement">
            <a:extLst>
              <a:ext uri="{FF2B5EF4-FFF2-40B4-BE49-F238E27FC236}">
                <a16:creationId xmlns:a16="http://schemas.microsoft.com/office/drawing/2014/main" id="{08C0D12A-BC19-78F3-17BA-C549A9134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605" b="-2"/>
          <a:stretch>
            <a:fillRect/>
          </a:stretch>
        </p:blipFill>
        <p:spPr bwMode="auto">
          <a:xfrm>
            <a:off x="7127875" y="6062663"/>
            <a:ext cx="6794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age 10">
            <a:extLst>
              <a:ext uri="{FF2B5EF4-FFF2-40B4-BE49-F238E27FC236}">
                <a16:creationId xmlns:a16="http://schemas.microsoft.com/office/drawing/2014/main" id="{A563F90B-5AE1-EAB9-3F15-134C856ED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325" y="6088063"/>
            <a:ext cx="13414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7" descr="Icon&#10;&#10;Description automatically generated">
            <a:extLst>
              <a:ext uri="{FF2B5EF4-FFF2-40B4-BE49-F238E27FC236}">
                <a16:creationId xmlns:a16="http://schemas.microsoft.com/office/drawing/2014/main" id="{F0E00F68-9DB5-3F6C-4553-D4EDD4DBA6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100" y="6027738"/>
            <a:ext cx="11557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Image 6">
            <a:extLst>
              <a:ext uri="{FF2B5EF4-FFF2-40B4-BE49-F238E27FC236}">
                <a16:creationId xmlns:a16="http://schemas.microsoft.com/office/drawing/2014/main" id="{EBEDCAEE-E94A-E789-9B35-C650D694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2625" y="6113463"/>
            <a:ext cx="10128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25">
            <a:extLst>
              <a:ext uri="{FF2B5EF4-FFF2-40B4-BE49-F238E27FC236}">
                <a16:creationId xmlns:a16="http://schemas.microsoft.com/office/drawing/2014/main" id="{DC4F51E5-BC6F-12F2-DBED-54EC357AEA0E}"/>
              </a:ext>
            </a:extLst>
          </p:cNvPr>
          <p:cNvSpPr txBox="1">
            <a:spLocks noChangeArrowheads="1"/>
          </p:cNvSpPr>
          <p:nvPr/>
        </p:nvSpPr>
        <p:spPr bwMode="auto">
          <a:xfrm>
            <a:off x="7056008" y="2811886"/>
            <a:ext cx="4050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eaLnBrk="1" hangingPunct="1">
              <a:lnSpc>
                <a:spcPct val="100000"/>
              </a:lnSpc>
              <a:spcBef>
                <a:spcPct val="0"/>
              </a:spcBef>
              <a:buFontTx/>
              <a:buNone/>
            </a:pPr>
            <a:r>
              <a:rPr lang="en-US" altLang="en-US" sz="1800" b="1" dirty="0">
                <a:latin typeface="Calibri" panose="020F0502020204030204" pitchFamily="34" charset="0"/>
              </a:rPr>
              <a:t>Presentation for EPITA Summer Days</a:t>
            </a:r>
          </a:p>
        </p:txBody>
      </p:sp>
      <p:pic>
        <p:nvPicPr>
          <p:cNvPr id="16395" name="Picture 2" descr="Logo&#10;&#10;Description automatically generated">
            <a:extLst>
              <a:ext uri="{FF2B5EF4-FFF2-40B4-BE49-F238E27FC236}">
                <a16:creationId xmlns:a16="http://schemas.microsoft.com/office/drawing/2014/main" id="{BC8D9E7B-F853-6B62-D7BF-6D90A61C45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93388" y="5826125"/>
            <a:ext cx="13557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83CFD7F-77BC-2B12-3C50-002503DE7B44}"/>
              </a:ext>
            </a:extLst>
          </p:cNvPr>
          <p:cNvSpPr txBox="1"/>
          <p:nvPr/>
        </p:nvSpPr>
        <p:spPr>
          <a:xfrm>
            <a:off x="8051799" y="3228778"/>
            <a:ext cx="3590925" cy="369332"/>
          </a:xfrm>
          <a:prstGeom prst="rect">
            <a:avLst/>
          </a:prstGeom>
          <a:noFill/>
        </p:spPr>
        <p:txBody>
          <a:bodyPr wrap="square" rtlCol="0">
            <a:spAutoFit/>
          </a:bodyPr>
          <a:lstStyle/>
          <a:p>
            <a:r>
              <a:rPr lang="en-US" dirty="0"/>
              <a:t>1 July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11AE9F-3A94-06B4-1804-56D7D1DFC669}"/>
              </a:ext>
            </a:extLst>
          </p:cNvPr>
          <p:cNvSpPr>
            <a:spLocks noGrp="1"/>
          </p:cNvSpPr>
          <p:nvPr>
            <p:ph type="title"/>
          </p:nvPr>
        </p:nvSpPr>
        <p:spPr>
          <a:xfrm>
            <a:off x="838200" y="428625"/>
            <a:ext cx="10515600" cy="636588"/>
          </a:xfrm>
        </p:spPr>
        <p:txBody>
          <a:bodyPr>
            <a:normAutofit/>
          </a:bodyPr>
          <a:lstStyle/>
          <a:p>
            <a:pPr eaLnBrk="1" fontAlgn="auto" hangingPunct="1">
              <a:spcAft>
                <a:spcPts val="0"/>
              </a:spcAft>
              <a:defRPr/>
            </a:pPr>
            <a:r>
              <a:rPr lang="en-US" dirty="0"/>
              <a:t>Metrics Types: Existing Qualitative Metrics</a:t>
            </a:r>
          </a:p>
        </p:txBody>
      </p:sp>
      <p:sp>
        <p:nvSpPr>
          <p:cNvPr id="37891" name="Slide Number Placeholder 10">
            <a:extLst>
              <a:ext uri="{FF2B5EF4-FFF2-40B4-BE49-F238E27FC236}">
                <a16:creationId xmlns:a16="http://schemas.microsoft.com/office/drawing/2014/main" id="{CA29A0DA-42E0-55A7-EDC9-74003FA33987}"/>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98C08D92-7BFC-4C69-AF44-AFE92B2B3C25}" type="slidenum">
              <a:rPr lang="en-US" altLang="en-US" sz="1800" smtClean="0">
                <a:latin typeface="Calibri" panose="020F0502020204030204" pitchFamily="34" charset="0"/>
              </a:rPr>
              <a:pPr fontAlgn="base">
                <a:lnSpc>
                  <a:spcPct val="100000"/>
                </a:lnSpc>
                <a:spcBef>
                  <a:spcPct val="0"/>
                </a:spcBef>
                <a:spcAft>
                  <a:spcPct val="0"/>
                </a:spcAft>
                <a:buFontTx/>
                <a:buNone/>
              </a:pPr>
              <a:t>10</a:t>
            </a:fld>
            <a:endParaRPr lang="en-US" altLang="en-US" sz="1800">
              <a:latin typeface="Calibri" panose="020F0502020204030204" pitchFamily="34" charset="0"/>
            </a:endParaRPr>
          </a:p>
        </p:txBody>
      </p:sp>
      <p:sp>
        <p:nvSpPr>
          <p:cNvPr id="5" name="Rectangle 4">
            <a:extLst>
              <a:ext uri="{FF2B5EF4-FFF2-40B4-BE49-F238E27FC236}">
                <a16:creationId xmlns:a16="http://schemas.microsoft.com/office/drawing/2014/main" id="{894D7229-FAC5-B553-0A65-8EACC58DC502}"/>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10" name="Table">
            <a:extLst>
              <a:ext uri="{FF2B5EF4-FFF2-40B4-BE49-F238E27FC236}">
                <a16:creationId xmlns:a16="http://schemas.microsoft.com/office/drawing/2014/main" id="{3F7ECE95-2D4B-DDFA-96CF-10996DB6331E}"/>
              </a:ext>
            </a:extLst>
          </p:cNvPr>
          <p:cNvGraphicFramePr>
            <a:graphicFrameLocks/>
          </p:cNvGraphicFramePr>
          <p:nvPr/>
        </p:nvGraphicFramePr>
        <p:xfrm>
          <a:off x="911225" y="1743075"/>
          <a:ext cx="10515600" cy="495935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471047">
                <a:tc>
                  <a:txBody>
                    <a:bodyPr/>
                    <a:lstStyle/>
                    <a:p>
                      <a:pPr algn="l" fontAlgn="base"/>
                      <a:r>
                        <a:rPr lang="en-US" sz="1200" b="1" dirty="0">
                          <a:solidFill>
                            <a:schemeClr val="bg1"/>
                          </a:solidFill>
                          <a:effectLst/>
                        </a:rPr>
                        <a:t>Comparison</a:t>
                      </a:r>
                      <a:endParaRPr lang="en-US" sz="1200" b="1" i="0" dirty="0">
                        <a:solidFill>
                          <a:schemeClr val="bg1"/>
                        </a:solidFill>
                        <a:effectLst/>
                      </a:endParaRPr>
                    </a:p>
                  </a:txBody>
                  <a:tcPr marL="76231" marR="76231" marT="38118" marB="38118"/>
                </a:tc>
                <a:tc>
                  <a:txBody>
                    <a:bodyPr/>
                    <a:lstStyle/>
                    <a:p>
                      <a:pPr algn="l" fontAlgn="base"/>
                      <a:r>
                        <a:rPr lang="en-US" sz="1200" b="1" i="0" dirty="0">
                          <a:solidFill>
                            <a:schemeClr val="bg1"/>
                          </a:solidFill>
                          <a:effectLst/>
                        </a:rPr>
                        <a:t>FI</a:t>
                      </a:r>
                    </a:p>
                  </a:txBody>
                  <a:tcPr marL="76231" marR="76231" marT="38118" marB="38118"/>
                </a:tc>
                <a:tc>
                  <a:txBody>
                    <a:bodyPr/>
                    <a:lstStyle/>
                    <a:p>
                      <a:pPr algn="l" fontAlgn="base"/>
                      <a:r>
                        <a:rPr lang="en-US" sz="1200" b="1" dirty="0">
                          <a:solidFill>
                            <a:schemeClr val="bg1"/>
                          </a:solidFill>
                          <a:effectLst/>
                        </a:rPr>
                        <a:t>PFI</a:t>
                      </a:r>
                      <a:endParaRPr lang="en-US" sz="1200" b="1" i="0" dirty="0">
                        <a:solidFill>
                          <a:schemeClr val="bg1"/>
                        </a:solidFill>
                        <a:effectLst/>
                      </a:endParaRPr>
                    </a:p>
                  </a:txBody>
                  <a:tcPr marL="76231" marR="76231" marT="38118" marB="38118"/>
                </a:tc>
                <a:tc>
                  <a:txBody>
                    <a:bodyPr/>
                    <a:lstStyle/>
                    <a:p>
                      <a:pPr algn="l" fontAlgn="base"/>
                      <a:r>
                        <a:rPr lang="en-US" sz="1200" b="1" dirty="0">
                          <a:solidFill>
                            <a:schemeClr val="bg1"/>
                          </a:solidFill>
                          <a:effectLst/>
                        </a:rPr>
                        <a:t>LIME​​</a:t>
                      </a:r>
                      <a:endParaRPr lang="en-US" sz="1200" b="1" i="0" dirty="0">
                        <a:solidFill>
                          <a:schemeClr val="bg1"/>
                        </a:solidFill>
                        <a:effectLst/>
                      </a:endParaRPr>
                    </a:p>
                  </a:txBody>
                  <a:tcPr marL="76231" marR="76231" marT="38118" marB="38118"/>
                </a:tc>
                <a:tc>
                  <a:txBody>
                    <a:bodyPr/>
                    <a:lstStyle/>
                    <a:p>
                      <a:pPr algn="l" fontAlgn="base"/>
                      <a:r>
                        <a:rPr lang="en-US" sz="1200" b="1" i="0" dirty="0">
                          <a:solidFill>
                            <a:schemeClr val="bg1"/>
                          </a:solidFill>
                          <a:effectLst/>
                        </a:rPr>
                        <a:t>SHAP</a:t>
                      </a:r>
                    </a:p>
                  </a:txBody>
                  <a:tcPr marL="76231" marR="76231" marT="38118" marB="38118"/>
                </a:tc>
                <a:extLst>
                  <a:ext uri="{0D108BD9-81ED-4DB2-BD59-A6C34878D82A}">
                    <a16:rowId xmlns:a16="http://schemas.microsoft.com/office/drawing/2014/main" val="10000"/>
                  </a:ext>
                </a:extLst>
              </a:tr>
              <a:tr h="462868">
                <a:tc>
                  <a:txBody>
                    <a:bodyPr/>
                    <a:lstStyle/>
                    <a:p>
                      <a:pPr algn="l" fontAlgn="base"/>
                      <a:r>
                        <a:rPr lang="en-US" sz="1200" b="0" dirty="0">
                          <a:solidFill>
                            <a:srgbClr val="000000"/>
                          </a:solidFill>
                          <a:effectLst/>
                        </a:rPr>
                        <a:t>Data used​​</a:t>
                      </a:r>
                    </a:p>
                  </a:txBody>
                  <a:tcPr marL="76231" marR="76231" marT="38118" marB="38118"/>
                </a:tc>
                <a:tc>
                  <a:txBody>
                    <a:bodyPr/>
                    <a:lstStyle/>
                    <a:p>
                      <a:pPr algn="l" fontAlgn="base"/>
                      <a:r>
                        <a:rPr lang="en-US" sz="1200" b="0" dirty="0">
                          <a:solidFill>
                            <a:srgbClr val="000000"/>
                          </a:solidFill>
                          <a:effectLst/>
                        </a:rPr>
                        <a:t>Trained model​​</a:t>
                      </a:r>
                    </a:p>
                  </a:txBody>
                  <a:tcPr marL="76231" marR="76231" marT="38118" marB="38118"/>
                </a:tc>
                <a:tc>
                  <a:txBody>
                    <a:bodyPr/>
                    <a:lstStyle/>
                    <a:p>
                      <a:pPr algn="l" fontAlgn="base"/>
                      <a:r>
                        <a:rPr lang="en-US" sz="1200" b="0" dirty="0">
                          <a:solidFill>
                            <a:srgbClr val="000000"/>
                          </a:solidFill>
                          <a:effectLst/>
                        </a:rPr>
                        <a:t>Trained model​​</a:t>
                      </a:r>
                    </a:p>
                  </a:txBody>
                  <a:tcPr marL="76231" marR="76231" marT="38118" marB="38118"/>
                </a:tc>
                <a:tc>
                  <a:txBody>
                    <a:bodyPr/>
                    <a:lstStyle/>
                    <a:p>
                      <a:pPr algn="l" fontAlgn="base"/>
                      <a:r>
                        <a:rPr lang="en-US" sz="1200" b="0" dirty="0">
                          <a:solidFill>
                            <a:srgbClr val="000000"/>
                          </a:solidFill>
                          <a:effectLst/>
                        </a:rPr>
                        <a:t>Any datapoint​​</a:t>
                      </a:r>
                    </a:p>
                  </a:txBody>
                  <a:tcPr marL="76231" marR="76231" marT="38118" marB="38118"/>
                </a:tc>
                <a:tc>
                  <a:txBody>
                    <a:bodyPr/>
                    <a:lstStyle/>
                    <a:p>
                      <a:pPr algn="l" fontAlgn="base"/>
                      <a:r>
                        <a:rPr lang="en-US" sz="1200" b="0" dirty="0">
                          <a:solidFill>
                            <a:srgbClr val="000000"/>
                          </a:solidFill>
                          <a:effectLst/>
                        </a:rPr>
                        <a:t>Any datapoint​​​​</a:t>
                      </a:r>
                      <a:endParaRPr lang="en-US" sz="1200" b="0" i="0" dirty="0">
                        <a:solidFill>
                          <a:srgbClr val="000000"/>
                        </a:solidFill>
                        <a:effectLst/>
                      </a:endParaRPr>
                    </a:p>
                  </a:txBody>
                  <a:tcPr marL="76231" marR="76231" marT="38118" marB="38118"/>
                </a:tc>
                <a:extLst>
                  <a:ext uri="{0D108BD9-81ED-4DB2-BD59-A6C34878D82A}">
                    <a16:rowId xmlns:a16="http://schemas.microsoft.com/office/drawing/2014/main" val="10001"/>
                  </a:ext>
                </a:extLst>
              </a:tr>
              <a:tr h="462868">
                <a:tc>
                  <a:txBody>
                    <a:bodyPr/>
                    <a:lstStyle/>
                    <a:p>
                      <a:pPr algn="l" fontAlgn="base"/>
                      <a:r>
                        <a:rPr lang="en-US" sz="1200" b="0" dirty="0">
                          <a:solidFill>
                            <a:srgbClr val="000000"/>
                          </a:solidFill>
                          <a:effectLst/>
                        </a:rPr>
                        <a:t>Model types</a:t>
                      </a:r>
                      <a:endParaRPr lang="en-US" sz="1200" b="0" i="0" dirty="0">
                        <a:solidFill>
                          <a:srgbClr val="000000"/>
                        </a:solidFill>
                        <a:effectLst/>
                      </a:endParaRPr>
                    </a:p>
                  </a:txBody>
                  <a:tcPr marL="76231" marR="76231" marT="38118" marB="38118"/>
                </a:tc>
                <a:tc>
                  <a:txBody>
                    <a:bodyPr/>
                    <a:lstStyle/>
                    <a:p>
                      <a:pPr algn="l" fontAlgn="base"/>
                      <a:r>
                        <a:rPr lang="en-US" sz="1200" b="0" dirty="0">
                          <a:solidFill>
                            <a:srgbClr val="000000"/>
                          </a:solidFill>
                          <a:effectLst/>
                        </a:rPr>
                        <a:t>Only trees​​</a:t>
                      </a:r>
                    </a:p>
                    <a:p>
                      <a:pPr algn="l" fontAlgn="base"/>
                      <a:r>
                        <a:rPr lang="en-US" sz="1200" b="0" u="none" strike="noStrike" dirty="0">
                          <a:solidFill>
                            <a:srgbClr val="000000"/>
                          </a:solidFill>
                          <a:effectLst/>
                        </a:rPr>
                        <a:t>Model specific </a:t>
                      </a:r>
                      <a:r>
                        <a:rPr lang="en-US" sz="1200" b="0" dirty="0">
                          <a:solidFill>
                            <a:srgbClr val="000000"/>
                          </a:solidFill>
                          <a:effectLst/>
                        </a:rPr>
                        <a:t>​</a:t>
                      </a:r>
                      <a:endParaRPr lang="en-US" sz="1200" b="0" i="0" dirty="0">
                        <a:solidFill>
                          <a:srgbClr val="000000"/>
                        </a:solidFill>
                        <a:effectLst/>
                      </a:endParaRPr>
                    </a:p>
                  </a:txBody>
                  <a:tcPr marL="76231" marR="76231" marT="38118" marB="38118"/>
                </a:tc>
                <a:tc>
                  <a:txBody>
                    <a:bodyPr/>
                    <a:lstStyle/>
                    <a:p>
                      <a:pPr algn="l" fontAlgn="base"/>
                      <a:r>
                        <a:rPr lang="en-US" sz="1200" b="0" dirty="0">
                          <a:solidFill>
                            <a:srgbClr val="000000"/>
                          </a:solidFill>
                          <a:effectLst/>
                        </a:rPr>
                        <a:t>Only trees​​</a:t>
                      </a:r>
                    </a:p>
                    <a:p>
                      <a:pPr algn="l" fontAlgn="base"/>
                      <a:r>
                        <a:rPr lang="en-US" sz="1200" b="0" u="none" strike="noStrike" dirty="0">
                          <a:solidFill>
                            <a:srgbClr val="000000"/>
                          </a:solidFill>
                          <a:effectLst/>
                        </a:rPr>
                        <a:t>Model agnostic </a:t>
                      </a:r>
                      <a:r>
                        <a:rPr lang="en-US" sz="1200" b="0" dirty="0">
                          <a:solidFill>
                            <a:srgbClr val="000000"/>
                          </a:solidFill>
                          <a:effectLst/>
                        </a:rPr>
                        <a:t>​</a:t>
                      </a:r>
                      <a:endParaRPr lang="en-US" sz="1200" b="0" i="0" dirty="0">
                        <a:solidFill>
                          <a:srgbClr val="000000"/>
                        </a:solidFill>
                        <a:effectLst/>
                      </a:endParaRPr>
                    </a:p>
                  </a:txBody>
                  <a:tcPr marL="76231" marR="76231" marT="38118" marB="38118"/>
                </a:tc>
                <a:tc>
                  <a:txBody>
                    <a:bodyPr/>
                    <a:lstStyle/>
                    <a:p>
                      <a:pPr algn="l" fontAlgn="base"/>
                      <a:r>
                        <a:rPr lang="en-US" sz="1200" b="0" dirty="0">
                          <a:solidFill>
                            <a:srgbClr val="000000"/>
                          </a:solidFill>
                          <a:effectLst/>
                        </a:rPr>
                        <a:t>Any​</a:t>
                      </a:r>
                    </a:p>
                    <a:p>
                      <a:pPr algn="l" fontAlgn="base"/>
                      <a:r>
                        <a:rPr lang="en-US" sz="1200" b="0" u="none" strike="noStrike" dirty="0">
                          <a:solidFill>
                            <a:srgbClr val="000000"/>
                          </a:solidFill>
                          <a:effectLst/>
                        </a:rPr>
                        <a:t>Model agnostic </a:t>
                      </a:r>
                      <a:r>
                        <a:rPr lang="en-US" sz="1200" b="0" dirty="0">
                          <a:solidFill>
                            <a:srgbClr val="000000"/>
                          </a:solidFill>
                          <a:effectLst/>
                        </a:rPr>
                        <a:t>​​</a:t>
                      </a:r>
                      <a:endParaRPr lang="en-US" sz="1200" b="0" i="0" dirty="0">
                        <a:solidFill>
                          <a:srgbClr val="000000"/>
                        </a:solidFill>
                        <a:effectLst/>
                      </a:endParaRPr>
                    </a:p>
                  </a:txBody>
                  <a:tcPr marL="76231" marR="76231" marT="38118" marB="38118"/>
                </a:tc>
                <a:tc>
                  <a:txBody>
                    <a:bodyPr/>
                    <a:lstStyle/>
                    <a:p>
                      <a:pPr algn="l" fontAlgn="base"/>
                      <a:r>
                        <a:rPr lang="en-US" sz="1200" b="0" dirty="0">
                          <a:solidFill>
                            <a:srgbClr val="000000"/>
                          </a:solidFill>
                          <a:effectLst/>
                        </a:rPr>
                        <a:t>Different explainer's types​​</a:t>
                      </a:r>
                    </a:p>
                    <a:p>
                      <a:pPr algn="l" fontAlgn="base"/>
                      <a:r>
                        <a:rPr lang="en-US" sz="1200" b="0" u="none" strike="noStrike" dirty="0">
                          <a:solidFill>
                            <a:srgbClr val="000000"/>
                          </a:solidFill>
                          <a:effectLst/>
                        </a:rPr>
                        <a:t>Model agnostic </a:t>
                      </a:r>
                      <a:r>
                        <a:rPr lang="en-US" sz="1200" b="0" dirty="0">
                          <a:solidFill>
                            <a:srgbClr val="000000"/>
                          </a:solidFill>
                          <a:effectLst/>
                        </a:rPr>
                        <a:t>​</a:t>
                      </a:r>
                      <a:endParaRPr lang="en-US" sz="1200" b="0" i="0" dirty="0">
                        <a:solidFill>
                          <a:srgbClr val="000000"/>
                        </a:solidFill>
                        <a:effectLst/>
                      </a:endParaRPr>
                    </a:p>
                  </a:txBody>
                  <a:tcPr marL="76231" marR="76231" marT="38118" marB="38118"/>
                </a:tc>
                <a:extLst>
                  <a:ext uri="{0D108BD9-81ED-4DB2-BD59-A6C34878D82A}">
                    <a16:rowId xmlns:a16="http://schemas.microsoft.com/office/drawing/2014/main" val="10002"/>
                  </a:ext>
                </a:extLst>
              </a:tr>
              <a:tr h="462868">
                <a:tc>
                  <a:txBody>
                    <a:bodyPr/>
                    <a:lstStyle/>
                    <a:p>
                      <a:pPr algn="l" fontAlgn="base"/>
                      <a:r>
                        <a:rPr lang="en-US" sz="1200" b="0" dirty="0">
                          <a:solidFill>
                            <a:srgbClr val="000000"/>
                          </a:solidFill>
                          <a:effectLst/>
                        </a:rPr>
                        <a:t>Explainability Level​</a:t>
                      </a:r>
                      <a:endParaRPr lang="en-US" sz="1200" b="0" i="0" dirty="0">
                        <a:solidFill>
                          <a:srgbClr val="000000"/>
                        </a:solidFill>
                        <a:effectLst/>
                      </a:endParaRPr>
                    </a:p>
                  </a:txBody>
                  <a:tcPr marL="76231" marR="76231" marT="38118" marB="38118"/>
                </a:tc>
                <a:tc>
                  <a:txBody>
                    <a:bodyPr/>
                    <a:lstStyle/>
                    <a:p>
                      <a:pPr algn="l" fontAlgn="base"/>
                      <a:r>
                        <a:rPr lang="en-US" sz="1200" b="0">
                          <a:solidFill>
                            <a:srgbClr val="000000"/>
                          </a:solidFill>
                          <a:effectLst/>
                        </a:rPr>
                        <a:t>Global​​</a:t>
                      </a:r>
                      <a:endParaRPr lang="en-US" sz="1200" b="0" i="0">
                        <a:solidFill>
                          <a:srgbClr val="000000"/>
                        </a:solidFill>
                        <a:effectLst/>
                      </a:endParaRPr>
                    </a:p>
                  </a:txBody>
                  <a:tcPr marL="76231" marR="76231" marT="38118" marB="38118"/>
                </a:tc>
                <a:tc>
                  <a:txBody>
                    <a:bodyPr/>
                    <a:lstStyle/>
                    <a:p>
                      <a:pPr algn="l" fontAlgn="base"/>
                      <a:r>
                        <a:rPr lang="en-US" sz="1200" b="0">
                          <a:solidFill>
                            <a:srgbClr val="000000"/>
                          </a:solidFill>
                          <a:effectLst/>
                        </a:rPr>
                        <a:t>Global​​</a:t>
                      </a:r>
                      <a:endParaRPr lang="en-US" sz="1200" b="0" i="0">
                        <a:solidFill>
                          <a:srgbClr val="000000"/>
                        </a:solidFill>
                        <a:effectLst/>
                      </a:endParaRPr>
                    </a:p>
                  </a:txBody>
                  <a:tcPr marL="76231" marR="76231" marT="38118" marB="38118"/>
                </a:tc>
                <a:tc>
                  <a:txBody>
                    <a:bodyPr/>
                    <a:lstStyle/>
                    <a:p>
                      <a:pPr algn="l" fontAlgn="base"/>
                      <a:r>
                        <a:rPr lang="en-US" sz="1200" b="0">
                          <a:solidFill>
                            <a:srgbClr val="000000"/>
                          </a:solidFill>
                          <a:effectLst/>
                        </a:rPr>
                        <a:t>Local​​</a:t>
                      </a:r>
                      <a:endParaRPr lang="en-US" sz="1200" b="0" i="0">
                        <a:solidFill>
                          <a:srgbClr val="000000"/>
                        </a:solidFill>
                        <a:effectLst/>
                      </a:endParaRPr>
                    </a:p>
                  </a:txBody>
                  <a:tcPr marL="76231" marR="76231" marT="38118" marB="38118"/>
                </a:tc>
                <a:tc>
                  <a:txBody>
                    <a:bodyPr/>
                    <a:lstStyle/>
                    <a:p>
                      <a:pPr algn="l" fontAlgn="base"/>
                      <a:r>
                        <a:rPr lang="en-US" sz="1200" b="0">
                          <a:solidFill>
                            <a:srgbClr val="000000"/>
                          </a:solidFill>
                          <a:effectLst/>
                        </a:rPr>
                        <a:t>Global and Local​​</a:t>
                      </a:r>
                      <a:endParaRPr lang="en-US" sz="1200" b="0" i="0">
                        <a:solidFill>
                          <a:srgbClr val="000000"/>
                        </a:solidFill>
                        <a:effectLst/>
                      </a:endParaRPr>
                    </a:p>
                  </a:txBody>
                  <a:tcPr marL="76231" marR="76231" marT="38118" marB="38118"/>
                </a:tc>
                <a:extLst>
                  <a:ext uri="{0D108BD9-81ED-4DB2-BD59-A6C34878D82A}">
                    <a16:rowId xmlns:a16="http://schemas.microsoft.com/office/drawing/2014/main" val="10003"/>
                  </a:ext>
                </a:extLst>
              </a:tr>
              <a:tr h="462868">
                <a:tc>
                  <a:txBody>
                    <a:bodyPr/>
                    <a:lstStyle/>
                    <a:p>
                      <a:pPr algn="l" fontAlgn="base"/>
                      <a:r>
                        <a:rPr lang="en-US" sz="1200" b="0" dirty="0">
                          <a:solidFill>
                            <a:srgbClr val="000000"/>
                          </a:solidFill>
                          <a:effectLst/>
                        </a:rPr>
                        <a:t>Explainability Type​</a:t>
                      </a:r>
                      <a:endParaRPr lang="en-US" sz="1200" b="0" i="0" dirty="0">
                        <a:solidFill>
                          <a:srgbClr val="000000"/>
                        </a:solidFill>
                        <a:effectLst/>
                      </a:endParaRPr>
                    </a:p>
                  </a:txBody>
                  <a:tcPr marL="76231" marR="76231" marT="38118" marB="38118"/>
                </a:tc>
                <a:tc>
                  <a:txBody>
                    <a:bodyPr/>
                    <a:lstStyle/>
                    <a:p>
                      <a:pPr algn="l" fontAlgn="base"/>
                      <a:r>
                        <a:rPr lang="en-US" sz="1200" b="0" u="none" strike="noStrike" dirty="0">
                          <a:solidFill>
                            <a:srgbClr val="000000"/>
                          </a:solidFill>
                          <a:effectLst/>
                        </a:rPr>
                        <a:t>feature importance, visualization</a:t>
                      </a:r>
                      <a:r>
                        <a:rPr lang="en-US" sz="1200" b="0" dirty="0">
                          <a:solidFill>
                            <a:srgbClr val="000000"/>
                          </a:solidFill>
                          <a:effectLst/>
                        </a:rPr>
                        <a:t>​</a:t>
                      </a:r>
                      <a:endParaRPr lang="en-US" sz="1200" b="0" i="0" dirty="0">
                        <a:solidFill>
                          <a:srgbClr val="000000"/>
                        </a:solidFill>
                        <a:effectLst/>
                      </a:endParaRPr>
                    </a:p>
                  </a:txBody>
                  <a:tcPr marL="76231" marR="76231" marT="38118" marB="38118"/>
                </a:tc>
                <a:tc>
                  <a:txBody>
                    <a:bodyPr/>
                    <a:lstStyle/>
                    <a:p>
                      <a:pPr algn="l" fontAlgn="base"/>
                      <a:r>
                        <a:rPr lang="en-US" sz="1200" b="0" u="none" strike="noStrike" dirty="0">
                          <a:solidFill>
                            <a:srgbClr val="000000"/>
                          </a:solidFill>
                          <a:effectLst/>
                        </a:rPr>
                        <a:t> feature importance, visualization</a:t>
                      </a:r>
                      <a:r>
                        <a:rPr lang="en-US" sz="1200" b="0" dirty="0">
                          <a:solidFill>
                            <a:srgbClr val="000000"/>
                          </a:solidFill>
                          <a:effectLst/>
                        </a:rPr>
                        <a:t>​</a:t>
                      </a:r>
                      <a:endParaRPr lang="en-US" sz="1200" b="0" i="0" dirty="0">
                        <a:solidFill>
                          <a:srgbClr val="000000"/>
                        </a:solidFill>
                        <a:effectLst/>
                      </a:endParaRPr>
                    </a:p>
                  </a:txBody>
                  <a:tcPr marL="76231" marR="76231" marT="38118" marB="38118"/>
                </a:tc>
                <a:tc>
                  <a:txBody>
                    <a:bodyPr/>
                    <a:lstStyle/>
                    <a:p>
                      <a:pPr algn="l" fontAlgn="base"/>
                      <a:r>
                        <a:rPr lang="en-US" sz="1200" b="0" dirty="0">
                          <a:solidFill>
                            <a:srgbClr val="000000"/>
                          </a:solidFill>
                          <a:effectLst/>
                        </a:rPr>
                        <a:t>Simplification, visualization​</a:t>
                      </a:r>
                      <a:endParaRPr lang="en-US" sz="1200" b="0" i="0" dirty="0">
                        <a:solidFill>
                          <a:srgbClr val="000000"/>
                        </a:solidFill>
                        <a:effectLst/>
                      </a:endParaRPr>
                    </a:p>
                  </a:txBody>
                  <a:tcPr marL="76231" marR="76231" marT="38118" marB="38118"/>
                </a:tc>
                <a:tc>
                  <a:txBody>
                    <a:bodyPr/>
                    <a:lstStyle/>
                    <a:p>
                      <a:pPr algn="l" fontAlgn="base"/>
                      <a:r>
                        <a:rPr lang="en-US" sz="1200" b="0" u="none" strike="noStrike" dirty="0">
                          <a:solidFill>
                            <a:srgbClr val="000000"/>
                          </a:solidFill>
                          <a:effectLst/>
                        </a:rPr>
                        <a:t>feature relevance, visualization</a:t>
                      </a:r>
                      <a:r>
                        <a:rPr lang="en-US" sz="1200" b="0" dirty="0">
                          <a:solidFill>
                            <a:srgbClr val="000000"/>
                          </a:solidFill>
                          <a:effectLst/>
                        </a:rPr>
                        <a:t>​</a:t>
                      </a:r>
                      <a:endParaRPr lang="en-US" sz="1200" b="0" i="0" dirty="0">
                        <a:solidFill>
                          <a:srgbClr val="000000"/>
                        </a:solidFill>
                        <a:effectLst/>
                      </a:endParaRPr>
                    </a:p>
                  </a:txBody>
                  <a:tcPr marL="76231" marR="76231" marT="38118" marB="38118"/>
                </a:tc>
                <a:extLst>
                  <a:ext uri="{0D108BD9-81ED-4DB2-BD59-A6C34878D82A}">
                    <a16:rowId xmlns:a16="http://schemas.microsoft.com/office/drawing/2014/main" val="10004"/>
                  </a:ext>
                </a:extLst>
              </a:tr>
              <a:tr h="2636831">
                <a:tc>
                  <a:txBody>
                    <a:bodyPr/>
                    <a:lstStyle/>
                    <a:p>
                      <a:pPr algn="l" fontAlgn="base"/>
                      <a:r>
                        <a:rPr lang="en-US" sz="1200" b="0" dirty="0">
                          <a:solidFill>
                            <a:srgbClr val="000000"/>
                          </a:solidFill>
                          <a:effectLst/>
                        </a:rPr>
                        <a:t>Limitations​​</a:t>
                      </a:r>
                      <a:endParaRPr lang="en-US" sz="1200" b="0" i="0" dirty="0">
                        <a:solidFill>
                          <a:srgbClr val="000000"/>
                        </a:solidFill>
                        <a:effectLst/>
                      </a:endParaRPr>
                    </a:p>
                  </a:txBody>
                  <a:tcPr marL="76231" marR="76231" marT="38118" marB="38118"/>
                </a:tc>
                <a:tc>
                  <a:txBody>
                    <a:bodyPr/>
                    <a:lstStyle/>
                    <a:p>
                      <a:pPr algn="l" fontAlgn="base">
                        <a:buFont typeface="Arial" panose="020B0604020202020204" pitchFamily="34" charset="0"/>
                        <a:buChar char="•"/>
                      </a:pPr>
                      <a:r>
                        <a:rPr lang="en-US" sz="1200" b="0" dirty="0">
                          <a:solidFill>
                            <a:srgbClr val="000000"/>
                          </a:solidFill>
                          <a:effectLst/>
                        </a:rPr>
                        <a:t>​ </a:t>
                      </a:r>
                      <a:r>
                        <a:rPr lang="en-US" sz="1200" b="0" u="none" strike="noStrike" dirty="0">
                          <a:solidFill>
                            <a:srgbClr val="000000"/>
                          </a:solidFill>
                          <a:effectLst/>
                        </a:rPr>
                        <a:t>Computed on training set statistics and therefore do not reflect the ability of feature to be useful to make predictions that generalize to the test set </a:t>
                      </a:r>
                      <a:r>
                        <a:rPr lang="en-US" sz="1200" b="1" u="none" strike="noStrike" dirty="0">
                          <a:solidFill>
                            <a:srgbClr val="000000"/>
                          </a:solidFill>
                          <a:effectLst/>
                        </a:rPr>
                        <a:t>(data)</a:t>
                      </a:r>
                      <a:r>
                        <a:rPr lang="en-US" sz="1200" b="0" dirty="0">
                          <a:solidFill>
                            <a:srgbClr val="000000"/>
                          </a:solidFill>
                          <a:effectLst/>
                        </a:rPr>
                        <a:t>​</a:t>
                      </a:r>
                    </a:p>
                    <a:p>
                      <a:pPr algn="l" fontAlgn="base">
                        <a:buFont typeface="Arial" panose="020B0604020202020204" pitchFamily="34" charset="0"/>
                        <a:buChar char="•"/>
                      </a:pPr>
                      <a:r>
                        <a:rPr lang="en-US" sz="1200" b="0" u="none" strike="noStrike" dirty="0">
                          <a:solidFill>
                            <a:srgbClr val="000000"/>
                          </a:solidFill>
                          <a:effectLst/>
                        </a:rPr>
                        <a:t> Unsuitable for linear models and for continuous features (only suitable for tree models)</a:t>
                      </a:r>
                      <a:r>
                        <a:rPr lang="en-US" sz="1200" b="1" u="none" strike="noStrike" dirty="0">
                          <a:solidFill>
                            <a:srgbClr val="000000"/>
                          </a:solidFill>
                          <a:effectLst/>
                        </a:rPr>
                        <a:t> (ML model)</a:t>
                      </a:r>
                      <a:r>
                        <a:rPr lang="en-US" sz="1200" b="0" dirty="0">
                          <a:solidFill>
                            <a:srgbClr val="000000"/>
                          </a:solidFill>
                          <a:effectLst/>
                        </a:rPr>
                        <a:t>​</a:t>
                      </a:r>
                    </a:p>
                    <a:p>
                      <a:pPr algn="l" fontAlgn="base">
                        <a:buFont typeface="Arial" panose="020B0604020202020204" pitchFamily="34" charset="0"/>
                        <a:buChar char="•"/>
                      </a:pPr>
                      <a:endParaRPr lang="en-US" sz="1200" b="0" dirty="0">
                        <a:solidFill>
                          <a:srgbClr val="000000"/>
                        </a:solidFill>
                        <a:effectLst/>
                      </a:endParaRPr>
                    </a:p>
                    <a:p>
                      <a:pPr algn="l" fontAlgn="base"/>
                      <a:r>
                        <a:rPr lang="en-US" sz="1200" b="0" dirty="0">
                          <a:solidFill>
                            <a:srgbClr val="000000"/>
                          </a:solidFill>
                          <a:effectLst/>
                        </a:rPr>
                        <a:t>​</a:t>
                      </a:r>
                      <a:endParaRPr lang="en-US" sz="1200" b="0" i="0" dirty="0">
                        <a:solidFill>
                          <a:srgbClr val="000000"/>
                        </a:solidFill>
                        <a:effectLst/>
                      </a:endParaRPr>
                    </a:p>
                  </a:txBody>
                  <a:tcPr marL="76231" marR="76231" marT="38118" marB="38118"/>
                </a:tc>
                <a:tc>
                  <a:txBody>
                    <a:bodyPr/>
                    <a:lstStyle/>
                    <a:p>
                      <a:pPr algn="l" fontAlgn="base">
                        <a:buFont typeface="Arial" panose="020B0604020202020204" pitchFamily="34" charset="0"/>
                        <a:buChar char="•"/>
                      </a:pPr>
                      <a:r>
                        <a:rPr lang="en-US" sz="1200" b="0" u="none" strike="noStrike" dirty="0">
                          <a:solidFill>
                            <a:srgbClr val="000000"/>
                          </a:solidFill>
                          <a:effectLst/>
                        </a:rPr>
                        <a:t> Unsuitable to explain time series models or when there are strongly correlated features</a:t>
                      </a:r>
                      <a:r>
                        <a:rPr lang="en-US" sz="1200" b="1" u="none" strike="noStrike" dirty="0">
                          <a:solidFill>
                            <a:srgbClr val="000000"/>
                          </a:solidFill>
                          <a:effectLst/>
                        </a:rPr>
                        <a:t> (data)</a:t>
                      </a:r>
                      <a:r>
                        <a:rPr lang="en-US" sz="1200" b="0" dirty="0">
                          <a:solidFill>
                            <a:srgbClr val="000000"/>
                          </a:solidFill>
                          <a:effectLst/>
                        </a:rPr>
                        <a:t>​</a:t>
                      </a:r>
                    </a:p>
                    <a:p>
                      <a:pPr algn="l" fontAlgn="base">
                        <a:buFont typeface="Arial" panose="020B0604020202020204" pitchFamily="34" charset="0"/>
                        <a:buChar char="•"/>
                      </a:pPr>
                      <a:r>
                        <a:rPr lang="en-US" sz="1200" b="0" u="none" strike="noStrike" dirty="0">
                          <a:solidFill>
                            <a:srgbClr val="000000"/>
                          </a:solidFill>
                          <a:effectLst/>
                        </a:rPr>
                        <a:t> Do not provide information on how the feature affects the model's predictions for specific instances or subsets of the data (global explanation) </a:t>
                      </a:r>
                      <a:r>
                        <a:rPr lang="en-US" sz="1200" b="1" u="none" strike="noStrike" dirty="0">
                          <a:solidFill>
                            <a:srgbClr val="000000"/>
                          </a:solidFill>
                          <a:effectLst/>
                        </a:rPr>
                        <a:t> (data and output)</a:t>
                      </a:r>
                      <a:r>
                        <a:rPr lang="en-US" sz="1200" b="0" dirty="0">
                          <a:solidFill>
                            <a:srgbClr val="000000"/>
                          </a:solidFill>
                          <a:effectLst/>
                        </a:rPr>
                        <a:t>​</a:t>
                      </a:r>
                    </a:p>
                    <a:p>
                      <a:pPr algn="l" fontAlgn="base">
                        <a:buFont typeface="Arial" panose="020B0604020202020204" pitchFamily="34" charset="0"/>
                        <a:buChar char="•"/>
                      </a:pPr>
                      <a:r>
                        <a:rPr lang="en-US" sz="1200" b="0" u="none" strike="noStrike" dirty="0">
                          <a:solidFill>
                            <a:srgbClr val="000000"/>
                          </a:solidFill>
                          <a:effectLst/>
                        </a:rPr>
                        <a:t> Does not account for any interactions between features </a:t>
                      </a:r>
                      <a:r>
                        <a:rPr lang="en-US" sz="1200" b="1" u="none" strike="noStrike" dirty="0">
                          <a:solidFill>
                            <a:srgbClr val="000000"/>
                          </a:solidFill>
                          <a:effectLst/>
                        </a:rPr>
                        <a:t>(feature relevance)</a:t>
                      </a:r>
                      <a:r>
                        <a:rPr lang="en-US" sz="1200" b="0" dirty="0">
                          <a:solidFill>
                            <a:srgbClr val="000000"/>
                          </a:solidFill>
                          <a:effectLst/>
                        </a:rPr>
                        <a:t>​</a:t>
                      </a:r>
                      <a:endParaRPr lang="en-US" sz="1200" b="0" i="0" dirty="0">
                        <a:solidFill>
                          <a:srgbClr val="000000"/>
                        </a:solidFill>
                        <a:effectLst/>
                        <a:latin typeface="Arial" panose="020B0604020202020204" pitchFamily="34" charset="0"/>
                      </a:endParaRPr>
                    </a:p>
                  </a:txBody>
                  <a:tcPr marL="76231" marR="76231" marT="38118" marB="38118"/>
                </a:tc>
                <a:tc>
                  <a:txBody>
                    <a:bodyPr/>
                    <a:lstStyle/>
                    <a:p>
                      <a:pPr algn="l" fontAlgn="base">
                        <a:buFont typeface="Arial" panose="020B0604020202020204" pitchFamily="34" charset="0"/>
                        <a:buChar char="•"/>
                      </a:pPr>
                      <a:r>
                        <a:rPr lang="en-US" sz="1200" b="0" dirty="0">
                          <a:solidFill>
                            <a:srgbClr val="000000"/>
                          </a:solidFill>
                          <a:effectLst/>
                        </a:rPr>
                        <a:t> ​Does </a:t>
                      </a:r>
                      <a:r>
                        <a:rPr lang="en-US" sz="1200" b="0" u="none" strike="noStrike" dirty="0">
                          <a:solidFill>
                            <a:srgbClr val="000000"/>
                          </a:solidFill>
                          <a:effectLst/>
                        </a:rPr>
                        <a:t>not provide a complete picture of the model's behavior for the entire dataset (local explanation) </a:t>
                      </a:r>
                      <a:r>
                        <a:rPr lang="en-US" sz="1200" b="1" u="none" strike="noStrike" dirty="0">
                          <a:solidFill>
                            <a:srgbClr val="000000"/>
                          </a:solidFill>
                          <a:effectLst/>
                        </a:rPr>
                        <a:t>(data and output)</a:t>
                      </a:r>
                      <a:r>
                        <a:rPr lang="en-US" sz="1200" b="0" dirty="0">
                          <a:solidFill>
                            <a:srgbClr val="000000"/>
                          </a:solidFill>
                          <a:effectLst/>
                        </a:rPr>
                        <a:t>​</a:t>
                      </a:r>
                    </a:p>
                    <a:p>
                      <a:pPr algn="l" fontAlgn="base">
                        <a:buFont typeface="Arial" panose="020B0604020202020204" pitchFamily="34" charset="0"/>
                        <a:buChar char="•"/>
                      </a:pPr>
                      <a:r>
                        <a:rPr lang="en-US" sz="1200" b="0" u="none" strike="noStrike" dirty="0">
                          <a:solidFill>
                            <a:srgbClr val="000000"/>
                          </a:solidFill>
                          <a:effectLst/>
                        </a:rPr>
                        <a:t> Depends on the number of fake instances you generate and the kernel width you </a:t>
                      </a:r>
                    </a:p>
                    <a:p>
                      <a:pPr algn="l" fontAlgn="base">
                        <a:buFont typeface="Arial" panose="020B0604020202020204" pitchFamily="34" charset="0"/>
                        <a:buNone/>
                      </a:pPr>
                      <a:r>
                        <a:rPr lang="en-US" sz="1200" b="0" u="none" strike="noStrike" dirty="0">
                          <a:solidFill>
                            <a:srgbClr val="000000"/>
                          </a:solidFill>
                          <a:effectLst/>
                        </a:rPr>
                        <a:t>select this introduce inaccuracies and lead to a loss of information </a:t>
                      </a:r>
                      <a:r>
                        <a:rPr lang="en-US" sz="1200" b="1" u="none" strike="noStrike" dirty="0">
                          <a:solidFill>
                            <a:srgbClr val="000000"/>
                          </a:solidFill>
                          <a:effectLst/>
                        </a:rPr>
                        <a:t>(data and output)</a:t>
                      </a:r>
                      <a:r>
                        <a:rPr lang="en-US" sz="1200" b="0" dirty="0">
                          <a:solidFill>
                            <a:srgbClr val="000000"/>
                          </a:solidFill>
                          <a:effectLst/>
                        </a:rPr>
                        <a:t>​</a:t>
                      </a:r>
                      <a:endParaRPr lang="en-US" sz="1200" b="0" i="0" dirty="0">
                        <a:solidFill>
                          <a:srgbClr val="000000"/>
                        </a:solidFill>
                        <a:effectLst/>
                        <a:latin typeface="Arial" panose="020B0604020202020204" pitchFamily="34" charset="0"/>
                      </a:endParaRPr>
                    </a:p>
                  </a:txBody>
                  <a:tcPr marL="76231" marR="76231" marT="38118" marB="38118"/>
                </a:tc>
                <a:tc>
                  <a:txBody>
                    <a:bodyPr/>
                    <a:lstStyle/>
                    <a:p>
                      <a:pPr algn="l" fontAlgn="base">
                        <a:buFont typeface="Arial" panose="020B0604020202020204" pitchFamily="34" charset="0"/>
                        <a:buChar char="•"/>
                      </a:pPr>
                      <a:r>
                        <a:rPr lang="en-US" sz="1200" b="0" dirty="0">
                          <a:solidFill>
                            <a:srgbClr val="000000"/>
                          </a:solidFill>
                          <a:effectLst/>
                        </a:rPr>
                        <a:t> C</a:t>
                      </a:r>
                      <a:r>
                        <a:rPr lang="en-US" sz="1200" b="0" u="none" strike="noStrike" dirty="0">
                          <a:solidFill>
                            <a:srgbClr val="000000"/>
                          </a:solidFill>
                          <a:effectLst/>
                        </a:rPr>
                        <a:t>annot be used to make statements about changes in prediction for changes in the input </a:t>
                      </a:r>
                      <a:r>
                        <a:rPr lang="en-US" sz="1200" b="1" u="none" strike="noStrike" dirty="0">
                          <a:solidFill>
                            <a:srgbClr val="000000"/>
                          </a:solidFill>
                          <a:effectLst/>
                        </a:rPr>
                        <a:t>(data and output)</a:t>
                      </a:r>
                      <a:r>
                        <a:rPr lang="en-US" sz="1200" b="0" dirty="0">
                          <a:solidFill>
                            <a:srgbClr val="000000"/>
                          </a:solidFill>
                          <a:effectLst/>
                        </a:rPr>
                        <a:t>​</a:t>
                      </a:r>
                    </a:p>
                    <a:p>
                      <a:pPr algn="l" fontAlgn="base">
                        <a:buFont typeface="Arial" panose="020B0604020202020204" pitchFamily="34" charset="0"/>
                        <a:buChar char="•"/>
                      </a:pPr>
                      <a:r>
                        <a:rPr lang="en-US" sz="1200" b="0" u="none" strike="noStrike" dirty="0">
                          <a:solidFill>
                            <a:srgbClr val="000000"/>
                          </a:solidFill>
                          <a:effectLst/>
                        </a:rPr>
                        <a:t> Difficult to compare explanations from different ml models (each model requires different type of explainer) </a:t>
                      </a:r>
                      <a:r>
                        <a:rPr lang="en-US" sz="1200" b="1" u="none" strike="noStrike" dirty="0">
                          <a:solidFill>
                            <a:srgbClr val="000000"/>
                          </a:solidFill>
                          <a:effectLst/>
                        </a:rPr>
                        <a:t>(ML model)</a:t>
                      </a:r>
                      <a:r>
                        <a:rPr lang="en-US" sz="1200" b="0" dirty="0">
                          <a:solidFill>
                            <a:srgbClr val="000000"/>
                          </a:solidFill>
                          <a:effectLst/>
                        </a:rPr>
                        <a:t>​</a:t>
                      </a:r>
                    </a:p>
                    <a:p>
                      <a:pPr algn="l" fontAlgn="base">
                        <a:buFont typeface="Arial" panose="020B0604020202020204" pitchFamily="34" charset="0"/>
                        <a:buChar char="•"/>
                      </a:pPr>
                      <a:r>
                        <a:rPr lang="en-US" sz="1200" b="0" u="none" strike="noStrike" dirty="0">
                          <a:solidFill>
                            <a:srgbClr val="000000"/>
                          </a:solidFill>
                          <a:effectLst/>
                        </a:rPr>
                        <a:t> Large computational time because the training time grows exponentially with the number of features</a:t>
                      </a:r>
                      <a:r>
                        <a:rPr lang="en-US" sz="1200" b="1" u="none" strike="noStrike" dirty="0">
                          <a:solidFill>
                            <a:srgbClr val="000000"/>
                          </a:solidFill>
                          <a:effectLst/>
                        </a:rPr>
                        <a:t> (output)</a:t>
                      </a:r>
                      <a:r>
                        <a:rPr lang="en-US" sz="1200" b="0" dirty="0">
                          <a:solidFill>
                            <a:srgbClr val="000000"/>
                          </a:solidFill>
                          <a:effectLst/>
                        </a:rPr>
                        <a:t>​</a:t>
                      </a:r>
                      <a:endParaRPr lang="en-US" sz="1200" b="0" i="0" dirty="0">
                        <a:solidFill>
                          <a:srgbClr val="000000"/>
                        </a:solidFill>
                        <a:effectLst/>
                        <a:latin typeface="Arial" panose="020B0604020202020204" pitchFamily="34" charset="0"/>
                      </a:endParaRPr>
                    </a:p>
                  </a:txBody>
                  <a:tcPr marL="76231" marR="76231" marT="38118" marB="38118"/>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2760-3056-F2FF-BB35-1DE3A94C8D28}"/>
              </a:ext>
            </a:extLst>
          </p:cNvPr>
          <p:cNvSpPr>
            <a:spLocks noGrp="1"/>
          </p:cNvSpPr>
          <p:nvPr>
            <p:ph type="title"/>
          </p:nvPr>
        </p:nvSpPr>
        <p:spPr>
          <a:xfrm>
            <a:off x="381000" y="384792"/>
            <a:ext cx="10515600" cy="637198"/>
          </a:xfrm>
        </p:spPr>
        <p:txBody>
          <a:bodyPr/>
          <a:lstStyle/>
          <a:p>
            <a:r>
              <a:rPr lang="en-US" dirty="0"/>
              <a:t>Metrics types: Existing quantitative Metrics</a:t>
            </a:r>
          </a:p>
        </p:txBody>
      </p:sp>
      <p:sp>
        <p:nvSpPr>
          <p:cNvPr id="6" name="Rectangle 5">
            <a:extLst>
              <a:ext uri="{FF2B5EF4-FFF2-40B4-BE49-F238E27FC236}">
                <a16:creationId xmlns:a16="http://schemas.microsoft.com/office/drawing/2014/main" id="{D253879B-0DCB-8FEC-F608-EAC89C7F845B}"/>
              </a:ext>
            </a:extLst>
          </p:cNvPr>
          <p:cNvSpPr/>
          <p:nvPr/>
        </p:nvSpPr>
        <p:spPr>
          <a:xfrm>
            <a:off x="9297606" y="6356350"/>
            <a:ext cx="2056194" cy="425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Content Placeholder 16">
            <a:extLst>
              <a:ext uri="{FF2B5EF4-FFF2-40B4-BE49-F238E27FC236}">
                <a16:creationId xmlns:a16="http://schemas.microsoft.com/office/drawing/2014/main" id="{F86471CF-EA8C-570F-043D-D2DD77ADCFD1}"/>
              </a:ext>
            </a:extLst>
          </p:cNvPr>
          <p:cNvSpPr>
            <a:spLocks noGrp="1"/>
          </p:cNvSpPr>
          <p:nvPr>
            <p:ph idx="1"/>
          </p:nvPr>
        </p:nvSpPr>
        <p:spPr/>
        <p:txBody>
          <a:bodyPr/>
          <a:lstStyle/>
          <a:p>
            <a:endParaRPr lang="en-US"/>
          </a:p>
        </p:txBody>
      </p:sp>
      <p:graphicFrame>
        <p:nvGraphicFramePr>
          <p:cNvPr id="18" name="Table 5">
            <a:extLst>
              <a:ext uri="{FF2B5EF4-FFF2-40B4-BE49-F238E27FC236}">
                <a16:creationId xmlns:a16="http://schemas.microsoft.com/office/drawing/2014/main" id="{171DF9E0-C696-A364-B549-75F823A0A701}"/>
              </a:ext>
            </a:extLst>
          </p:cNvPr>
          <p:cNvGraphicFramePr>
            <a:graphicFrameLocks/>
          </p:cNvGraphicFramePr>
          <p:nvPr>
            <p:extLst>
              <p:ext uri="{D42A27DB-BD31-4B8C-83A1-F6EECF244321}">
                <p14:modId xmlns:p14="http://schemas.microsoft.com/office/powerpoint/2010/main" val="3968475881"/>
              </p:ext>
            </p:extLst>
          </p:nvPr>
        </p:nvGraphicFramePr>
        <p:xfrm>
          <a:off x="131355" y="1547998"/>
          <a:ext cx="11736795" cy="5051514"/>
        </p:xfrm>
        <a:graphic>
          <a:graphicData uri="http://schemas.openxmlformats.org/drawingml/2006/table">
            <a:tbl>
              <a:tblPr firstRow="1" bandRow="1">
                <a:tableStyleId>{5C22544A-7EE6-4342-B048-85BDC9FD1C3A}</a:tableStyleId>
              </a:tblPr>
              <a:tblGrid>
                <a:gridCol w="1639572">
                  <a:extLst>
                    <a:ext uri="{9D8B030D-6E8A-4147-A177-3AD203B41FA5}">
                      <a16:colId xmlns:a16="http://schemas.microsoft.com/office/drawing/2014/main" val="3595125184"/>
                    </a:ext>
                  </a:extLst>
                </a:gridCol>
                <a:gridCol w="1053296">
                  <a:extLst>
                    <a:ext uri="{9D8B030D-6E8A-4147-A177-3AD203B41FA5}">
                      <a16:colId xmlns:a16="http://schemas.microsoft.com/office/drawing/2014/main" val="3871043402"/>
                    </a:ext>
                  </a:extLst>
                </a:gridCol>
                <a:gridCol w="1365812">
                  <a:extLst>
                    <a:ext uri="{9D8B030D-6E8A-4147-A177-3AD203B41FA5}">
                      <a16:colId xmlns:a16="http://schemas.microsoft.com/office/drawing/2014/main" val="2052372351"/>
                    </a:ext>
                  </a:extLst>
                </a:gridCol>
                <a:gridCol w="720444">
                  <a:extLst>
                    <a:ext uri="{9D8B030D-6E8A-4147-A177-3AD203B41FA5}">
                      <a16:colId xmlns:a16="http://schemas.microsoft.com/office/drawing/2014/main" val="232738156"/>
                    </a:ext>
                  </a:extLst>
                </a:gridCol>
                <a:gridCol w="726392">
                  <a:extLst>
                    <a:ext uri="{9D8B030D-6E8A-4147-A177-3AD203B41FA5}">
                      <a16:colId xmlns:a16="http://schemas.microsoft.com/office/drawing/2014/main" val="1981254681"/>
                    </a:ext>
                  </a:extLst>
                </a:gridCol>
                <a:gridCol w="1053296">
                  <a:extLst>
                    <a:ext uri="{9D8B030D-6E8A-4147-A177-3AD203B41FA5}">
                      <a16:colId xmlns:a16="http://schemas.microsoft.com/office/drawing/2014/main" val="551078393"/>
                    </a:ext>
                  </a:extLst>
                </a:gridCol>
                <a:gridCol w="798653">
                  <a:extLst>
                    <a:ext uri="{9D8B030D-6E8A-4147-A177-3AD203B41FA5}">
                      <a16:colId xmlns:a16="http://schemas.microsoft.com/office/drawing/2014/main" val="3338537375"/>
                    </a:ext>
                  </a:extLst>
                </a:gridCol>
                <a:gridCol w="1041722">
                  <a:extLst>
                    <a:ext uri="{9D8B030D-6E8A-4147-A177-3AD203B41FA5}">
                      <a16:colId xmlns:a16="http://schemas.microsoft.com/office/drawing/2014/main" val="3888955737"/>
                    </a:ext>
                  </a:extLst>
                </a:gridCol>
                <a:gridCol w="1585731">
                  <a:extLst>
                    <a:ext uri="{9D8B030D-6E8A-4147-A177-3AD203B41FA5}">
                      <a16:colId xmlns:a16="http://schemas.microsoft.com/office/drawing/2014/main" val="1345102414"/>
                    </a:ext>
                  </a:extLst>
                </a:gridCol>
                <a:gridCol w="868102">
                  <a:extLst>
                    <a:ext uri="{9D8B030D-6E8A-4147-A177-3AD203B41FA5}">
                      <a16:colId xmlns:a16="http://schemas.microsoft.com/office/drawing/2014/main" val="2651943825"/>
                    </a:ext>
                  </a:extLst>
                </a:gridCol>
                <a:gridCol w="883775">
                  <a:extLst>
                    <a:ext uri="{9D8B030D-6E8A-4147-A177-3AD203B41FA5}">
                      <a16:colId xmlns:a16="http://schemas.microsoft.com/office/drawing/2014/main" val="631822606"/>
                    </a:ext>
                  </a:extLst>
                </a:gridCol>
              </a:tblGrid>
              <a:tr h="389187">
                <a:tc>
                  <a:txBody>
                    <a:bodyPr/>
                    <a:lstStyle/>
                    <a:p>
                      <a:r>
                        <a:rPr lang="en-US" dirty="0"/>
                        <a:t>Metrics properties</a:t>
                      </a:r>
                    </a:p>
                  </a:txBody>
                  <a:tcPr/>
                </a:tc>
                <a:tc>
                  <a:txBody>
                    <a:bodyPr/>
                    <a:lstStyle/>
                    <a:p>
                      <a:r>
                        <a:rPr lang="en-US" dirty="0"/>
                        <a:t>Accuracy</a:t>
                      </a:r>
                    </a:p>
                  </a:txBody>
                  <a:tcPr/>
                </a:tc>
                <a:tc>
                  <a:txBody>
                    <a:bodyPr/>
                    <a:lstStyle/>
                    <a:p>
                      <a:r>
                        <a:rPr lang="en-US" dirty="0"/>
                        <a:t>Unbalanced Accuracy</a:t>
                      </a:r>
                    </a:p>
                  </a:txBody>
                  <a:tcPr/>
                </a:tc>
                <a:tc>
                  <a:txBody>
                    <a:bodyPr/>
                    <a:lstStyle/>
                    <a:p>
                      <a:r>
                        <a:rPr lang="en-US" dirty="0"/>
                        <a:t>MCC</a:t>
                      </a:r>
                    </a:p>
                  </a:txBody>
                  <a:tcPr/>
                </a:tc>
                <a:tc>
                  <a:txBody>
                    <a:bodyPr/>
                    <a:lstStyle/>
                    <a:p>
                      <a:r>
                        <a:rPr lang="en-US" dirty="0"/>
                        <a:t>F1 score</a:t>
                      </a:r>
                    </a:p>
                  </a:txBody>
                  <a:tcPr/>
                </a:tc>
                <a:tc>
                  <a:txBody>
                    <a:bodyPr/>
                    <a:lstStyle/>
                    <a:p>
                      <a:r>
                        <a:rPr lang="en-US" dirty="0"/>
                        <a:t>Precision</a:t>
                      </a:r>
                    </a:p>
                  </a:txBody>
                  <a:tcPr/>
                </a:tc>
                <a:tc>
                  <a:txBody>
                    <a:bodyPr/>
                    <a:lstStyle/>
                    <a:p>
                      <a:r>
                        <a:rPr lang="en-US" dirty="0"/>
                        <a:t>Recall</a:t>
                      </a:r>
                    </a:p>
                  </a:txBody>
                  <a:tcPr/>
                </a:tc>
                <a:tc>
                  <a:txBody>
                    <a:bodyPr/>
                    <a:lstStyle/>
                    <a:p>
                      <a:r>
                        <a:rPr lang="en-US" dirty="0"/>
                        <a:t>Impurity feature score</a:t>
                      </a:r>
                    </a:p>
                  </a:txBody>
                  <a:tcPr/>
                </a:tc>
                <a:tc>
                  <a:txBody>
                    <a:bodyPr/>
                    <a:lstStyle/>
                    <a:p>
                      <a:r>
                        <a:rPr lang="en-US" dirty="0"/>
                        <a:t>Permutation feature score</a:t>
                      </a:r>
                    </a:p>
                  </a:txBody>
                  <a:tcPr/>
                </a:tc>
                <a:tc>
                  <a:txBody>
                    <a:bodyPr/>
                    <a:lstStyle/>
                    <a:p>
                      <a:r>
                        <a:rPr lang="en-US" dirty="0"/>
                        <a:t>Lime values</a:t>
                      </a:r>
                    </a:p>
                  </a:txBody>
                  <a:tcPr/>
                </a:tc>
                <a:tc>
                  <a:txBody>
                    <a:bodyPr/>
                    <a:lstStyle/>
                    <a:p>
                      <a:r>
                        <a:rPr lang="en-US" dirty="0"/>
                        <a:t>Shaply values</a:t>
                      </a:r>
                    </a:p>
                  </a:txBody>
                  <a:tcPr/>
                </a:tc>
                <a:extLst>
                  <a:ext uri="{0D108BD9-81ED-4DB2-BD59-A6C34878D82A}">
                    <a16:rowId xmlns:a16="http://schemas.microsoft.com/office/drawing/2014/main" val="2916998104"/>
                  </a:ext>
                </a:extLst>
              </a:tr>
              <a:tr h="389187">
                <a:tc>
                  <a:txBody>
                    <a:bodyPr/>
                    <a:lstStyle/>
                    <a:p>
                      <a:r>
                        <a:rPr lang="en-US" dirty="0"/>
                        <a:t>Stability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94501321"/>
                  </a:ext>
                </a:extLst>
              </a:tr>
              <a:tr h="389187">
                <a:tc>
                  <a:txBody>
                    <a:bodyPr/>
                    <a:lstStyle/>
                    <a:p>
                      <a:r>
                        <a:rPr lang="en-US" dirty="0"/>
                        <a:t>Consistency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8542370"/>
                  </a:ext>
                </a:extLst>
              </a:tr>
              <a:tr h="671748">
                <a:tc>
                  <a:txBody>
                    <a:bodyPr/>
                    <a:lstStyle/>
                    <a:p>
                      <a:r>
                        <a:rPr lang="en-US" dirty="0"/>
                        <a:t>Performance</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0982955"/>
                  </a:ext>
                </a:extLst>
              </a:tr>
              <a:tr h="671748">
                <a:tc>
                  <a:txBody>
                    <a:bodyPr/>
                    <a:lstStyle/>
                    <a:p>
                      <a:r>
                        <a:rPr lang="en-US" dirty="0"/>
                        <a:t>Fidelity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05493237"/>
                  </a:ext>
                </a:extLst>
              </a:tr>
              <a:tr h="671748">
                <a:tc>
                  <a:txBody>
                    <a:bodyPr/>
                    <a:lstStyle/>
                    <a:p>
                      <a:r>
                        <a:rPr lang="en-US" dirty="0"/>
                        <a:t>Reliability</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38285666"/>
                  </a:ext>
                </a:extLst>
              </a:tr>
              <a:tr h="671748">
                <a:tc>
                  <a:txBody>
                    <a:bodyPr/>
                    <a:lstStyle/>
                    <a:p>
                      <a:r>
                        <a:rPr lang="en-US" dirty="0"/>
                        <a:t>Efficiency</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63837342"/>
                  </a:ext>
                </a:extLst>
              </a:tr>
              <a:tr h="671748">
                <a:tc>
                  <a:txBody>
                    <a:bodyPr/>
                    <a:lstStyle/>
                    <a:p>
                      <a:r>
                        <a:rPr lang="en-US" dirty="0"/>
                        <a:t>Clarity</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67144303"/>
                  </a:ext>
                </a:extLst>
              </a:tr>
            </a:tbl>
          </a:graphicData>
        </a:graphic>
      </p:graphicFrame>
      <p:sp>
        <p:nvSpPr>
          <p:cNvPr id="19" name="Multiplication Sign 18">
            <a:extLst>
              <a:ext uri="{FF2B5EF4-FFF2-40B4-BE49-F238E27FC236}">
                <a16:creationId xmlns:a16="http://schemas.microsoft.com/office/drawing/2014/main" id="{0CEBF468-7301-B10E-278B-0666439EBC63}"/>
              </a:ext>
            </a:extLst>
          </p:cNvPr>
          <p:cNvSpPr/>
          <p:nvPr/>
        </p:nvSpPr>
        <p:spPr>
          <a:xfrm>
            <a:off x="1917748" y="3384823"/>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FCE8DF09-3706-BD86-46FB-F186902D85F6}"/>
              </a:ext>
            </a:extLst>
          </p:cNvPr>
          <p:cNvSpPr/>
          <p:nvPr/>
        </p:nvSpPr>
        <p:spPr>
          <a:xfrm>
            <a:off x="3158169" y="3384823"/>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B3E8BB7C-8481-6408-537F-54CDFDB65934}"/>
              </a:ext>
            </a:extLst>
          </p:cNvPr>
          <p:cNvSpPr/>
          <p:nvPr/>
        </p:nvSpPr>
        <p:spPr>
          <a:xfrm>
            <a:off x="4217077" y="3384823"/>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EF4CE826-AEB7-1E76-E83D-235E2908D839}"/>
              </a:ext>
            </a:extLst>
          </p:cNvPr>
          <p:cNvSpPr/>
          <p:nvPr/>
        </p:nvSpPr>
        <p:spPr>
          <a:xfrm>
            <a:off x="4952245" y="3384822"/>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6E870665-BC79-B152-842F-F1AAC7D2B13F}"/>
              </a:ext>
            </a:extLst>
          </p:cNvPr>
          <p:cNvSpPr/>
          <p:nvPr/>
        </p:nvSpPr>
        <p:spPr>
          <a:xfrm>
            <a:off x="5903505" y="3384821"/>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1B204107-31BA-31EA-C9EA-4EE199CDFF65}"/>
              </a:ext>
            </a:extLst>
          </p:cNvPr>
          <p:cNvSpPr/>
          <p:nvPr/>
        </p:nvSpPr>
        <p:spPr>
          <a:xfrm>
            <a:off x="6759856" y="3384820"/>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E7750DC4-CEE5-9EA0-1F72-3585B03DEF37}"/>
              </a:ext>
            </a:extLst>
          </p:cNvPr>
          <p:cNvSpPr/>
          <p:nvPr/>
        </p:nvSpPr>
        <p:spPr>
          <a:xfrm>
            <a:off x="7616352" y="4065714"/>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F94BA6ED-8047-26F1-C9A7-FB0F9CCDA39B}"/>
              </a:ext>
            </a:extLst>
          </p:cNvPr>
          <p:cNvSpPr/>
          <p:nvPr/>
        </p:nvSpPr>
        <p:spPr>
          <a:xfrm>
            <a:off x="8998802" y="4065714"/>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0D93B6ED-DA32-5433-D0F8-D7C06101D2DA}"/>
              </a:ext>
            </a:extLst>
          </p:cNvPr>
          <p:cNvSpPr/>
          <p:nvPr/>
        </p:nvSpPr>
        <p:spPr>
          <a:xfrm>
            <a:off x="10219811" y="4065714"/>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C693F4D1-9B41-5E14-F08E-649381E330D5}"/>
              </a:ext>
            </a:extLst>
          </p:cNvPr>
          <p:cNvSpPr/>
          <p:nvPr/>
        </p:nvSpPr>
        <p:spPr>
          <a:xfrm>
            <a:off x="11111193" y="4065714"/>
            <a:ext cx="405114" cy="41668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3">
            <a:extLst>
              <a:ext uri="{FF2B5EF4-FFF2-40B4-BE49-F238E27FC236}">
                <a16:creationId xmlns:a16="http://schemas.microsoft.com/office/drawing/2014/main" id="{AF175C76-3E3C-1C8C-03B9-887E7AD6379A}"/>
              </a:ext>
            </a:extLst>
          </p:cNvPr>
          <p:cNvSpPr>
            <a:spLocks noGrp="1"/>
          </p:cNvSpPr>
          <p:nvPr>
            <p:ph type="sldNum" sz="quarter" idx="11"/>
          </p:nvPr>
        </p:nvSpPr>
        <p:spPr>
          <a:xfrm>
            <a:off x="11516307" y="6569075"/>
            <a:ext cx="514350" cy="425450"/>
          </a:xfrm>
        </p:spPr>
        <p:txBody>
          <a:bodyPr/>
          <a:lstStyle/>
          <a:p>
            <a:pPr>
              <a:defRPr/>
            </a:pPr>
            <a:fld id="{8E38898B-C4B1-47C2-ADEB-CCDDD185D7D1}" type="slidenum">
              <a:rPr lang="en-US" smtClean="0"/>
              <a:pPr>
                <a:defRPr/>
              </a:pPr>
              <a:t>11</a:t>
            </a:fld>
            <a:endParaRPr lang="en-US" dirty="0"/>
          </a:p>
        </p:txBody>
      </p:sp>
      <p:pic>
        <p:nvPicPr>
          <p:cNvPr id="1028" name="Picture 4" descr="Question mark PNG images free download">
            <a:extLst>
              <a:ext uri="{FF2B5EF4-FFF2-40B4-BE49-F238E27FC236}">
                <a16:creationId xmlns:a16="http://schemas.microsoft.com/office/drawing/2014/main" id="{2B811934-F2DD-20C4-070B-C06BAF1C1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187" y="1751396"/>
            <a:ext cx="4628635" cy="462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a:bodyPr>
          <a:lstStyle/>
          <a:p>
            <a:r>
              <a:rPr lang="en-US" dirty="0"/>
              <a:t>Research question</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12</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a:endCxn id="34" idx="2"/>
          </p:cNvCxnSpPr>
          <p:nvPr/>
        </p:nvCxnSpPr>
        <p:spPr>
          <a:xfrm flipH="1">
            <a:off x="1933897" y="3895220"/>
            <a:ext cx="4877" cy="178286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a:endCxn id="24" idx="2"/>
          </p:cNvCxnSpPr>
          <p:nvPr/>
        </p:nvCxnSpPr>
        <p:spPr>
          <a:xfrm>
            <a:off x="3891427" y="3895220"/>
            <a:ext cx="23151" cy="179370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54810" y="4167881"/>
            <a:ext cx="0" cy="175268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48573" y="4031792"/>
            <a:ext cx="0" cy="1598979"/>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25828" y="2527713"/>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25782" y="4939503"/>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38774" y="3356963"/>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64463" y="3356604"/>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891427" y="3347537"/>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63506" y="3347537"/>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48573" y="3378290"/>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28616" y="3695635"/>
            <a:ext cx="6989" cy="190563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29083" y="2248680"/>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45974" y="3626521"/>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34342" y="4359430"/>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2995379" y="3626521"/>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00178" y="4359430"/>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00178" y="514028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4994188" y="3610403"/>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04714" y="4350761"/>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73084" y="3626521"/>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tx1"/>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00972" y="4347719"/>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02492" y="3615311"/>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292001" y="4347719"/>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292001" y="5107528"/>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Clarity</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19497" y="5129446"/>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4981083" y="5081040"/>
            <a:ext cx="1828800" cy="619072"/>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Performance</a:t>
            </a:r>
            <a:endParaRPr lang="en-US" sz="1000" b="1"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25061" y="5102281"/>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Reliability</a:t>
            </a:r>
            <a:endParaRPr lang="en-US" sz="1000" b="1" dirty="0">
              <a:solidFill>
                <a:schemeClr val="tx1"/>
              </a:solidFill>
            </a:endParaRP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25782" y="4932739"/>
            <a:ext cx="0" cy="98168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26246" y="510983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Fidelity</a:t>
            </a:r>
            <a:endParaRPr lang="en-US" sz="1000" b="1" dirty="0">
              <a:solidFill>
                <a:schemeClr val="tx1"/>
              </a:solidFill>
            </a:endParaRP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32838" y="4932739"/>
            <a:ext cx="0" cy="7108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27529" y="5115062"/>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Efficiency</a:t>
            </a:r>
            <a:endParaRPr lang="en-US" sz="1000" b="1"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51130" y="5109835"/>
            <a:ext cx="990767" cy="430887"/>
          </a:xfrm>
          <a:prstGeom prst="rect">
            <a:avLst/>
          </a:prstGeom>
          <a:noFill/>
        </p:spPr>
        <p:txBody>
          <a:bodyPr wrap="square" rtlCol="0">
            <a:spAutoFit/>
          </a:bodyPr>
          <a:lstStyle/>
          <a:p>
            <a:pPr algn="ctr"/>
            <a:r>
              <a:rPr lang="en-US" sz="1100" dirty="0"/>
              <a:t>Metrics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14615" y="3753918"/>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63" name="Diagram 62">
            <a:extLst>
              <a:ext uri="{FF2B5EF4-FFF2-40B4-BE49-F238E27FC236}">
                <a16:creationId xmlns:a16="http://schemas.microsoft.com/office/drawing/2014/main" id="{288E0134-1142-C9E9-52E5-6A44E0B2E965}"/>
              </a:ext>
            </a:extLst>
          </p:cNvPr>
          <p:cNvGraphicFramePr/>
          <p:nvPr>
            <p:extLst>
              <p:ext uri="{D42A27DB-BD31-4B8C-83A1-F6EECF244321}">
                <p14:modId xmlns:p14="http://schemas.microsoft.com/office/powerpoint/2010/main" val="3232326654"/>
              </p:ext>
            </p:extLst>
          </p:nvPr>
        </p:nvGraphicFramePr>
        <p:xfrm>
          <a:off x="8359710" y="2018061"/>
          <a:ext cx="3351686" cy="84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 name="Rectangle: Rounded Corners 64">
            <a:extLst>
              <a:ext uri="{FF2B5EF4-FFF2-40B4-BE49-F238E27FC236}">
                <a16:creationId xmlns:a16="http://schemas.microsoft.com/office/drawing/2014/main" id="{6A88893E-A4E3-C8BA-147F-85BE0B2B3ABC}"/>
              </a:ext>
            </a:extLst>
          </p:cNvPr>
          <p:cNvSpPr/>
          <p:nvPr/>
        </p:nvSpPr>
        <p:spPr>
          <a:xfrm>
            <a:off x="8117893" y="2106533"/>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3" name="TextBox 2">
            <a:extLst>
              <a:ext uri="{FF2B5EF4-FFF2-40B4-BE49-F238E27FC236}">
                <a16:creationId xmlns:a16="http://schemas.microsoft.com/office/drawing/2014/main" id="{FB8FD2DC-6C82-CFCB-8E2B-DA4E234EC523}"/>
              </a:ext>
            </a:extLst>
          </p:cNvPr>
          <p:cNvSpPr txBox="1"/>
          <p:nvPr/>
        </p:nvSpPr>
        <p:spPr>
          <a:xfrm>
            <a:off x="28730" y="6034865"/>
            <a:ext cx="990767" cy="600164"/>
          </a:xfrm>
          <a:prstGeom prst="rect">
            <a:avLst/>
          </a:prstGeom>
          <a:noFill/>
        </p:spPr>
        <p:txBody>
          <a:bodyPr wrap="square" rtlCol="0">
            <a:spAutoFit/>
          </a:bodyPr>
          <a:lstStyle/>
          <a:p>
            <a:pPr algn="ctr"/>
            <a:r>
              <a:rPr lang="en-US" sz="1100" dirty="0"/>
              <a:t>Existing Quantitative Metrics</a:t>
            </a:r>
          </a:p>
        </p:txBody>
      </p:sp>
      <p:sp>
        <p:nvSpPr>
          <p:cNvPr id="5" name="Rectangle: Rounded Corners 4">
            <a:extLst>
              <a:ext uri="{FF2B5EF4-FFF2-40B4-BE49-F238E27FC236}">
                <a16:creationId xmlns:a16="http://schemas.microsoft.com/office/drawing/2014/main" id="{D41DC3D0-DB80-A7E9-932F-271753030943}"/>
              </a:ext>
            </a:extLst>
          </p:cNvPr>
          <p:cNvSpPr/>
          <p:nvPr/>
        </p:nvSpPr>
        <p:spPr>
          <a:xfrm>
            <a:off x="4984416" y="5776566"/>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25" name="Rectangle: Rounded Corners 24">
            <a:extLst>
              <a:ext uri="{FF2B5EF4-FFF2-40B4-BE49-F238E27FC236}">
                <a16:creationId xmlns:a16="http://schemas.microsoft.com/office/drawing/2014/main" id="{9E5027E9-3389-4129-339A-CCECF3313F04}"/>
              </a:ext>
            </a:extLst>
          </p:cNvPr>
          <p:cNvSpPr/>
          <p:nvPr/>
        </p:nvSpPr>
        <p:spPr>
          <a:xfrm>
            <a:off x="6926246" y="5776566"/>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sp>
        <p:nvSpPr>
          <p:cNvPr id="36" name="Arrow: Down 35">
            <a:extLst>
              <a:ext uri="{FF2B5EF4-FFF2-40B4-BE49-F238E27FC236}">
                <a16:creationId xmlns:a16="http://schemas.microsoft.com/office/drawing/2014/main" id="{11D52791-A55E-C844-B326-522391E14433}"/>
              </a:ext>
            </a:extLst>
          </p:cNvPr>
          <p:cNvSpPr/>
          <p:nvPr/>
        </p:nvSpPr>
        <p:spPr>
          <a:xfrm>
            <a:off x="8689937" y="2860328"/>
            <a:ext cx="210381" cy="41167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EFFBAEC-CF0F-2FE3-9764-F7E1A1AD5D02}"/>
              </a:ext>
            </a:extLst>
          </p:cNvPr>
          <p:cNvSpPr txBox="1"/>
          <p:nvPr/>
        </p:nvSpPr>
        <p:spPr>
          <a:xfrm>
            <a:off x="1765662" y="2844566"/>
            <a:ext cx="1656079" cy="461665"/>
          </a:xfrm>
          <a:prstGeom prst="rect">
            <a:avLst/>
          </a:prstGeom>
          <a:noFill/>
        </p:spPr>
        <p:txBody>
          <a:bodyPr wrap="square" rtlCol="0">
            <a:spAutoFit/>
          </a:bodyPr>
          <a:lstStyle/>
          <a:p>
            <a:r>
              <a:rPr lang="en-US" sz="2400" b="1" dirty="0"/>
              <a:t>Data</a:t>
            </a:r>
            <a:endParaRPr lang="en-US" b="1" dirty="0"/>
          </a:p>
        </p:txBody>
      </p:sp>
      <p:sp>
        <p:nvSpPr>
          <p:cNvPr id="41" name="TextBox 40">
            <a:extLst>
              <a:ext uri="{FF2B5EF4-FFF2-40B4-BE49-F238E27FC236}">
                <a16:creationId xmlns:a16="http://schemas.microsoft.com/office/drawing/2014/main" id="{8453808D-2C6B-52A8-EBBB-FC4EA821A64D}"/>
              </a:ext>
            </a:extLst>
          </p:cNvPr>
          <p:cNvSpPr txBox="1"/>
          <p:nvPr/>
        </p:nvSpPr>
        <p:spPr>
          <a:xfrm>
            <a:off x="3348635" y="2842506"/>
            <a:ext cx="1656079" cy="461665"/>
          </a:xfrm>
          <a:prstGeom prst="rect">
            <a:avLst/>
          </a:prstGeom>
          <a:noFill/>
        </p:spPr>
        <p:txBody>
          <a:bodyPr wrap="square" rtlCol="0">
            <a:spAutoFit/>
          </a:bodyPr>
          <a:lstStyle/>
          <a:p>
            <a:r>
              <a:rPr lang="en-US" sz="2400" b="1" dirty="0"/>
              <a:t>Model</a:t>
            </a:r>
            <a:endParaRPr lang="en-US" b="1" dirty="0"/>
          </a:p>
        </p:txBody>
      </p:sp>
      <p:sp>
        <p:nvSpPr>
          <p:cNvPr id="44" name="TextBox 43">
            <a:extLst>
              <a:ext uri="{FF2B5EF4-FFF2-40B4-BE49-F238E27FC236}">
                <a16:creationId xmlns:a16="http://schemas.microsoft.com/office/drawing/2014/main" id="{66B7BD07-9B41-5168-8099-E48493A26624}"/>
              </a:ext>
            </a:extLst>
          </p:cNvPr>
          <p:cNvSpPr txBox="1"/>
          <p:nvPr/>
        </p:nvSpPr>
        <p:spPr>
          <a:xfrm>
            <a:off x="5088792" y="2802958"/>
            <a:ext cx="1656079" cy="461665"/>
          </a:xfrm>
          <a:prstGeom prst="rect">
            <a:avLst/>
          </a:prstGeom>
          <a:noFill/>
        </p:spPr>
        <p:txBody>
          <a:bodyPr wrap="square" rtlCol="0">
            <a:spAutoFit/>
          </a:bodyPr>
          <a:lstStyle/>
          <a:p>
            <a:r>
              <a:rPr lang="en-US" sz="2400" b="1" dirty="0"/>
              <a:t>Output</a:t>
            </a:r>
            <a:endParaRPr lang="en-US" b="1" dirty="0"/>
          </a:p>
        </p:txBody>
      </p:sp>
      <p:sp>
        <p:nvSpPr>
          <p:cNvPr id="46" name="TextBox 45">
            <a:extLst>
              <a:ext uri="{FF2B5EF4-FFF2-40B4-BE49-F238E27FC236}">
                <a16:creationId xmlns:a16="http://schemas.microsoft.com/office/drawing/2014/main" id="{8CED72A1-C0DA-75BF-D423-24843666D3AA}"/>
              </a:ext>
            </a:extLst>
          </p:cNvPr>
          <p:cNvSpPr txBox="1"/>
          <p:nvPr/>
        </p:nvSpPr>
        <p:spPr>
          <a:xfrm>
            <a:off x="7346698" y="2833448"/>
            <a:ext cx="1656079" cy="461665"/>
          </a:xfrm>
          <a:prstGeom prst="rect">
            <a:avLst/>
          </a:prstGeom>
          <a:noFill/>
        </p:spPr>
        <p:txBody>
          <a:bodyPr wrap="square" rtlCol="0">
            <a:spAutoFit/>
          </a:bodyPr>
          <a:lstStyle/>
          <a:p>
            <a:r>
              <a:rPr lang="en-US" sz="2400" b="1" dirty="0"/>
              <a:t>Interface</a:t>
            </a:r>
            <a:endParaRPr lang="en-US" b="1" dirty="0"/>
          </a:p>
        </p:txBody>
      </p:sp>
      <p:sp>
        <p:nvSpPr>
          <p:cNvPr id="47" name="TextBox 46">
            <a:extLst>
              <a:ext uri="{FF2B5EF4-FFF2-40B4-BE49-F238E27FC236}">
                <a16:creationId xmlns:a16="http://schemas.microsoft.com/office/drawing/2014/main" id="{5E6C15A0-D38C-57EA-FCA4-D2445CE54CFD}"/>
              </a:ext>
            </a:extLst>
          </p:cNvPr>
          <p:cNvSpPr txBox="1"/>
          <p:nvPr/>
        </p:nvSpPr>
        <p:spPr>
          <a:xfrm>
            <a:off x="10201991" y="2812305"/>
            <a:ext cx="1656079" cy="461665"/>
          </a:xfrm>
          <a:prstGeom prst="rect">
            <a:avLst/>
          </a:prstGeom>
          <a:noFill/>
        </p:spPr>
        <p:txBody>
          <a:bodyPr wrap="square" rtlCol="0">
            <a:spAutoFit/>
          </a:bodyPr>
          <a:lstStyle/>
          <a:p>
            <a:r>
              <a:rPr lang="en-US" sz="2400" b="1" dirty="0"/>
              <a:t>Human</a:t>
            </a:r>
            <a:endParaRPr lang="en-US" b="1" dirty="0"/>
          </a:p>
        </p:txBody>
      </p:sp>
      <p:sp>
        <p:nvSpPr>
          <p:cNvPr id="53" name="Rectangle: Rounded Corners 52">
            <a:extLst>
              <a:ext uri="{FF2B5EF4-FFF2-40B4-BE49-F238E27FC236}">
                <a16:creationId xmlns:a16="http://schemas.microsoft.com/office/drawing/2014/main" id="{B3457C24-4AD0-7B89-CAD5-9C9D8D355E97}"/>
              </a:ext>
            </a:extLst>
          </p:cNvPr>
          <p:cNvSpPr/>
          <p:nvPr/>
        </p:nvSpPr>
        <p:spPr>
          <a:xfrm>
            <a:off x="71199" y="5729742"/>
            <a:ext cx="12049601" cy="112825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2050" name="Picture 2">
            <a:extLst>
              <a:ext uri="{FF2B5EF4-FFF2-40B4-BE49-F238E27FC236}">
                <a16:creationId xmlns:a16="http://schemas.microsoft.com/office/drawing/2014/main" id="{D996300E-8EA9-6FD1-F296-A658A4C29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831" y="5997774"/>
            <a:ext cx="601540" cy="60154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D9AC7547-B6BE-BBC7-10E0-93D0D51BA8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380" y="6020744"/>
            <a:ext cx="601540" cy="60154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ADD18141-6D58-1379-7797-89D851DFA4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1013" y="5993101"/>
            <a:ext cx="601540" cy="60154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666DCA2F-3497-1266-024F-C265C480EB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1491" y="5977611"/>
            <a:ext cx="601540" cy="6015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a:extLst>
              <a:ext uri="{FF2B5EF4-FFF2-40B4-BE49-F238E27FC236}">
                <a16:creationId xmlns:a16="http://schemas.microsoft.com/office/drawing/2014/main" id="{60E0076A-3D30-2991-E1C5-E3B72F4E8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5880" y="5993101"/>
            <a:ext cx="601540" cy="60154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1ED9FD6C-CD2C-7600-D8A4-1A635E604B18}"/>
              </a:ext>
            </a:extLst>
          </p:cNvPr>
          <p:cNvSpPr txBox="1"/>
          <p:nvPr/>
        </p:nvSpPr>
        <p:spPr>
          <a:xfrm>
            <a:off x="94735" y="1607927"/>
            <a:ext cx="5232522" cy="1077218"/>
          </a:xfrm>
          <a:prstGeom prst="rect">
            <a:avLst/>
          </a:prstGeom>
          <a:noFill/>
        </p:spPr>
        <p:txBody>
          <a:bodyPr wrap="square">
            <a:spAutoFit/>
          </a:bodyPr>
          <a:lstStyle/>
          <a:p>
            <a:r>
              <a:rPr lang="en-US" sz="1600" b="1" dirty="0">
                <a:solidFill>
                  <a:srgbClr val="C00000"/>
                </a:solidFill>
              </a:rPr>
              <a:t>Within the framework of explainability, what quantitative metrics can be proposed to measure the explainability of machine learning models when detecting IoT cyberattacks, considering the properties of explainability metrics?</a:t>
            </a:r>
          </a:p>
        </p:txBody>
      </p:sp>
    </p:spTree>
    <p:extLst>
      <p:ext uri="{BB962C8B-B14F-4D97-AF65-F5344CB8AC3E}">
        <p14:creationId xmlns:p14="http://schemas.microsoft.com/office/powerpoint/2010/main" val="104991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E06B7-7DD6-E393-D31B-1CE6B195CC9F}"/>
              </a:ext>
            </a:extLst>
          </p:cNvPr>
          <p:cNvSpPr>
            <a:spLocks noGrp="1"/>
          </p:cNvSpPr>
          <p:nvPr>
            <p:ph type="title"/>
          </p:nvPr>
        </p:nvSpPr>
        <p:spPr>
          <a:xfrm>
            <a:off x="838200" y="355600"/>
            <a:ext cx="10515600" cy="638175"/>
          </a:xfrm>
        </p:spPr>
        <p:txBody>
          <a:bodyPr>
            <a:normAutofit fontScale="90000"/>
          </a:bodyPr>
          <a:lstStyle/>
          <a:p>
            <a:pPr eaLnBrk="1" fontAlgn="auto" hangingPunct="1">
              <a:spcAft>
                <a:spcPts val="0"/>
              </a:spcAft>
              <a:defRPr/>
            </a:pPr>
            <a:r>
              <a:rPr lang="en-US" sz="3600" b="1" dirty="0">
                <a:solidFill>
                  <a:schemeClr val="tx1"/>
                </a:solidFill>
              </a:rPr>
              <a:t>Explanation Reliance and Trust</a:t>
            </a:r>
            <a:r>
              <a:rPr lang="en-US" sz="2800" b="1" dirty="0"/>
              <a:t> - </a:t>
            </a:r>
            <a:r>
              <a:rPr lang="en-US" dirty="0"/>
              <a:t>Reliability - Top-K , Correlation analysis, Distance Analysis</a:t>
            </a:r>
          </a:p>
        </p:txBody>
      </p:sp>
      <p:sp>
        <p:nvSpPr>
          <p:cNvPr id="41987" name="Slide Number Placeholder 10">
            <a:extLst>
              <a:ext uri="{FF2B5EF4-FFF2-40B4-BE49-F238E27FC236}">
                <a16:creationId xmlns:a16="http://schemas.microsoft.com/office/drawing/2014/main" id="{B7D8A133-DB02-C7B4-90AE-50B98801670A}"/>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7ECD1113-6DEA-4F54-9F30-9BDAD533928B}" type="slidenum">
              <a:rPr lang="en-US" altLang="en-US" sz="1800" smtClean="0">
                <a:latin typeface="Calibri" panose="020F0502020204030204" pitchFamily="34" charset="0"/>
              </a:rPr>
              <a:pPr fontAlgn="base">
                <a:lnSpc>
                  <a:spcPct val="100000"/>
                </a:lnSpc>
                <a:spcBef>
                  <a:spcPct val="0"/>
                </a:spcBef>
                <a:spcAft>
                  <a:spcPct val="0"/>
                </a:spcAft>
                <a:buFontTx/>
                <a:buNone/>
              </a:pPr>
              <a:t>13</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1974CEA2-9B8C-83BE-E222-CD734E41EF3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4098" name="Picture 2" descr="Collection of PNG Table And Chairs. | PlusPNG">
            <a:extLst>
              <a:ext uri="{FF2B5EF4-FFF2-40B4-BE49-F238E27FC236}">
                <a16:creationId xmlns:a16="http://schemas.microsoft.com/office/drawing/2014/main" id="{D9A56D35-3948-6C1E-A859-3D8A55FD4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20" y="3185764"/>
            <a:ext cx="861838" cy="9775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unge top 5 label PSD - PSDstamps">
            <a:extLst>
              <a:ext uri="{FF2B5EF4-FFF2-40B4-BE49-F238E27FC236}">
                <a16:creationId xmlns:a16="http://schemas.microsoft.com/office/drawing/2014/main" id="{28E358DA-E64D-96EC-2B34-55A9AD916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53" y="3352660"/>
            <a:ext cx="491999" cy="32805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B0D9D521-9527-D540-89F3-835F0F4AA0C9}"/>
              </a:ext>
            </a:extLst>
          </p:cNvPr>
          <p:cNvSpPr/>
          <p:nvPr/>
        </p:nvSpPr>
        <p:spPr>
          <a:xfrm>
            <a:off x="4647046" y="2211028"/>
            <a:ext cx="55708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562C57-2A21-B58A-D86E-0805BE36DAEB}"/>
              </a:ext>
            </a:extLst>
          </p:cNvPr>
          <p:cNvSpPr txBox="1"/>
          <p:nvPr/>
        </p:nvSpPr>
        <p:spPr>
          <a:xfrm>
            <a:off x="5338091" y="2016819"/>
            <a:ext cx="1959429" cy="646331"/>
          </a:xfrm>
          <a:prstGeom prst="rect">
            <a:avLst/>
          </a:prstGeom>
          <a:noFill/>
        </p:spPr>
        <p:txBody>
          <a:bodyPr wrap="square" rtlCol="0">
            <a:spAutoFit/>
          </a:bodyPr>
          <a:lstStyle/>
          <a:p>
            <a:pPr algn="ctr"/>
            <a:r>
              <a:rPr lang="en-US" b="1" dirty="0"/>
              <a:t>Feature important scores</a:t>
            </a:r>
          </a:p>
        </p:txBody>
      </p:sp>
      <p:sp>
        <p:nvSpPr>
          <p:cNvPr id="6" name="Arrow: Right 5">
            <a:extLst>
              <a:ext uri="{FF2B5EF4-FFF2-40B4-BE49-F238E27FC236}">
                <a16:creationId xmlns:a16="http://schemas.microsoft.com/office/drawing/2014/main" id="{5A981BC8-8BAD-0E45-11C5-264C18715822}"/>
              </a:ext>
            </a:extLst>
          </p:cNvPr>
          <p:cNvSpPr/>
          <p:nvPr/>
        </p:nvSpPr>
        <p:spPr>
          <a:xfrm>
            <a:off x="7565438" y="2210210"/>
            <a:ext cx="55708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BDC4CE-6E3F-A26F-81B4-BF937375220A}"/>
              </a:ext>
            </a:extLst>
          </p:cNvPr>
          <p:cNvSpPr txBox="1"/>
          <p:nvPr/>
        </p:nvSpPr>
        <p:spPr>
          <a:xfrm>
            <a:off x="8498821" y="1872195"/>
            <a:ext cx="3602385" cy="923330"/>
          </a:xfrm>
          <a:prstGeom prst="rect">
            <a:avLst/>
          </a:prstGeom>
          <a:noFill/>
        </p:spPr>
        <p:txBody>
          <a:bodyPr wrap="square" rtlCol="0">
            <a:spAutoFit/>
          </a:bodyPr>
          <a:lstStyle/>
          <a:p>
            <a:r>
              <a:rPr lang="en-US" b="1" dirty="0">
                <a:solidFill>
                  <a:srgbClr val="FF0000"/>
                </a:solidFill>
              </a:rPr>
              <a:t>“Can you rely on these explanations to be correct when using different explainability models?”</a:t>
            </a:r>
          </a:p>
        </p:txBody>
      </p:sp>
      <p:sp>
        <p:nvSpPr>
          <p:cNvPr id="10" name="TextBox 9">
            <a:extLst>
              <a:ext uri="{FF2B5EF4-FFF2-40B4-BE49-F238E27FC236}">
                <a16:creationId xmlns:a16="http://schemas.microsoft.com/office/drawing/2014/main" id="{C2D33BB5-F7A5-C0C6-58C5-A2766F4713AD}"/>
              </a:ext>
            </a:extLst>
          </p:cNvPr>
          <p:cNvSpPr txBox="1"/>
          <p:nvPr/>
        </p:nvSpPr>
        <p:spPr>
          <a:xfrm>
            <a:off x="246187" y="5417894"/>
            <a:ext cx="5262154" cy="584775"/>
          </a:xfrm>
          <a:prstGeom prst="rect">
            <a:avLst/>
          </a:prstGeom>
          <a:noFill/>
        </p:spPr>
        <p:txBody>
          <a:bodyPr wrap="square">
            <a:spAutoFit/>
          </a:bodyPr>
          <a:lstStyle/>
          <a:p>
            <a:pPr eaLnBrk="1" fontAlgn="auto" hangingPunct="1">
              <a:spcAft>
                <a:spcPts val="0"/>
              </a:spcAft>
              <a:defRPr/>
            </a:pPr>
            <a:r>
              <a:rPr lang="en-US" sz="1600" b="1" dirty="0">
                <a:solidFill>
                  <a:srgbClr val="374151"/>
                </a:solidFill>
                <a:latin typeface="Söhne"/>
              </a:rPr>
              <a:t>Top-k: </a:t>
            </a:r>
            <a:r>
              <a:rPr lang="en-US" sz="1600" dirty="0">
                <a:solidFill>
                  <a:srgbClr val="374151"/>
                </a:solidFill>
                <a:latin typeface="Söhne"/>
              </a:rPr>
              <a:t>Measures how similar the top k most important features are across all interface explainability models</a:t>
            </a:r>
          </a:p>
        </p:txBody>
      </p:sp>
      <p:sp>
        <p:nvSpPr>
          <p:cNvPr id="13" name="TextBox 12">
            <a:extLst>
              <a:ext uri="{FF2B5EF4-FFF2-40B4-BE49-F238E27FC236}">
                <a16:creationId xmlns:a16="http://schemas.microsoft.com/office/drawing/2014/main" id="{A4EAE9A2-5285-4E51-1314-1ECDF596A10C}"/>
              </a:ext>
            </a:extLst>
          </p:cNvPr>
          <p:cNvSpPr txBox="1"/>
          <p:nvPr/>
        </p:nvSpPr>
        <p:spPr>
          <a:xfrm>
            <a:off x="101881" y="6156505"/>
            <a:ext cx="1174268" cy="338554"/>
          </a:xfrm>
          <a:prstGeom prst="rect">
            <a:avLst/>
          </a:prstGeom>
          <a:noFill/>
        </p:spPr>
        <p:txBody>
          <a:bodyPr wrap="square">
            <a:spAutoFit/>
          </a:bodyPr>
          <a:lstStyle/>
          <a:p>
            <a:r>
              <a:rPr lang="en-US" sz="1600" b="1" dirty="0">
                <a:solidFill>
                  <a:srgbClr val="374151"/>
                </a:solidFill>
                <a:latin typeface="Söhne"/>
              </a:rPr>
              <a:t>Formula: </a:t>
            </a:r>
            <a:endParaRPr lang="en-US" sz="1600" dirty="0"/>
          </a:p>
        </p:txBody>
      </p:sp>
      <p:pic>
        <p:nvPicPr>
          <p:cNvPr id="14" name="Picture 2" descr="Collection of PNG Table And Chairs. | PlusPNG">
            <a:extLst>
              <a:ext uri="{FF2B5EF4-FFF2-40B4-BE49-F238E27FC236}">
                <a16:creationId xmlns:a16="http://schemas.microsoft.com/office/drawing/2014/main" id="{C89E467A-5A43-AD72-8AF4-EFD65C024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666" y="3150975"/>
            <a:ext cx="861838" cy="9775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Grunge top 5 label PSD - PSDstamps">
            <a:extLst>
              <a:ext uri="{FF2B5EF4-FFF2-40B4-BE49-F238E27FC236}">
                <a16:creationId xmlns:a16="http://schemas.microsoft.com/office/drawing/2014/main" id="{03087FF3-6775-D6ED-AC1A-C3669E593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899" y="3317871"/>
            <a:ext cx="491999" cy="3280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llection of PNG Table And Chairs. | PlusPNG">
            <a:extLst>
              <a:ext uri="{FF2B5EF4-FFF2-40B4-BE49-F238E27FC236}">
                <a16:creationId xmlns:a16="http://schemas.microsoft.com/office/drawing/2014/main" id="{4F565132-00A9-C4B0-9227-5CFC94825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212" y="3165370"/>
            <a:ext cx="861838" cy="9775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runge top 5 label PSD - PSDstamps">
            <a:extLst>
              <a:ext uri="{FF2B5EF4-FFF2-40B4-BE49-F238E27FC236}">
                <a16:creationId xmlns:a16="http://schemas.microsoft.com/office/drawing/2014/main" id="{82280890-42D3-4B2A-41D5-D16C5F241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365" y="3346474"/>
            <a:ext cx="491999" cy="3280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llection of PNG Table And Chairs. | PlusPNG">
            <a:extLst>
              <a:ext uri="{FF2B5EF4-FFF2-40B4-BE49-F238E27FC236}">
                <a16:creationId xmlns:a16="http://schemas.microsoft.com/office/drawing/2014/main" id="{55FAEF91-498D-85CD-B4F6-6FF4EAE5B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436" y="3128899"/>
            <a:ext cx="861838" cy="9775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unge top 5 label PSD - PSDstamps">
            <a:extLst>
              <a:ext uri="{FF2B5EF4-FFF2-40B4-BE49-F238E27FC236}">
                <a16:creationId xmlns:a16="http://schemas.microsoft.com/office/drawing/2014/main" id="{720C1F3B-08FA-C8CF-1530-94C65B7A2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669" y="3295795"/>
            <a:ext cx="491999" cy="32805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ADE82299-4144-4FD0-64E8-88AEEF79E15A}"/>
              </a:ext>
            </a:extLst>
          </p:cNvPr>
          <p:cNvCxnSpPr/>
          <p:nvPr/>
        </p:nvCxnSpPr>
        <p:spPr>
          <a:xfrm>
            <a:off x="799353" y="2818025"/>
            <a:ext cx="0" cy="27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769C75-7E13-F1B4-CCE9-C4DDB1E2C19B}"/>
              </a:ext>
            </a:extLst>
          </p:cNvPr>
          <p:cNvCxnSpPr/>
          <p:nvPr/>
        </p:nvCxnSpPr>
        <p:spPr>
          <a:xfrm>
            <a:off x="1852793" y="2816066"/>
            <a:ext cx="0" cy="27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FED2C9-1ABE-B0AA-4A42-5BEB13568F99}"/>
              </a:ext>
            </a:extLst>
          </p:cNvPr>
          <p:cNvCxnSpPr/>
          <p:nvPr/>
        </p:nvCxnSpPr>
        <p:spPr>
          <a:xfrm>
            <a:off x="2864726" y="2816066"/>
            <a:ext cx="0" cy="27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19996C-B77C-80C7-97F2-597040177934}"/>
              </a:ext>
            </a:extLst>
          </p:cNvPr>
          <p:cNvCxnSpPr/>
          <p:nvPr/>
        </p:nvCxnSpPr>
        <p:spPr>
          <a:xfrm>
            <a:off x="3961669" y="2816066"/>
            <a:ext cx="0" cy="27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A48AC5-A49A-393B-498A-23F408349968}"/>
              </a:ext>
            </a:extLst>
          </p:cNvPr>
          <p:cNvCxnSpPr>
            <a:cxnSpLocks/>
            <a:stCxn id="4098" idx="2"/>
          </p:cNvCxnSpPr>
          <p:nvPr/>
        </p:nvCxnSpPr>
        <p:spPr>
          <a:xfrm>
            <a:off x="734039" y="4163285"/>
            <a:ext cx="0" cy="296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C06048-D50F-844D-6790-CF158CBB5A10}"/>
              </a:ext>
            </a:extLst>
          </p:cNvPr>
          <p:cNvCxnSpPr>
            <a:cxnSpLocks/>
            <a:stCxn id="14" idx="2"/>
          </p:cNvCxnSpPr>
          <p:nvPr/>
        </p:nvCxnSpPr>
        <p:spPr>
          <a:xfrm flipH="1">
            <a:off x="790585" y="4128496"/>
            <a:ext cx="997000" cy="33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C2472C2-FE38-DB0D-2590-CECE7F239FB0}"/>
              </a:ext>
            </a:extLst>
          </p:cNvPr>
          <p:cNvCxnSpPr>
            <a:cxnSpLocks/>
            <a:stCxn id="4098" idx="2"/>
          </p:cNvCxnSpPr>
          <p:nvPr/>
        </p:nvCxnSpPr>
        <p:spPr>
          <a:xfrm>
            <a:off x="734039" y="4163285"/>
            <a:ext cx="1463581" cy="296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221F7F-2916-0F67-008A-3B8F18F1244E}"/>
              </a:ext>
            </a:extLst>
          </p:cNvPr>
          <p:cNvCxnSpPr>
            <a:cxnSpLocks/>
            <a:stCxn id="16" idx="2"/>
          </p:cNvCxnSpPr>
          <p:nvPr/>
        </p:nvCxnSpPr>
        <p:spPr>
          <a:xfrm flipH="1">
            <a:off x="2247358" y="4142891"/>
            <a:ext cx="593773" cy="310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2D40FE4-1C64-B7A5-BF83-97E20A158C1E}"/>
              </a:ext>
            </a:extLst>
          </p:cNvPr>
          <p:cNvCxnSpPr>
            <a:cxnSpLocks/>
            <a:stCxn id="4098" idx="2"/>
          </p:cNvCxnSpPr>
          <p:nvPr/>
        </p:nvCxnSpPr>
        <p:spPr>
          <a:xfrm>
            <a:off x="734039" y="4163285"/>
            <a:ext cx="3104605" cy="196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C0C1D53-6B91-1C35-BACB-D26E91957BAF}"/>
              </a:ext>
            </a:extLst>
          </p:cNvPr>
          <p:cNvCxnSpPr>
            <a:cxnSpLocks/>
            <a:stCxn id="18" idx="2"/>
          </p:cNvCxnSpPr>
          <p:nvPr/>
        </p:nvCxnSpPr>
        <p:spPr>
          <a:xfrm flipH="1">
            <a:off x="3806093" y="4106420"/>
            <a:ext cx="90262" cy="298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6D1B57E-1605-AABB-9BF5-000D5F88FE4D}"/>
              </a:ext>
            </a:extLst>
          </p:cNvPr>
          <p:cNvSpPr txBox="1"/>
          <p:nvPr/>
        </p:nvSpPr>
        <p:spPr>
          <a:xfrm>
            <a:off x="308036" y="4794928"/>
            <a:ext cx="1646306" cy="276999"/>
          </a:xfrm>
          <a:prstGeom prst="rect">
            <a:avLst/>
          </a:prstGeom>
          <a:noFill/>
        </p:spPr>
        <p:txBody>
          <a:bodyPr wrap="square" rtlCol="0">
            <a:spAutoFit/>
          </a:bodyPr>
          <a:lstStyle/>
          <a:p>
            <a:r>
              <a:rPr lang="en-US" sz="1200" dirty="0"/>
              <a:t>3 common features</a:t>
            </a:r>
          </a:p>
        </p:txBody>
      </p:sp>
      <p:sp>
        <p:nvSpPr>
          <p:cNvPr id="47" name="TextBox 46">
            <a:extLst>
              <a:ext uri="{FF2B5EF4-FFF2-40B4-BE49-F238E27FC236}">
                <a16:creationId xmlns:a16="http://schemas.microsoft.com/office/drawing/2014/main" id="{0D19C10F-7527-C118-D186-1B0E709E5EE6}"/>
              </a:ext>
            </a:extLst>
          </p:cNvPr>
          <p:cNvSpPr txBox="1"/>
          <p:nvPr/>
        </p:nvSpPr>
        <p:spPr>
          <a:xfrm>
            <a:off x="1923285" y="4817782"/>
            <a:ext cx="1646306" cy="276999"/>
          </a:xfrm>
          <a:prstGeom prst="rect">
            <a:avLst/>
          </a:prstGeom>
          <a:noFill/>
        </p:spPr>
        <p:txBody>
          <a:bodyPr wrap="square" rtlCol="0">
            <a:spAutoFit/>
          </a:bodyPr>
          <a:lstStyle/>
          <a:p>
            <a:r>
              <a:rPr lang="en-US" sz="1200" dirty="0"/>
              <a:t>1 common feature</a:t>
            </a:r>
          </a:p>
        </p:txBody>
      </p:sp>
      <p:sp>
        <p:nvSpPr>
          <p:cNvPr id="48" name="TextBox 47">
            <a:extLst>
              <a:ext uri="{FF2B5EF4-FFF2-40B4-BE49-F238E27FC236}">
                <a16:creationId xmlns:a16="http://schemas.microsoft.com/office/drawing/2014/main" id="{B51A36C0-71DE-229D-46D0-9B3D940DC537}"/>
              </a:ext>
            </a:extLst>
          </p:cNvPr>
          <p:cNvSpPr txBox="1"/>
          <p:nvPr/>
        </p:nvSpPr>
        <p:spPr>
          <a:xfrm>
            <a:off x="3504121" y="4802784"/>
            <a:ext cx="1646306" cy="276999"/>
          </a:xfrm>
          <a:prstGeom prst="rect">
            <a:avLst/>
          </a:prstGeom>
          <a:noFill/>
        </p:spPr>
        <p:txBody>
          <a:bodyPr wrap="square" rtlCol="0">
            <a:spAutoFit/>
          </a:bodyPr>
          <a:lstStyle/>
          <a:p>
            <a:r>
              <a:rPr lang="en-US" sz="1200" dirty="0"/>
              <a:t>4 common feature</a:t>
            </a:r>
          </a:p>
        </p:txBody>
      </p:sp>
      <p:sp>
        <p:nvSpPr>
          <p:cNvPr id="52" name="TextBox 51">
            <a:extLst>
              <a:ext uri="{FF2B5EF4-FFF2-40B4-BE49-F238E27FC236}">
                <a16:creationId xmlns:a16="http://schemas.microsoft.com/office/drawing/2014/main" id="{B8C1CAB4-2A18-1430-769F-721F035E39B8}"/>
              </a:ext>
            </a:extLst>
          </p:cNvPr>
          <p:cNvSpPr txBox="1"/>
          <p:nvPr/>
        </p:nvSpPr>
        <p:spPr>
          <a:xfrm>
            <a:off x="5370533" y="3167432"/>
            <a:ext cx="5983267" cy="584775"/>
          </a:xfrm>
          <a:prstGeom prst="rect">
            <a:avLst/>
          </a:prstGeom>
          <a:noFill/>
        </p:spPr>
        <p:txBody>
          <a:bodyPr wrap="square">
            <a:spAutoFit/>
          </a:bodyPr>
          <a:lstStyle/>
          <a:p>
            <a:pPr marL="0" indent="0" eaLnBrk="1" fontAlgn="auto" hangingPunct="1">
              <a:spcAft>
                <a:spcPts val="0"/>
              </a:spcAft>
              <a:buFont typeface="Arial" panose="020B0604020202020204" pitchFamily="34" charset="0"/>
              <a:buNone/>
              <a:defRPr/>
            </a:pPr>
            <a:r>
              <a:rPr lang="en-US" sz="1600" b="1" dirty="0">
                <a:solidFill>
                  <a:srgbClr val="374151"/>
                </a:solidFill>
                <a:latin typeface="Söhne"/>
              </a:rPr>
              <a:t>Correlation Analysis: </a:t>
            </a:r>
            <a:r>
              <a:rPr lang="en-US" sz="1600" dirty="0">
                <a:solidFill>
                  <a:srgbClr val="374151"/>
                </a:solidFill>
                <a:latin typeface="Söhne"/>
              </a:rPr>
              <a:t>Measures the similarity of </a:t>
            </a:r>
            <a:r>
              <a:rPr lang="en-US" sz="1600" dirty="0"/>
              <a:t>feature scores generated by different explainability models</a:t>
            </a:r>
            <a:endParaRPr lang="en-US" sz="1600" dirty="0">
              <a:solidFill>
                <a:srgbClr val="374151"/>
              </a:solidFill>
              <a:latin typeface="Söhne"/>
            </a:endParaRPr>
          </a:p>
        </p:txBody>
      </p:sp>
      <p:sp>
        <p:nvSpPr>
          <p:cNvPr id="56" name="TextBox 55">
            <a:extLst>
              <a:ext uri="{FF2B5EF4-FFF2-40B4-BE49-F238E27FC236}">
                <a16:creationId xmlns:a16="http://schemas.microsoft.com/office/drawing/2014/main" id="{C920E8E0-EEAF-F064-3D72-DE95E963BC8E}"/>
              </a:ext>
            </a:extLst>
          </p:cNvPr>
          <p:cNvSpPr txBox="1"/>
          <p:nvPr/>
        </p:nvSpPr>
        <p:spPr>
          <a:xfrm>
            <a:off x="5365161" y="3890654"/>
            <a:ext cx="1608675" cy="369332"/>
          </a:xfrm>
          <a:prstGeom prst="rect">
            <a:avLst/>
          </a:prstGeom>
          <a:noFill/>
        </p:spPr>
        <p:txBody>
          <a:bodyPr wrap="square">
            <a:spAutoFit/>
          </a:bodyPr>
          <a:lstStyle/>
          <a:p>
            <a:r>
              <a:rPr lang="en-US" sz="1600" b="1" dirty="0">
                <a:solidFill>
                  <a:srgbClr val="374151"/>
                </a:solidFill>
                <a:latin typeface="Söhne"/>
              </a:rPr>
              <a:t>Formula</a:t>
            </a:r>
            <a:r>
              <a:rPr lang="en-US" sz="1800" b="1" dirty="0">
                <a:solidFill>
                  <a:srgbClr val="374151"/>
                </a:solidFill>
                <a:latin typeface="Söhne"/>
              </a:rPr>
              <a:t>:</a:t>
            </a:r>
            <a:endParaRPr lang="en-US" dirty="0"/>
          </a:p>
        </p:txBody>
      </p:sp>
      <p:graphicFrame>
        <p:nvGraphicFramePr>
          <p:cNvPr id="9" name="Diagram 8">
            <a:extLst>
              <a:ext uri="{FF2B5EF4-FFF2-40B4-BE49-F238E27FC236}">
                <a16:creationId xmlns:a16="http://schemas.microsoft.com/office/drawing/2014/main" id="{ACE90015-AA52-B881-F27B-D119103DEF6A}"/>
              </a:ext>
            </a:extLst>
          </p:cNvPr>
          <p:cNvGraphicFramePr/>
          <p:nvPr>
            <p:extLst>
              <p:ext uri="{D42A27DB-BD31-4B8C-83A1-F6EECF244321}">
                <p14:modId xmlns:p14="http://schemas.microsoft.com/office/powerpoint/2010/main" val="2179682778"/>
              </p:ext>
            </p:extLst>
          </p:nvPr>
        </p:nvGraphicFramePr>
        <p:xfrm>
          <a:off x="331395" y="1702645"/>
          <a:ext cx="4181692" cy="1161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A8DC3DAA-D30E-0476-1938-B7EEA1D68BF7}"/>
              </a:ext>
            </a:extLst>
          </p:cNvPr>
          <p:cNvSpPr txBox="1"/>
          <p:nvPr/>
        </p:nvSpPr>
        <p:spPr>
          <a:xfrm>
            <a:off x="5370532" y="4473594"/>
            <a:ext cx="5441143" cy="584775"/>
          </a:xfrm>
          <a:prstGeom prst="rect">
            <a:avLst/>
          </a:prstGeom>
          <a:noFill/>
        </p:spPr>
        <p:txBody>
          <a:bodyPr wrap="square">
            <a:spAutoFit/>
          </a:bodyPr>
          <a:lstStyle/>
          <a:p>
            <a:pPr marL="0" indent="0" eaLnBrk="1" fontAlgn="auto" hangingPunct="1">
              <a:spcAft>
                <a:spcPts val="0"/>
              </a:spcAft>
              <a:buFont typeface="Arial" panose="020B0604020202020204" pitchFamily="34" charset="0"/>
              <a:buNone/>
              <a:defRPr/>
            </a:pPr>
            <a:r>
              <a:rPr lang="en-US" sz="1600" b="1" dirty="0">
                <a:solidFill>
                  <a:srgbClr val="374151"/>
                </a:solidFill>
                <a:latin typeface="Söhne"/>
              </a:rPr>
              <a:t>Distance Analysis: </a:t>
            </a:r>
            <a:r>
              <a:rPr lang="en-US" sz="1600" dirty="0">
                <a:solidFill>
                  <a:srgbClr val="374151"/>
                </a:solidFill>
                <a:latin typeface="Söhne"/>
              </a:rPr>
              <a:t>Measures how much the feature importance scores differ between two models.</a:t>
            </a:r>
          </a:p>
        </p:txBody>
      </p:sp>
      <p:sp>
        <p:nvSpPr>
          <p:cNvPr id="20" name="TextBox 19">
            <a:extLst>
              <a:ext uri="{FF2B5EF4-FFF2-40B4-BE49-F238E27FC236}">
                <a16:creationId xmlns:a16="http://schemas.microsoft.com/office/drawing/2014/main" id="{DCC484C8-28D8-C1EF-BADC-937F6D435B2B}"/>
              </a:ext>
            </a:extLst>
          </p:cNvPr>
          <p:cNvSpPr txBox="1"/>
          <p:nvPr/>
        </p:nvSpPr>
        <p:spPr>
          <a:xfrm>
            <a:off x="5385787" y="5219670"/>
            <a:ext cx="1608675" cy="369332"/>
          </a:xfrm>
          <a:prstGeom prst="rect">
            <a:avLst/>
          </a:prstGeom>
          <a:noFill/>
        </p:spPr>
        <p:txBody>
          <a:bodyPr wrap="square">
            <a:spAutoFit/>
          </a:bodyPr>
          <a:lstStyle/>
          <a:p>
            <a:r>
              <a:rPr lang="en-US" sz="1600" b="1" dirty="0">
                <a:solidFill>
                  <a:srgbClr val="374151"/>
                </a:solidFill>
                <a:latin typeface="Söhne"/>
              </a:rPr>
              <a:t>Formula</a:t>
            </a:r>
            <a:r>
              <a:rPr lang="en-US" sz="1800" b="1" dirty="0">
                <a:solidFill>
                  <a:srgbClr val="374151"/>
                </a:solidFill>
                <a:latin typeface="Söhne"/>
              </a:rPr>
              <a:t>:</a:t>
            </a:r>
            <a:endParaRPr lang="en-US" dirty="0"/>
          </a:p>
        </p:txBody>
      </p:sp>
      <p:pic>
        <p:nvPicPr>
          <p:cNvPr id="26" name="Picture 25">
            <a:extLst>
              <a:ext uri="{FF2B5EF4-FFF2-40B4-BE49-F238E27FC236}">
                <a16:creationId xmlns:a16="http://schemas.microsoft.com/office/drawing/2014/main" id="{142C2BE5-1243-BFEC-67E5-1E3A13D9DC8D}"/>
              </a:ext>
            </a:extLst>
          </p:cNvPr>
          <p:cNvPicPr>
            <a:picLocks noChangeAspect="1"/>
          </p:cNvPicPr>
          <p:nvPr/>
        </p:nvPicPr>
        <p:blipFill rotWithShape="1">
          <a:blip r:embed="rId10"/>
          <a:srcRect l="4798" t="3063" r="-1491" b="-6326"/>
          <a:stretch/>
        </p:blipFill>
        <p:spPr>
          <a:xfrm>
            <a:off x="1037859" y="6073668"/>
            <a:ext cx="4260139" cy="481012"/>
          </a:xfrm>
          <a:prstGeom prst="rect">
            <a:avLst/>
          </a:prstGeom>
        </p:spPr>
      </p:pic>
      <p:pic>
        <p:nvPicPr>
          <p:cNvPr id="33" name="Picture 32">
            <a:extLst>
              <a:ext uri="{FF2B5EF4-FFF2-40B4-BE49-F238E27FC236}">
                <a16:creationId xmlns:a16="http://schemas.microsoft.com/office/drawing/2014/main" id="{65D8F409-28E9-3B92-0040-0336EECF1C52}"/>
              </a:ext>
            </a:extLst>
          </p:cNvPr>
          <p:cNvPicPr>
            <a:picLocks noChangeAspect="1"/>
          </p:cNvPicPr>
          <p:nvPr/>
        </p:nvPicPr>
        <p:blipFill>
          <a:blip r:embed="rId11"/>
          <a:stretch>
            <a:fillRect/>
          </a:stretch>
        </p:blipFill>
        <p:spPr>
          <a:xfrm>
            <a:off x="6457021" y="5123204"/>
            <a:ext cx="2773920" cy="525826"/>
          </a:xfrm>
          <a:prstGeom prst="rect">
            <a:avLst/>
          </a:prstGeom>
        </p:spPr>
      </p:pic>
      <p:pic>
        <p:nvPicPr>
          <p:cNvPr id="35" name="Picture 34">
            <a:extLst>
              <a:ext uri="{FF2B5EF4-FFF2-40B4-BE49-F238E27FC236}">
                <a16:creationId xmlns:a16="http://schemas.microsoft.com/office/drawing/2014/main" id="{BD9F1262-5A06-5C11-7E27-91EEEBDAAC07}"/>
              </a:ext>
            </a:extLst>
          </p:cNvPr>
          <p:cNvPicPr>
            <a:picLocks noChangeAspect="1"/>
          </p:cNvPicPr>
          <p:nvPr/>
        </p:nvPicPr>
        <p:blipFill>
          <a:blip r:embed="rId12"/>
          <a:stretch>
            <a:fillRect/>
          </a:stretch>
        </p:blipFill>
        <p:spPr>
          <a:xfrm>
            <a:off x="6317805" y="5673739"/>
            <a:ext cx="3313200" cy="726097"/>
          </a:xfrm>
          <a:prstGeom prst="rect">
            <a:avLst/>
          </a:prstGeom>
        </p:spPr>
      </p:pic>
      <p:pic>
        <p:nvPicPr>
          <p:cNvPr id="38" name="Picture 37">
            <a:extLst>
              <a:ext uri="{FF2B5EF4-FFF2-40B4-BE49-F238E27FC236}">
                <a16:creationId xmlns:a16="http://schemas.microsoft.com/office/drawing/2014/main" id="{82C51088-5665-0E79-3F23-B1C65F622205}"/>
              </a:ext>
            </a:extLst>
          </p:cNvPr>
          <p:cNvPicPr>
            <a:picLocks noChangeAspect="1"/>
          </p:cNvPicPr>
          <p:nvPr/>
        </p:nvPicPr>
        <p:blipFill>
          <a:blip r:embed="rId13"/>
          <a:stretch>
            <a:fillRect/>
          </a:stretch>
        </p:blipFill>
        <p:spPr>
          <a:xfrm>
            <a:off x="6233976" y="6351074"/>
            <a:ext cx="4068105" cy="449869"/>
          </a:xfrm>
          <a:prstGeom prst="rect">
            <a:avLst/>
          </a:prstGeom>
        </p:spPr>
      </p:pic>
      <p:pic>
        <p:nvPicPr>
          <p:cNvPr id="11" name="Picture 10">
            <a:extLst>
              <a:ext uri="{FF2B5EF4-FFF2-40B4-BE49-F238E27FC236}">
                <a16:creationId xmlns:a16="http://schemas.microsoft.com/office/drawing/2014/main" id="{E354897B-5426-6B44-4C73-6387D1353998}"/>
              </a:ext>
            </a:extLst>
          </p:cNvPr>
          <p:cNvPicPr>
            <a:picLocks noChangeAspect="1"/>
          </p:cNvPicPr>
          <p:nvPr/>
        </p:nvPicPr>
        <p:blipFill>
          <a:blip r:embed="rId14"/>
          <a:stretch>
            <a:fillRect/>
          </a:stretch>
        </p:blipFill>
        <p:spPr>
          <a:xfrm>
            <a:off x="6233976" y="3894002"/>
            <a:ext cx="5731311" cy="375556"/>
          </a:xfrm>
          <a:prstGeom prst="rect">
            <a:avLst/>
          </a:prstGeom>
        </p:spPr>
      </p:pic>
    </p:spTree>
    <p:extLst>
      <p:ext uri="{BB962C8B-B14F-4D97-AF65-F5344CB8AC3E}">
        <p14:creationId xmlns:p14="http://schemas.microsoft.com/office/powerpoint/2010/main" val="24917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ppt_x"/>
                                          </p:val>
                                        </p:tav>
                                        <p:tav tm="100000">
                                          <p:val>
                                            <p:strVal val="#ppt_x"/>
                                          </p:val>
                                        </p:tav>
                                      </p:tavLst>
                                    </p:anim>
                                    <p:anim calcmode="lin" valueType="num">
                                      <p:cBhvr additive="base">
                                        <p:cTn id="82" dur="500" fill="hold"/>
                                        <p:tgtEl>
                                          <p:spTgt spid="4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fill="hold"/>
                                        <p:tgtEl>
                                          <p:spTgt spid="48"/>
                                        </p:tgtEl>
                                        <p:attrNameLst>
                                          <p:attrName>ppt_x</p:attrName>
                                        </p:attrNameLst>
                                      </p:cBhvr>
                                      <p:tavLst>
                                        <p:tav tm="0">
                                          <p:val>
                                            <p:strVal val="#ppt_x"/>
                                          </p:val>
                                        </p:tav>
                                        <p:tav tm="100000">
                                          <p:val>
                                            <p:strVal val="#ppt_x"/>
                                          </p:val>
                                        </p:tav>
                                      </p:tavLst>
                                    </p:anim>
                                    <p:anim calcmode="lin" valueType="num">
                                      <p:cBhvr additive="base">
                                        <p:cTn id="9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additive="base">
                                        <p:cTn id="115" dur="500" fill="hold"/>
                                        <p:tgtEl>
                                          <p:spTgt spid="12"/>
                                        </p:tgtEl>
                                        <p:attrNameLst>
                                          <p:attrName>ppt_x</p:attrName>
                                        </p:attrNameLst>
                                      </p:cBhvr>
                                      <p:tavLst>
                                        <p:tav tm="0">
                                          <p:val>
                                            <p:strVal val="#ppt_x"/>
                                          </p:val>
                                        </p:tav>
                                        <p:tav tm="100000">
                                          <p:val>
                                            <p:strVal val="#ppt_x"/>
                                          </p:val>
                                        </p:tav>
                                      </p:tavLst>
                                    </p:anim>
                                    <p:anim calcmode="lin" valueType="num">
                                      <p:cBhvr additive="base">
                                        <p:cTn id="116" dur="500" fill="hold"/>
                                        <p:tgtEl>
                                          <p:spTgt spid="1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additive="base">
                                        <p:cTn id="123" dur="500" fill="hold"/>
                                        <p:tgtEl>
                                          <p:spTgt spid="26"/>
                                        </p:tgtEl>
                                        <p:attrNameLst>
                                          <p:attrName>ppt_x</p:attrName>
                                        </p:attrNameLst>
                                      </p:cBhvr>
                                      <p:tavLst>
                                        <p:tav tm="0">
                                          <p:val>
                                            <p:strVal val="#ppt_x"/>
                                          </p:val>
                                        </p:tav>
                                        <p:tav tm="100000">
                                          <p:val>
                                            <p:strVal val="#ppt_x"/>
                                          </p:val>
                                        </p:tav>
                                      </p:tavLst>
                                    </p:anim>
                                    <p:anim calcmode="lin" valueType="num">
                                      <p:cBhvr additive="base">
                                        <p:cTn id="124" dur="500" fill="hold"/>
                                        <p:tgtEl>
                                          <p:spTgt spid="2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500" fill="hold"/>
                                        <p:tgtEl>
                                          <p:spTgt spid="35"/>
                                        </p:tgtEl>
                                        <p:attrNameLst>
                                          <p:attrName>ppt_x</p:attrName>
                                        </p:attrNameLst>
                                      </p:cBhvr>
                                      <p:tavLst>
                                        <p:tav tm="0">
                                          <p:val>
                                            <p:strVal val="#ppt_x"/>
                                          </p:val>
                                        </p:tav>
                                        <p:tav tm="100000">
                                          <p:val>
                                            <p:strVal val="#ppt_x"/>
                                          </p:val>
                                        </p:tav>
                                      </p:tavLst>
                                    </p:anim>
                                    <p:anim calcmode="lin" valueType="num">
                                      <p:cBhvr additive="base">
                                        <p:cTn id="132" dur="500" fill="hold"/>
                                        <p:tgtEl>
                                          <p:spTgt spid="35"/>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anim calcmode="lin" valueType="num">
                                      <p:cBhvr additive="base">
                                        <p:cTn id="135" dur="500" fill="hold"/>
                                        <p:tgtEl>
                                          <p:spTgt spid="38"/>
                                        </p:tgtEl>
                                        <p:attrNameLst>
                                          <p:attrName>ppt_x</p:attrName>
                                        </p:attrNameLst>
                                      </p:cBhvr>
                                      <p:tavLst>
                                        <p:tav tm="0">
                                          <p:val>
                                            <p:strVal val="#ppt_x"/>
                                          </p:val>
                                        </p:tav>
                                        <p:tav tm="100000">
                                          <p:val>
                                            <p:strVal val="#ppt_x"/>
                                          </p:val>
                                        </p:tav>
                                      </p:tavLst>
                                    </p:anim>
                                    <p:anim calcmode="lin" valueType="num">
                                      <p:cBhvr additive="base">
                                        <p:cTn id="136" dur="500" fill="hold"/>
                                        <p:tgtEl>
                                          <p:spTgt spid="3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additive="base">
                                        <p:cTn id="139" dur="500" fill="hold"/>
                                        <p:tgtEl>
                                          <p:spTgt spid="11"/>
                                        </p:tgtEl>
                                        <p:attrNameLst>
                                          <p:attrName>ppt_x</p:attrName>
                                        </p:attrNameLst>
                                      </p:cBhvr>
                                      <p:tavLst>
                                        <p:tav tm="0">
                                          <p:val>
                                            <p:strVal val="#ppt_x"/>
                                          </p:val>
                                        </p:tav>
                                        <p:tav tm="100000">
                                          <p:val>
                                            <p:strVal val="#ppt_x"/>
                                          </p:val>
                                        </p:tav>
                                      </p:tavLst>
                                    </p:anim>
                                    <p:anim calcmode="lin" valueType="num">
                                      <p:cBhvr additive="base">
                                        <p:cTn id="1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P spid="46" grpId="0"/>
      <p:bldP spid="47" grpId="0"/>
      <p:bldP spid="48" grpId="0"/>
      <p:bldP spid="52" grpId="0"/>
      <p:bldP spid="56" grpId="0"/>
      <p:bldP spid="1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E06B7-7DD6-E393-D31B-1CE6B195CC9F}"/>
              </a:ext>
            </a:extLst>
          </p:cNvPr>
          <p:cNvSpPr>
            <a:spLocks noGrp="1"/>
          </p:cNvSpPr>
          <p:nvPr>
            <p:ph type="title"/>
          </p:nvPr>
        </p:nvSpPr>
        <p:spPr>
          <a:xfrm>
            <a:off x="838200" y="355600"/>
            <a:ext cx="10515600" cy="638175"/>
          </a:xfrm>
        </p:spPr>
        <p:txBody>
          <a:bodyPr>
            <a:normAutofit fontScale="90000"/>
          </a:bodyPr>
          <a:lstStyle/>
          <a:p>
            <a:pPr eaLnBrk="1" fontAlgn="auto" hangingPunct="1">
              <a:spcAft>
                <a:spcPts val="0"/>
              </a:spcAft>
              <a:defRPr/>
            </a:pPr>
            <a:r>
              <a:rPr lang="en-US" sz="3600" b="1" dirty="0">
                <a:solidFill>
                  <a:schemeClr val="tx1"/>
                </a:solidFill>
              </a:rPr>
              <a:t>Explanation Reliance and Trust</a:t>
            </a:r>
            <a:r>
              <a:rPr lang="en-US" sz="2800" b="1" dirty="0"/>
              <a:t> - </a:t>
            </a:r>
            <a:r>
              <a:rPr lang="en-US" dirty="0"/>
              <a:t>Efficiency – Relative Time cost</a:t>
            </a:r>
          </a:p>
        </p:txBody>
      </p:sp>
      <p:sp>
        <p:nvSpPr>
          <p:cNvPr id="41987" name="Slide Number Placeholder 10">
            <a:extLst>
              <a:ext uri="{FF2B5EF4-FFF2-40B4-BE49-F238E27FC236}">
                <a16:creationId xmlns:a16="http://schemas.microsoft.com/office/drawing/2014/main" id="{B7D8A133-DB02-C7B4-90AE-50B98801670A}"/>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7ECD1113-6DEA-4F54-9F30-9BDAD533928B}" type="slidenum">
              <a:rPr lang="en-US" altLang="en-US" sz="1800" smtClean="0">
                <a:latin typeface="Calibri" panose="020F0502020204030204" pitchFamily="34" charset="0"/>
              </a:rPr>
              <a:pPr fontAlgn="base">
                <a:lnSpc>
                  <a:spcPct val="100000"/>
                </a:lnSpc>
                <a:spcBef>
                  <a:spcPct val="0"/>
                </a:spcBef>
                <a:spcAft>
                  <a:spcPct val="0"/>
                </a:spcAft>
                <a:buFontTx/>
                <a:buNone/>
              </a:pPr>
              <a:t>14</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1974CEA2-9B8C-83BE-E222-CD734E41EF3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3074" name="Picture 2" descr="A Brief History of Machine Learning Models Explainability">
            <a:extLst>
              <a:ext uri="{FF2B5EF4-FFF2-40B4-BE49-F238E27FC236}">
                <a16:creationId xmlns:a16="http://schemas.microsoft.com/office/drawing/2014/main" id="{4EB972D4-1245-FE23-4369-CA0BBF1FB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58" y="1657945"/>
            <a:ext cx="4765267" cy="22411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4">
            <a:extLst>
              <a:ext uri="{FF2B5EF4-FFF2-40B4-BE49-F238E27FC236}">
                <a16:creationId xmlns:a16="http://schemas.microsoft.com/office/drawing/2014/main" id="{A24CE7D3-5C11-8D13-6055-6C141A2A0084}"/>
              </a:ext>
            </a:extLst>
          </p:cNvPr>
          <p:cNvCxnSpPr>
            <a:cxnSpLocks/>
          </p:cNvCxnSpPr>
          <p:nvPr/>
        </p:nvCxnSpPr>
        <p:spPr>
          <a:xfrm flipH="1" flipV="1">
            <a:off x="1687704" y="4427228"/>
            <a:ext cx="1" cy="14008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5">
            <a:extLst>
              <a:ext uri="{FF2B5EF4-FFF2-40B4-BE49-F238E27FC236}">
                <a16:creationId xmlns:a16="http://schemas.microsoft.com/office/drawing/2014/main" id="{A77873F0-F36C-4631-4CFA-B3BEED04E6D4}"/>
              </a:ext>
            </a:extLst>
          </p:cNvPr>
          <p:cNvSpPr txBox="1"/>
          <p:nvPr/>
        </p:nvSpPr>
        <p:spPr>
          <a:xfrm>
            <a:off x="462421" y="4427228"/>
            <a:ext cx="948593" cy="338554"/>
          </a:xfrm>
          <a:prstGeom prst="rect">
            <a:avLst/>
          </a:prstGeom>
          <a:noFill/>
        </p:spPr>
        <p:txBody>
          <a:bodyPr wrap="none" rtlCol="0">
            <a:spAutoFit/>
          </a:bodyPr>
          <a:lstStyle/>
          <a:p>
            <a:r>
              <a:rPr lang="fr-FR" sz="1600" b="1" i="1" dirty="0"/>
              <a:t>Accuracy</a:t>
            </a:r>
            <a:endParaRPr lang="fr-FR" sz="1200" b="1" i="1" dirty="0"/>
          </a:p>
        </p:txBody>
      </p:sp>
      <p:sp>
        <p:nvSpPr>
          <p:cNvPr id="9" name="ZoneTexte 6">
            <a:extLst>
              <a:ext uri="{FF2B5EF4-FFF2-40B4-BE49-F238E27FC236}">
                <a16:creationId xmlns:a16="http://schemas.microsoft.com/office/drawing/2014/main" id="{BCA191BE-E9AB-0DDE-23B8-3A630D1808CE}"/>
              </a:ext>
            </a:extLst>
          </p:cNvPr>
          <p:cNvSpPr txBox="1"/>
          <p:nvPr/>
        </p:nvSpPr>
        <p:spPr>
          <a:xfrm>
            <a:off x="3534970" y="5582958"/>
            <a:ext cx="1620040" cy="338554"/>
          </a:xfrm>
          <a:prstGeom prst="rect">
            <a:avLst/>
          </a:prstGeom>
          <a:noFill/>
        </p:spPr>
        <p:txBody>
          <a:bodyPr wrap="square" rtlCol="0">
            <a:spAutoFit/>
          </a:bodyPr>
          <a:lstStyle/>
          <a:p>
            <a:r>
              <a:rPr lang="fr-FR" sz="1600" b="1" dirty="0"/>
              <a:t>Explainability ??</a:t>
            </a:r>
          </a:p>
        </p:txBody>
      </p:sp>
      <p:sp>
        <p:nvSpPr>
          <p:cNvPr id="11" name="ZoneTexte 9">
            <a:extLst>
              <a:ext uri="{FF2B5EF4-FFF2-40B4-BE49-F238E27FC236}">
                <a16:creationId xmlns:a16="http://schemas.microsoft.com/office/drawing/2014/main" id="{1D262BC1-7935-24EF-26C7-7DE58B855863}"/>
              </a:ext>
            </a:extLst>
          </p:cNvPr>
          <p:cNvSpPr txBox="1"/>
          <p:nvPr/>
        </p:nvSpPr>
        <p:spPr>
          <a:xfrm>
            <a:off x="472267" y="6474023"/>
            <a:ext cx="2354263" cy="307777"/>
          </a:xfrm>
          <a:prstGeom prst="rect">
            <a:avLst/>
          </a:prstGeom>
          <a:noFill/>
        </p:spPr>
        <p:txBody>
          <a:bodyPr wrap="square" rtlCol="0">
            <a:spAutoFit/>
          </a:bodyPr>
          <a:lstStyle/>
          <a:p>
            <a:r>
              <a:rPr lang="fr-FR" sz="1400" b="1" dirty="0"/>
              <a:t>Performance Time cost %</a:t>
            </a:r>
          </a:p>
        </p:txBody>
      </p:sp>
      <p:sp>
        <p:nvSpPr>
          <p:cNvPr id="19" name="TextBox 18">
            <a:extLst>
              <a:ext uri="{FF2B5EF4-FFF2-40B4-BE49-F238E27FC236}">
                <a16:creationId xmlns:a16="http://schemas.microsoft.com/office/drawing/2014/main" id="{A14BE079-1A93-39FD-1126-191231CEEDC7}"/>
              </a:ext>
            </a:extLst>
          </p:cNvPr>
          <p:cNvSpPr txBox="1"/>
          <p:nvPr/>
        </p:nvSpPr>
        <p:spPr>
          <a:xfrm>
            <a:off x="2241084" y="4270043"/>
            <a:ext cx="3158132" cy="830997"/>
          </a:xfrm>
          <a:prstGeom prst="rect">
            <a:avLst/>
          </a:prstGeom>
          <a:noFill/>
        </p:spPr>
        <p:txBody>
          <a:bodyPr wrap="square">
            <a:spAutoFit/>
          </a:bodyPr>
          <a:lstStyle/>
          <a:p>
            <a:r>
              <a:rPr lang="en-US" sz="1600" dirty="0"/>
              <a:t>Tradeoff Explainability (Relative Time cost), Performance (accuracy), and Time Performance.</a:t>
            </a:r>
          </a:p>
        </p:txBody>
      </p:sp>
      <p:cxnSp>
        <p:nvCxnSpPr>
          <p:cNvPr id="23" name="Connecteur droit avec flèche 4">
            <a:extLst>
              <a:ext uri="{FF2B5EF4-FFF2-40B4-BE49-F238E27FC236}">
                <a16:creationId xmlns:a16="http://schemas.microsoft.com/office/drawing/2014/main" id="{C7C23E29-58BE-006B-BA32-95F11856B100}"/>
              </a:ext>
            </a:extLst>
          </p:cNvPr>
          <p:cNvCxnSpPr>
            <a:cxnSpLocks/>
          </p:cNvCxnSpPr>
          <p:nvPr/>
        </p:nvCxnSpPr>
        <p:spPr>
          <a:xfrm>
            <a:off x="1687704" y="5801990"/>
            <a:ext cx="1768823" cy="6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4">
            <a:extLst>
              <a:ext uri="{FF2B5EF4-FFF2-40B4-BE49-F238E27FC236}">
                <a16:creationId xmlns:a16="http://schemas.microsoft.com/office/drawing/2014/main" id="{0E86AF60-D418-D7C2-B4F3-C27ACE2FFE46}"/>
              </a:ext>
            </a:extLst>
          </p:cNvPr>
          <p:cNvCxnSpPr>
            <a:cxnSpLocks/>
          </p:cNvCxnSpPr>
          <p:nvPr/>
        </p:nvCxnSpPr>
        <p:spPr>
          <a:xfrm flipH="1">
            <a:off x="1134325" y="5808108"/>
            <a:ext cx="553379" cy="612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EA12B88-4FCD-A25B-F202-B4B37A51FB0C}"/>
              </a:ext>
            </a:extLst>
          </p:cNvPr>
          <p:cNvSpPr txBox="1"/>
          <p:nvPr/>
        </p:nvSpPr>
        <p:spPr>
          <a:xfrm>
            <a:off x="5952595" y="4765782"/>
            <a:ext cx="6093822" cy="646331"/>
          </a:xfrm>
          <a:prstGeom prst="rect">
            <a:avLst/>
          </a:prstGeom>
          <a:noFill/>
        </p:spPr>
        <p:txBody>
          <a:bodyPr wrap="square">
            <a:spAutoFit/>
          </a:bodyPr>
          <a:lstStyle/>
          <a:p>
            <a:pPr marL="0" indent="0" eaLnBrk="1" fontAlgn="auto" hangingPunct="1">
              <a:spcAft>
                <a:spcPts val="0"/>
              </a:spcAft>
              <a:buFont typeface="Arial" panose="020B0604020202020204" pitchFamily="34" charset="0"/>
              <a:buNone/>
              <a:defRPr/>
            </a:pPr>
            <a:r>
              <a:rPr lang="en-US" sz="1800" b="1" dirty="0">
                <a:latin typeface="Söhne"/>
              </a:rPr>
              <a:t>Objective</a:t>
            </a:r>
            <a:r>
              <a:rPr lang="en-US" sz="1800" dirty="0">
                <a:latin typeface="Söhne"/>
              </a:rPr>
              <a:t>: </a:t>
            </a:r>
            <a:r>
              <a:rPr lang="en-US" dirty="0">
                <a:latin typeface="Söhne"/>
              </a:rPr>
              <a:t>B</a:t>
            </a:r>
            <a:r>
              <a:rPr lang="en-US" sz="1800" dirty="0">
                <a:latin typeface="Söhne"/>
              </a:rPr>
              <a:t>alance the need for quick explanations with the need for accurate and comprehensive explanations.</a:t>
            </a:r>
          </a:p>
        </p:txBody>
      </p:sp>
      <p:sp>
        <p:nvSpPr>
          <p:cNvPr id="33" name="TextBox 32">
            <a:extLst>
              <a:ext uri="{FF2B5EF4-FFF2-40B4-BE49-F238E27FC236}">
                <a16:creationId xmlns:a16="http://schemas.microsoft.com/office/drawing/2014/main" id="{6B108F13-5FBB-3E4A-EC18-5C656B4AB285}"/>
              </a:ext>
            </a:extLst>
          </p:cNvPr>
          <p:cNvSpPr txBox="1"/>
          <p:nvPr/>
        </p:nvSpPr>
        <p:spPr>
          <a:xfrm>
            <a:off x="5952595" y="3627242"/>
            <a:ext cx="6093822" cy="923330"/>
          </a:xfrm>
          <a:prstGeom prst="rect">
            <a:avLst/>
          </a:prstGeom>
          <a:noFill/>
        </p:spPr>
        <p:txBody>
          <a:bodyPr wrap="square">
            <a:spAutoFit/>
          </a:bodyPr>
          <a:lstStyle/>
          <a:p>
            <a:r>
              <a:rPr lang="en-US" sz="1800" b="1" dirty="0">
                <a:latin typeface="Söhne"/>
              </a:rPr>
              <a:t>Definition: </a:t>
            </a:r>
            <a:r>
              <a:rPr lang="en-US" sz="1800" dirty="0">
                <a:latin typeface="Söhne"/>
              </a:rPr>
              <a:t>The </a:t>
            </a:r>
            <a:r>
              <a:rPr lang="en-US" sz="1800" u="sng" dirty="0">
                <a:latin typeface="Söhne"/>
              </a:rPr>
              <a:t>relative time cost </a:t>
            </a:r>
            <a:r>
              <a:rPr lang="en-US" sz="1800" dirty="0">
                <a:latin typeface="Söhne"/>
              </a:rPr>
              <a:t>metric measures the time % it takes for an interface explainability model to generate explanations for cyber-attacks.</a:t>
            </a:r>
            <a:endParaRPr lang="en-US" dirty="0"/>
          </a:p>
        </p:txBody>
      </p:sp>
      <p:sp>
        <p:nvSpPr>
          <p:cNvPr id="37" name="TextBox 36">
            <a:extLst>
              <a:ext uri="{FF2B5EF4-FFF2-40B4-BE49-F238E27FC236}">
                <a16:creationId xmlns:a16="http://schemas.microsoft.com/office/drawing/2014/main" id="{0DE5E33D-F5A3-BA78-7C1C-172F9219C60A}"/>
              </a:ext>
            </a:extLst>
          </p:cNvPr>
          <p:cNvSpPr txBox="1"/>
          <p:nvPr/>
        </p:nvSpPr>
        <p:spPr>
          <a:xfrm>
            <a:off x="5952595" y="5633006"/>
            <a:ext cx="6093822" cy="369332"/>
          </a:xfrm>
          <a:prstGeom prst="rect">
            <a:avLst/>
          </a:prstGeom>
          <a:noFill/>
        </p:spPr>
        <p:txBody>
          <a:bodyPr wrap="square">
            <a:spAutoFit/>
          </a:bodyPr>
          <a:lstStyle/>
          <a:p>
            <a:r>
              <a:rPr lang="en-US" sz="1800" b="1" dirty="0">
                <a:solidFill>
                  <a:srgbClr val="374151"/>
                </a:solidFill>
                <a:latin typeface="Söhne"/>
              </a:rPr>
              <a:t>Formula</a:t>
            </a:r>
            <a:r>
              <a:rPr lang="en-US" sz="1800" dirty="0">
                <a:solidFill>
                  <a:srgbClr val="374151"/>
                </a:solidFill>
                <a:latin typeface="Söhne"/>
              </a:rPr>
              <a:t>: </a:t>
            </a:r>
            <a:endParaRPr lang="en-US" dirty="0"/>
          </a:p>
        </p:txBody>
      </p:sp>
      <p:sp>
        <p:nvSpPr>
          <p:cNvPr id="38" name="Rectangle 37">
            <a:extLst>
              <a:ext uri="{FF2B5EF4-FFF2-40B4-BE49-F238E27FC236}">
                <a16:creationId xmlns:a16="http://schemas.microsoft.com/office/drawing/2014/main" id="{DE968B69-2889-5C67-172A-EDF28F659783}"/>
              </a:ext>
            </a:extLst>
          </p:cNvPr>
          <p:cNvSpPr/>
          <p:nvPr/>
        </p:nvSpPr>
        <p:spPr>
          <a:xfrm>
            <a:off x="3735978" y="3317966"/>
            <a:ext cx="862148" cy="47015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64E3F509-5F88-F329-47C5-F01ADA948024}"/>
              </a:ext>
            </a:extLst>
          </p:cNvPr>
          <p:cNvCxnSpPr/>
          <p:nvPr/>
        </p:nvCxnSpPr>
        <p:spPr>
          <a:xfrm flipV="1">
            <a:off x="4598126" y="2468880"/>
            <a:ext cx="1737360" cy="849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A2F1117-F6D3-0EA1-6667-EA1898B935B5}"/>
              </a:ext>
            </a:extLst>
          </p:cNvPr>
          <p:cNvSpPr txBox="1"/>
          <p:nvPr/>
        </p:nvSpPr>
        <p:spPr>
          <a:xfrm>
            <a:off x="3031128" y="5964788"/>
            <a:ext cx="6093822" cy="369332"/>
          </a:xfrm>
          <a:prstGeom prst="rect">
            <a:avLst/>
          </a:prstGeom>
          <a:noFill/>
        </p:spPr>
        <p:txBody>
          <a:bodyPr wrap="square">
            <a:spAutoFit/>
          </a:bodyPr>
          <a:lstStyle/>
          <a:p>
            <a:r>
              <a:rPr lang="en-US" sz="1800" dirty="0">
                <a:highlight>
                  <a:srgbClr val="FFFF00"/>
                </a:highlight>
              </a:rPr>
              <a:t>Explainability Time cost %</a:t>
            </a:r>
            <a:endParaRPr lang="en-US" dirty="0">
              <a:highlight>
                <a:srgbClr val="FFFF00"/>
              </a:highlight>
            </a:endParaRPr>
          </a:p>
        </p:txBody>
      </p:sp>
      <p:pic>
        <p:nvPicPr>
          <p:cNvPr id="3" name="Picture 2">
            <a:extLst>
              <a:ext uri="{FF2B5EF4-FFF2-40B4-BE49-F238E27FC236}">
                <a16:creationId xmlns:a16="http://schemas.microsoft.com/office/drawing/2014/main" id="{714BCF1B-6802-2C32-7D78-D7F13E74AC28}"/>
              </a:ext>
            </a:extLst>
          </p:cNvPr>
          <p:cNvPicPr>
            <a:picLocks noChangeAspect="1"/>
          </p:cNvPicPr>
          <p:nvPr/>
        </p:nvPicPr>
        <p:blipFill>
          <a:blip r:embed="rId4"/>
          <a:stretch>
            <a:fillRect/>
          </a:stretch>
        </p:blipFill>
        <p:spPr>
          <a:xfrm>
            <a:off x="7022863" y="5588627"/>
            <a:ext cx="3246401" cy="525826"/>
          </a:xfrm>
          <a:prstGeom prst="rect">
            <a:avLst/>
          </a:prstGeom>
        </p:spPr>
      </p:pic>
      <p:sp>
        <p:nvSpPr>
          <p:cNvPr id="12" name="TextBox 11">
            <a:extLst>
              <a:ext uri="{FF2B5EF4-FFF2-40B4-BE49-F238E27FC236}">
                <a16:creationId xmlns:a16="http://schemas.microsoft.com/office/drawing/2014/main" id="{566DC5BD-07BE-D184-4338-4C0BAFCFAD06}"/>
              </a:ext>
            </a:extLst>
          </p:cNvPr>
          <p:cNvSpPr txBox="1"/>
          <p:nvPr/>
        </p:nvSpPr>
        <p:spPr>
          <a:xfrm>
            <a:off x="6490781" y="1946326"/>
            <a:ext cx="4074952" cy="923330"/>
          </a:xfrm>
          <a:prstGeom prst="rect">
            <a:avLst/>
          </a:prstGeom>
          <a:noFill/>
        </p:spPr>
        <p:txBody>
          <a:bodyPr wrap="square">
            <a:spAutoFit/>
          </a:bodyPr>
          <a:lstStyle/>
          <a:p>
            <a:pPr algn="ctr"/>
            <a:r>
              <a:rPr lang="en-US" b="1" dirty="0">
                <a:solidFill>
                  <a:srgbClr val="FF0000"/>
                </a:solidFill>
              </a:rPr>
              <a:t>“</a:t>
            </a:r>
            <a:r>
              <a:rPr lang="en-US" sz="1800" b="1" dirty="0">
                <a:solidFill>
                  <a:srgbClr val="FF0000"/>
                </a:solidFill>
              </a:rPr>
              <a:t>Can the explainability models produce explanations that are understandable</a:t>
            </a:r>
          </a:p>
          <a:p>
            <a:pPr algn="ctr"/>
            <a:r>
              <a:rPr lang="en-US" sz="1800" b="1" dirty="0">
                <a:solidFill>
                  <a:srgbClr val="FF0000"/>
                </a:solidFill>
              </a:rPr>
              <a:t>within a finite and timeframe?”</a:t>
            </a:r>
            <a:endParaRPr lang="en-US" b="1" dirty="0">
              <a:solidFill>
                <a:srgbClr val="FF0000"/>
              </a:solidFill>
            </a:endParaRPr>
          </a:p>
        </p:txBody>
      </p:sp>
    </p:spTree>
    <p:extLst>
      <p:ext uri="{BB962C8B-B14F-4D97-AF65-F5344CB8AC3E}">
        <p14:creationId xmlns:p14="http://schemas.microsoft.com/office/powerpoint/2010/main" val="227896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E06B7-7DD6-E393-D31B-1CE6B195CC9F}"/>
              </a:ext>
            </a:extLst>
          </p:cNvPr>
          <p:cNvSpPr>
            <a:spLocks noGrp="1"/>
          </p:cNvSpPr>
          <p:nvPr>
            <p:ph type="title"/>
          </p:nvPr>
        </p:nvSpPr>
        <p:spPr>
          <a:xfrm>
            <a:off x="838200" y="355600"/>
            <a:ext cx="10825976" cy="719137"/>
          </a:xfrm>
        </p:spPr>
        <p:txBody>
          <a:bodyPr>
            <a:normAutofit fontScale="90000"/>
          </a:bodyPr>
          <a:lstStyle/>
          <a:p>
            <a:pPr eaLnBrk="1" fontAlgn="auto" hangingPunct="1">
              <a:spcAft>
                <a:spcPts val="0"/>
              </a:spcAft>
              <a:defRPr/>
            </a:pPr>
            <a:r>
              <a:rPr lang="en-US" sz="3600" b="1" dirty="0">
                <a:solidFill>
                  <a:schemeClr val="tx2">
                    <a:lumMod val="50000"/>
                  </a:schemeClr>
                </a:solidFill>
              </a:rPr>
              <a:t>Explanation Robustness - </a:t>
            </a:r>
            <a:r>
              <a:rPr lang="en-US" dirty="0"/>
              <a:t>Stability – entropy analysis</a:t>
            </a:r>
          </a:p>
        </p:txBody>
      </p:sp>
      <p:sp>
        <p:nvSpPr>
          <p:cNvPr id="41987" name="Slide Number Placeholder 10">
            <a:extLst>
              <a:ext uri="{FF2B5EF4-FFF2-40B4-BE49-F238E27FC236}">
                <a16:creationId xmlns:a16="http://schemas.microsoft.com/office/drawing/2014/main" id="{B7D8A133-DB02-C7B4-90AE-50B98801670A}"/>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7ECD1113-6DEA-4F54-9F30-9BDAD533928B}" type="slidenum">
              <a:rPr lang="en-US" altLang="en-US" sz="1800" smtClean="0">
                <a:latin typeface="Calibri" panose="020F0502020204030204" pitchFamily="34" charset="0"/>
              </a:rPr>
              <a:pPr fontAlgn="base">
                <a:lnSpc>
                  <a:spcPct val="100000"/>
                </a:lnSpc>
                <a:spcBef>
                  <a:spcPct val="0"/>
                </a:spcBef>
                <a:spcAft>
                  <a:spcPct val="0"/>
                </a:spcAft>
                <a:buFontTx/>
                <a:buNone/>
              </a:pPr>
              <a:t>15</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1974CEA2-9B8C-83BE-E222-CD734E41EF3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2" name="Diagram 1">
            <a:extLst>
              <a:ext uri="{FF2B5EF4-FFF2-40B4-BE49-F238E27FC236}">
                <a16:creationId xmlns:a16="http://schemas.microsoft.com/office/drawing/2014/main" id="{6E842258-E895-ADF7-87C2-CB25CE03FF24}"/>
              </a:ext>
            </a:extLst>
          </p:cNvPr>
          <p:cNvGraphicFramePr/>
          <p:nvPr>
            <p:extLst>
              <p:ext uri="{D42A27DB-BD31-4B8C-83A1-F6EECF244321}">
                <p14:modId xmlns:p14="http://schemas.microsoft.com/office/powerpoint/2010/main" val="2266844264"/>
              </p:ext>
            </p:extLst>
          </p:nvPr>
        </p:nvGraphicFramePr>
        <p:xfrm>
          <a:off x="4635765" y="1706784"/>
          <a:ext cx="5355727" cy="1241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Super CSV - Read and Write CSV Files in Java - HowToDoInJava">
            <a:extLst>
              <a:ext uri="{FF2B5EF4-FFF2-40B4-BE49-F238E27FC236}">
                <a16:creationId xmlns:a16="http://schemas.microsoft.com/office/drawing/2014/main" id="{E7F024FB-A34D-8FBA-67A7-1D50B7F3ED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479" y="1699124"/>
            <a:ext cx="1248937" cy="12489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70A42AC-1F8D-D22F-5FD7-23E1216F0893}"/>
              </a:ext>
            </a:extLst>
          </p:cNvPr>
          <p:cNvCxnSpPr/>
          <p:nvPr/>
        </p:nvCxnSpPr>
        <p:spPr>
          <a:xfrm>
            <a:off x="2653990" y="2330605"/>
            <a:ext cx="1661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7781D7-B8BE-26B2-6F68-CC89B8B316AA}"/>
              </a:ext>
            </a:extLst>
          </p:cNvPr>
          <p:cNvSpPr txBox="1"/>
          <p:nvPr/>
        </p:nvSpPr>
        <p:spPr>
          <a:xfrm>
            <a:off x="1299116" y="3173878"/>
            <a:ext cx="8942786" cy="646331"/>
          </a:xfrm>
          <a:prstGeom prst="rect">
            <a:avLst/>
          </a:prstGeom>
          <a:noFill/>
        </p:spPr>
        <p:txBody>
          <a:bodyPr wrap="square" rtlCol="0">
            <a:spAutoFit/>
          </a:bodyPr>
          <a:lstStyle/>
          <a:p>
            <a:r>
              <a:rPr lang="en-US" b="1" dirty="0">
                <a:solidFill>
                  <a:srgbClr val="FF0000"/>
                </a:solidFill>
              </a:rPr>
              <a:t>“How well do the explanations (feature scores) handle variations in input data while maintaining stability?”</a:t>
            </a:r>
          </a:p>
        </p:txBody>
      </p:sp>
      <p:sp>
        <p:nvSpPr>
          <p:cNvPr id="8" name="TextBox 7">
            <a:extLst>
              <a:ext uri="{FF2B5EF4-FFF2-40B4-BE49-F238E27FC236}">
                <a16:creationId xmlns:a16="http://schemas.microsoft.com/office/drawing/2014/main" id="{4602BF5E-7929-9517-8F3A-18DA0B3885CD}"/>
              </a:ext>
            </a:extLst>
          </p:cNvPr>
          <p:cNvSpPr txBox="1"/>
          <p:nvPr/>
        </p:nvSpPr>
        <p:spPr>
          <a:xfrm>
            <a:off x="493044" y="4063396"/>
            <a:ext cx="8942786" cy="584775"/>
          </a:xfrm>
          <a:prstGeom prst="rect">
            <a:avLst/>
          </a:prstGeom>
          <a:noFill/>
        </p:spPr>
        <p:txBody>
          <a:bodyPr wrap="square">
            <a:spAutoFit/>
          </a:bodyPr>
          <a:lstStyle/>
          <a:p>
            <a:pPr eaLnBrk="1" fontAlgn="auto" hangingPunct="1">
              <a:spcAft>
                <a:spcPts val="0"/>
              </a:spcAft>
              <a:defRPr/>
            </a:pPr>
            <a:r>
              <a:rPr lang="en-US" sz="1600" b="1" dirty="0">
                <a:solidFill>
                  <a:srgbClr val="374151"/>
                </a:solidFill>
                <a:latin typeface="Söhne"/>
              </a:rPr>
              <a:t>Entropy Analysis: </a:t>
            </a:r>
            <a:r>
              <a:rPr lang="en-US" sz="1600" dirty="0">
                <a:solidFill>
                  <a:srgbClr val="374151"/>
                </a:solidFill>
                <a:latin typeface="Söhne"/>
              </a:rPr>
              <a:t>Measure the uncertainty or randomness of explainability model when using two different datasets sizes or changing number of classes in the dataset.</a:t>
            </a:r>
          </a:p>
        </p:txBody>
      </p:sp>
      <p:sp>
        <p:nvSpPr>
          <p:cNvPr id="9" name="TextBox 8">
            <a:extLst>
              <a:ext uri="{FF2B5EF4-FFF2-40B4-BE49-F238E27FC236}">
                <a16:creationId xmlns:a16="http://schemas.microsoft.com/office/drawing/2014/main" id="{595EFEAB-C344-601A-7724-02D31C5DFE51}"/>
              </a:ext>
            </a:extLst>
          </p:cNvPr>
          <p:cNvSpPr txBox="1"/>
          <p:nvPr/>
        </p:nvSpPr>
        <p:spPr>
          <a:xfrm>
            <a:off x="468679" y="4877925"/>
            <a:ext cx="1174268" cy="338554"/>
          </a:xfrm>
          <a:prstGeom prst="rect">
            <a:avLst/>
          </a:prstGeom>
          <a:noFill/>
        </p:spPr>
        <p:txBody>
          <a:bodyPr wrap="square">
            <a:spAutoFit/>
          </a:bodyPr>
          <a:lstStyle/>
          <a:p>
            <a:r>
              <a:rPr lang="en-US" sz="1600" b="1" dirty="0">
                <a:solidFill>
                  <a:srgbClr val="374151"/>
                </a:solidFill>
                <a:latin typeface="Söhne"/>
              </a:rPr>
              <a:t>Formula: </a:t>
            </a:r>
            <a:endParaRPr lang="en-US" sz="1600" dirty="0"/>
          </a:p>
        </p:txBody>
      </p:sp>
      <p:pic>
        <p:nvPicPr>
          <p:cNvPr id="13" name="Picture 12">
            <a:extLst>
              <a:ext uri="{FF2B5EF4-FFF2-40B4-BE49-F238E27FC236}">
                <a16:creationId xmlns:a16="http://schemas.microsoft.com/office/drawing/2014/main" id="{FEC915D4-1636-A78D-128B-2193323843CE}"/>
              </a:ext>
            </a:extLst>
          </p:cNvPr>
          <p:cNvPicPr>
            <a:picLocks noChangeAspect="1"/>
          </p:cNvPicPr>
          <p:nvPr/>
        </p:nvPicPr>
        <p:blipFill>
          <a:blip r:embed="rId9"/>
          <a:stretch>
            <a:fillRect/>
          </a:stretch>
        </p:blipFill>
        <p:spPr>
          <a:xfrm>
            <a:off x="1627712" y="4807685"/>
            <a:ext cx="2992818" cy="1917006"/>
          </a:xfrm>
          <a:prstGeom prst="rect">
            <a:avLst/>
          </a:prstGeom>
        </p:spPr>
      </p:pic>
    </p:spTree>
    <p:extLst>
      <p:ext uri="{BB962C8B-B14F-4D97-AF65-F5344CB8AC3E}">
        <p14:creationId xmlns:p14="http://schemas.microsoft.com/office/powerpoint/2010/main" val="101143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E06B7-7DD6-E393-D31B-1CE6B195CC9F}"/>
              </a:ext>
            </a:extLst>
          </p:cNvPr>
          <p:cNvSpPr>
            <a:spLocks noGrp="1"/>
          </p:cNvSpPr>
          <p:nvPr>
            <p:ph type="title"/>
          </p:nvPr>
        </p:nvSpPr>
        <p:spPr>
          <a:xfrm>
            <a:off x="847492" y="355600"/>
            <a:ext cx="10506307" cy="638175"/>
          </a:xfrm>
        </p:spPr>
        <p:txBody>
          <a:bodyPr>
            <a:normAutofit fontScale="90000"/>
          </a:bodyPr>
          <a:lstStyle/>
          <a:p>
            <a:pPr eaLnBrk="1" fontAlgn="auto" hangingPunct="1">
              <a:spcAft>
                <a:spcPts val="0"/>
              </a:spcAft>
              <a:defRPr/>
            </a:pPr>
            <a:r>
              <a:rPr lang="en-US" sz="3600" b="1" dirty="0">
                <a:solidFill>
                  <a:schemeClr val="tx2">
                    <a:lumMod val="50000"/>
                  </a:schemeClr>
                </a:solidFill>
              </a:rPr>
              <a:t>Explanation Faithfulness - </a:t>
            </a:r>
            <a:r>
              <a:rPr lang="en-US" dirty="0"/>
              <a:t>consistency – correlation analysis</a:t>
            </a:r>
          </a:p>
        </p:txBody>
      </p:sp>
      <p:sp>
        <p:nvSpPr>
          <p:cNvPr id="41987" name="Slide Number Placeholder 10">
            <a:extLst>
              <a:ext uri="{FF2B5EF4-FFF2-40B4-BE49-F238E27FC236}">
                <a16:creationId xmlns:a16="http://schemas.microsoft.com/office/drawing/2014/main" id="{B7D8A133-DB02-C7B4-90AE-50B98801670A}"/>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7ECD1113-6DEA-4F54-9F30-9BDAD533928B}" type="slidenum">
              <a:rPr lang="en-US" altLang="en-US" sz="1800" smtClean="0">
                <a:latin typeface="Calibri" panose="020F0502020204030204" pitchFamily="34" charset="0"/>
              </a:rPr>
              <a:pPr fontAlgn="base">
                <a:lnSpc>
                  <a:spcPct val="100000"/>
                </a:lnSpc>
                <a:spcBef>
                  <a:spcPct val="0"/>
                </a:spcBef>
                <a:spcAft>
                  <a:spcPct val="0"/>
                </a:spcAft>
                <a:buFontTx/>
                <a:buNone/>
              </a:pPr>
              <a:t>16</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1974CEA2-9B8C-83BE-E222-CD734E41EF3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6" name="Chart 5">
            <a:extLst>
              <a:ext uri="{FF2B5EF4-FFF2-40B4-BE49-F238E27FC236}">
                <a16:creationId xmlns:a16="http://schemas.microsoft.com/office/drawing/2014/main" id="{255A010F-DA87-9721-469D-38D99B8D3EB4}"/>
              </a:ext>
            </a:extLst>
          </p:cNvPr>
          <p:cNvGraphicFramePr/>
          <p:nvPr>
            <p:extLst>
              <p:ext uri="{D42A27DB-BD31-4B8C-83A1-F6EECF244321}">
                <p14:modId xmlns:p14="http://schemas.microsoft.com/office/powerpoint/2010/main" val="2391852983"/>
              </p:ext>
            </p:extLst>
          </p:nvPr>
        </p:nvGraphicFramePr>
        <p:xfrm>
          <a:off x="271294" y="1556245"/>
          <a:ext cx="3717046" cy="2286180"/>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Right 7">
            <a:extLst>
              <a:ext uri="{FF2B5EF4-FFF2-40B4-BE49-F238E27FC236}">
                <a16:creationId xmlns:a16="http://schemas.microsoft.com/office/drawing/2014/main" id="{DF5A9331-C090-8A98-72BB-7068FC2F0BBA}"/>
              </a:ext>
            </a:extLst>
          </p:cNvPr>
          <p:cNvSpPr/>
          <p:nvPr/>
        </p:nvSpPr>
        <p:spPr>
          <a:xfrm>
            <a:off x="4270442" y="2798995"/>
            <a:ext cx="3054485" cy="2068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7A2D70-9235-F83E-2DBF-B04E7E69B426}"/>
              </a:ext>
            </a:extLst>
          </p:cNvPr>
          <p:cNvSpPr txBox="1"/>
          <p:nvPr/>
        </p:nvSpPr>
        <p:spPr>
          <a:xfrm>
            <a:off x="3589314" y="3464929"/>
            <a:ext cx="4614348" cy="646331"/>
          </a:xfrm>
          <a:prstGeom prst="rect">
            <a:avLst/>
          </a:prstGeom>
          <a:noFill/>
        </p:spPr>
        <p:txBody>
          <a:bodyPr wrap="square">
            <a:spAutoFit/>
          </a:bodyPr>
          <a:lstStyle/>
          <a:p>
            <a:r>
              <a:rPr lang="en-US" b="1" dirty="0">
                <a:solidFill>
                  <a:srgbClr val="FF0000"/>
                </a:solidFill>
              </a:rPr>
              <a:t>“Does similar performance between machine learning models give similar explanations?”</a:t>
            </a:r>
          </a:p>
        </p:txBody>
      </p:sp>
      <p:graphicFrame>
        <p:nvGraphicFramePr>
          <p:cNvPr id="10" name="Chart 9">
            <a:extLst>
              <a:ext uri="{FF2B5EF4-FFF2-40B4-BE49-F238E27FC236}">
                <a16:creationId xmlns:a16="http://schemas.microsoft.com/office/drawing/2014/main" id="{5EFA90D3-D62B-1DCB-E2E6-726A79E3380B}"/>
              </a:ext>
            </a:extLst>
          </p:cNvPr>
          <p:cNvGraphicFramePr/>
          <p:nvPr>
            <p:extLst>
              <p:ext uri="{D42A27DB-BD31-4B8C-83A1-F6EECF244321}">
                <p14:modId xmlns:p14="http://schemas.microsoft.com/office/powerpoint/2010/main" val="3161266370"/>
              </p:ext>
            </p:extLst>
          </p:nvPr>
        </p:nvGraphicFramePr>
        <p:xfrm>
          <a:off x="7505431" y="1522448"/>
          <a:ext cx="3717046" cy="22861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8DEBEFD-C60E-9164-DE40-CBC291926D11}"/>
              </a:ext>
            </a:extLst>
          </p:cNvPr>
          <p:cNvSpPr txBox="1"/>
          <p:nvPr/>
        </p:nvSpPr>
        <p:spPr>
          <a:xfrm>
            <a:off x="468679" y="4226292"/>
            <a:ext cx="8942786" cy="338554"/>
          </a:xfrm>
          <a:prstGeom prst="rect">
            <a:avLst/>
          </a:prstGeom>
          <a:noFill/>
        </p:spPr>
        <p:txBody>
          <a:bodyPr wrap="square">
            <a:spAutoFit/>
          </a:bodyPr>
          <a:lstStyle/>
          <a:p>
            <a:pPr eaLnBrk="1" fontAlgn="auto" hangingPunct="1">
              <a:spcAft>
                <a:spcPts val="0"/>
              </a:spcAft>
              <a:defRPr/>
            </a:pPr>
            <a:r>
              <a:rPr lang="en-US" sz="1600" b="1" dirty="0">
                <a:solidFill>
                  <a:srgbClr val="374151"/>
                </a:solidFill>
                <a:latin typeface="Söhne"/>
              </a:rPr>
              <a:t>Correlation Analysis: </a:t>
            </a:r>
            <a:r>
              <a:rPr lang="en-US" sz="1600" dirty="0">
                <a:solidFill>
                  <a:srgbClr val="374151"/>
                </a:solidFill>
                <a:latin typeface="Söhne"/>
              </a:rPr>
              <a:t>Measure the similarity of feature scores between similar ML performance .</a:t>
            </a:r>
          </a:p>
        </p:txBody>
      </p:sp>
      <p:sp>
        <p:nvSpPr>
          <p:cNvPr id="12" name="TextBox 11">
            <a:extLst>
              <a:ext uri="{FF2B5EF4-FFF2-40B4-BE49-F238E27FC236}">
                <a16:creationId xmlns:a16="http://schemas.microsoft.com/office/drawing/2014/main" id="{1BB20C51-B64E-3805-9780-36992F35D2B9}"/>
              </a:ext>
            </a:extLst>
          </p:cNvPr>
          <p:cNvSpPr txBox="1"/>
          <p:nvPr/>
        </p:nvSpPr>
        <p:spPr>
          <a:xfrm>
            <a:off x="468679" y="4877925"/>
            <a:ext cx="1174268" cy="338554"/>
          </a:xfrm>
          <a:prstGeom prst="rect">
            <a:avLst/>
          </a:prstGeom>
          <a:noFill/>
        </p:spPr>
        <p:txBody>
          <a:bodyPr wrap="square">
            <a:spAutoFit/>
          </a:bodyPr>
          <a:lstStyle/>
          <a:p>
            <a:r>
              <a:rPr lang="en-US" sz="1600" b="1" dirty="0">
                <a:solidFill>
                  <a:srgbClr val="374151"/>
                </a:solidFill>
                <a:latin typeface="Söhne"/>
              </a:rPr>
              <a:t>Formula: </a:t>
            </a:r>
            <a:endParaRPr lang="en-US" sz="1600" dirty="0"/>
          </a:p>
        </p:txBody>
      </p:sp>
      <p:pic>
        <p:nvPicPr>
          <p:cNvPr id="3" name="Picture 2">
            <a:extLst>
              <a:ext uri="{FF2B5EF4-FFF2-40B4-BE49-F238E27FC236}">
                <a16:creationId xmlns:a16="http://schemas.microsoft.com/office/drawing/2014/main" id="{B45AE817-2321-5073-6EC2-760C01E5E81F}"/>
              </a:ext>
            </a:extLst>
          </p:cNvPr>
          <p:cNvPicPr>
            <a:picLocks noChangeAspect="1"/>
          </p:cNvPicPr>
          <p:nvPr/>
        </p:nvPicPr>
        <p:blipFill>
          <a:blip r:embed="rId5"/>
          <a:stretch>
            <a:fillRect/>
          </a:stretch>
        </p:blipFill>
        <p:spPr>
          <a:xfrm>
            <a:off x="1412543" y="4735351"/>
            <a:ext cx="8770282" cy="600201"/>
          </a:xfrm>
          <a:prstGeom prst="rect">
            <a:avLst/>
          </a:prstGeom>
        </p:spPr>
      </p:pic>
    </p:spTree>
    <p:extLst>
      <p:ext uri="{BB962C8B-B14F-4D97-AF65-F5344CB8AC3E}">
        <p14:creationId xmlns:p14="http://schemas.microsoft.com/office/powerpoint/2010/main" val="2392095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E06B7-7DD6-E393-D31B-1CE6B195CC9F}"/>
              </a:ext>
            </a:extLst>
          </p:cNvPr>
          <p:cNvSpPr>
            <a:spLocks noGrp="1"/>
          </p:cNvSpPr>
          <p:nvPr>
            <p:ph type="title"/>
          </p:nvPr>
        </p:nvSpPr>
        <p:spPr>
          <a:xfrm>
            <a:off x="838200" y="355600"/>
            <a:ext cx="10515600" cy="638175"/>
          </a:xfrm>
        </p:spPr>
        <p:txBody>
          <a:bodyPr>
            <a:normAutofit fontScale="90000"/>
          </a:bodyPr>
          <a:lstStyle/>
          <a:p>
            <a:pPr eaLnBrk="1" fontAlgn="auto" hangingPunct="1">
              <a:spcAft>
                <a:spcPts val="0"/>
              </a:spcAft>
              <a:defRPr/>
            </a:pPr>
            <a:r>
              <a:rPr lang="en-US" sz="3600" b="1" dirty="0">
                <a:solidFill>
                  <a:schemeClr val="tx1"/>
                </a:solidFill>
              </a:rPr>
              <a:t>Explanation Goodness and Satisfaction</a:t>
            </a:r>
            <a:r>
              <a:rPr lang="en-US" sz="2800" b="1" dirty="0"/>
              <a:t> - </a:t>
            </a:r>
            <a:r>
              <a:rPr lang="en-US" dirty="0"/>
              <a:t>Clarity – clarity score</a:t>
            </a:r>
          </a:p>
        </p:txBody>
      </p:sp>
      <p:sp>
        <p:nvSpPr>
          <p:cNvPr id="41987" name="Slide Number Placeholder 10">
            <a:extLst>
              <a:ext uri="{FF2B5EF4-FFF2-40B4-BE49-F238E27FC236}">
                <a16:creationId xmlns:a16="http://schemas.microsoft.com/office/drawing/2014/main" id="{B7D8A133-DB02-C7B4-90AE-50B98801670A}"/>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7ECD1113-6DEA-4F54-9F30-9BDAD533928B}" type="slidenum">
              <a:rPr lang="en-US" altLang="en-US" sz="1800" smtClean="0">
                <a:latin typeface="Calibri" panose="020F0502020204030204" pitchFamily="34" charset="0"/>
              </a:rPr>
              <a:pPr fontAlgn="base">
                <a:lnSpc>
                  <a:spcPct val="100000"/>
                </a:lnSpc>
                <a:spcBef>
                  <a:spcPct val="0"/>
                </a:spcBef>
                <a:spcAft>
                  <a:spcPct val="0"/>
                </a:spcAft>
                <a:buFontTx/>
                <a:buNone/>
              </a:pPr>
              <a:t>17</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1974CEA2-9B8C-83BE-E222-CD734E41EF3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26" name="Picture 2" descr="Customer, feedback, rate, satisfaction, satisfied icon">
            <a:extLst>
              <a:ext uri="{FF2B5EF4-FFF2-40B4-BE49-F238E27FC236}">
                <a16:creationId xmlns:a16="http://schemas.microsoft.com/office/drawing/2014/main" id="{5B5C2AB4-8BEC-11F5-6AFE-3035E757A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10" y="1661436"/>
            <a:ext cx="2013626" cy="2013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B5E830-A8F2-EB8E-F70E-161AC8E7A93A}"/>
              </a:ext>
            </a:extLst>
          </p:cNvPr>
          <p:cNvSpPr txBox="1"/>
          <p:nvPr/>
        </p:nvSpPr>
        <p:spPr>
          <a:xfrm>
            <a:off x="2062264" y="3336376"/>
            <a:ext cx="4326579" cy="928199"/>
          </a:xfrm>
          <a:prstGeom prst="rect">
            <a:avLst/>
          </a:prstGeom>
          <a:noFill/>
        </p:spPr>
        <p:txBody>
          <a:bodyPr wrap="square" rtlCol="0">
            <a:spAutoFit/>
          </a:bodyPr>
          <a:lstStyle/>
          <a:p>
            <a:r>
              <a:rPr lang="en-US" b="1" dirty="0">
                <a:solidFill>
                  <a:srgbClr val="FF0000"/>
                </a:solidFill>
              </a:rPr>
              <a:t>“How satisfied are humans with the clarity of the explanations provided by various explainability models?”</a:t>
            </a:r>
          </a:p>
        </p:txBody>
      </p:sp>
      <p:pic>
        <p:nvPicPr>
          <p:cNvPr id="1028" name="Picture 4" descr="Copyright Free Images Data : Data stock image. Image of data, zeroes ...">
            <a:extLst>
              <a:ext uri="{FF2B5EF4-FFF2-40B4-BE49-F238E27FC236}">
                <a16:creationId xmlns:a16="http://schemas.microsoft.com/office/drawing/2014/main" id="{6C2A9726-C167-B067-C790-E3B77F1DE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843" y="1661436"/>
            <a:ext cx="1171778" cy="990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rt, danger, emergency, urgency, warning icon - Download on Iconfinder">
            <a:extLst>
              <a:ext uri="{FF2B5EF4-FFF2-40B4-BE49-F238E27FC236}">
                <a16:creationId xmlns:a16="http://schemas.microsoft.com/office/drawing/2014/main" id="{07190F62-56FF-3415-2E95-B6699E287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611" y="1460238"/>
            <a:ext cx="1392677" cy="1392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Q | The Taxation Experts Certified Public Accountants">
            <a:extLst>
              <a:ext uri="{FF2B5EF4-FFF2-40B4-BE49-F238E27FC236}">
                <a16:creationId xmlns:a16="http://schemas.microsoft.com/office/drawing/2014/main" id="{DB00AA89-5579-BB86-7958-6D36ABD500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8856" y="1546559"/>
            <a:ext cx="1107331" cy="1107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ipart Panda - Free Clipart Images">
            <a:extLst>
              <a:ext uri="{FF2B5EF4-FFF2-40B4-BE49-F238E27FC236}">
                <a16:creationId xmlns:a16="http://schemas.microsoft.com/office/drawing/2014/main" id="{1E98D004-F7F2-2E3B-794C-177C720180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060" y="3520576"/>
            <a:ext cx="1032551" cy="10342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pact | Types of Microfinance Services &amp; Our Work">
            <a:extLst>
              <a:ext uri="{FF2B5EF4-FFF2-40B4-BE49-F238E27FC236}">
                <a16:creationId xmlns:a16="http://schemas.microsoft.com/office/drawing/2014/main" id="{390EEB52-8B8B-1D2F-3144-8243889ECF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1289" y="3520575"/>
            <a:ext cx="1036894" cy="10342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63C444-0F1B-9D93-2779-1FC2FD7A4912}"/>
              </a:ext>
            </a:extLst>
          </p:cNvPr>
          <p:cNvSpPr txBox="1"/>
          <p:nvPr/>
        </p:nvSpPr>
        <p:spPr>
          <a:xfrm>
            <a:off x="361675" y="4871232"/>
            <a:ext cx="8942786" cy="584775"/>
          </a:xfrm>
          <a:prstGeom prst="rect">
            <a:avLst/>
          </a:prstGeom>
          <a:noFill/>
        </p:spPr>
        <p:txBody>
          <a:bodyPr wrap="square">
            <a:spAutoFit/>
          </a:bodyPr>
          <a:lstStyle/>
          <a:p>
            <a:pPr eaLnBrk="1" fontAlgn="auto" hangingPunct="1">
              <a:spcAft>
                <a:spcPts val="0"/>
              </a:spcAft>
              <a:defRPr/>
            </a:pPr>
            <a:r>
              <a:rPr lang="en-US" sz="1600" b="1" dirty="0">
                <a:solidFill>
                  <a:srgbClr val="374151"/>
                </a:solidFill>
                <a:latin typeface="Söhne"/>
              </a:rPr>
              <a:t>Clarity score: </a:t>
            </a:r>
            <a:r>
              <a:rPr lang="en-US" sz="1600" dirty="0">
                <a:solidFill>
                  <a:srgbClr val="374151"/>
                </a:solidFill>
                <a:latin typeface="Söhne"/>
              </a:rPr>
              <a:t>Measure the interpretability of human by asking several questions according to several contextual factors.</a:t>
            </a:r>
          </a:p>
        </p:txBody>
      </p:sp>
      <p:sp>
        <p:nvSpPr>
          <p:cNvPr id="5" name="TextBox 4">
            <a:extLst>
              <a:ext uri="{FF2B5EF4-FFF2-40B4-BE49-F238E27FC236}">
                <a16:creationId xmlns:a16="http://schemas.microsoft.com/office/drawing/2014/main" id="{A51B6312-4BB9-BA53-F1F4-41B538F4BA1C}"/>
              </a:ext>
            </a:extLst>
          </p:cNvPr>
          <p:cNvSpPr txBox="1"/>
          <p:nvPr/>
        </p:nvSpPr>
        <p:spPr>
          <a:xfrm>
            <a:off x="361675" y="5522865"/>
            <a:ext cx="1174268" cy="338554"/>
          </a:xfrm>
          <a:prstGeom prst="rect">
            <a:avLst/>
          </a:prstGeom>
          <a:noFill/>
        </p:spPr>
        <p:txBody>
          <a:bodyPr wrap="square">
            <a:spAutoFit/>
          </a:bodyPr>
          <a:lstStyle/>
          <a:p>
            <a:r>
              <a:rPr lang="en-US" sz="1600" b="1" dirty="0">
                <a:solidFill>
                  <a:srgbClr val="374151"/>
                </a:solidFill>
                <a:latin typeface="Söhne"/>
              </a:rPr>
              <a:t>Formula: </a:t>
            </a:r>
            <a:endParaRPr lang="en-US" sz="1600" dirty="0"/>
          </a:p>
        </p:txBody>
      </p:sp>
      <p:pic>
        <p:nvPicPr>
          <p:cNvPr id="8" name="Picture 7">
            <a:extLst>
              <a:ext uri="{FF2B5EF4-FFF2-40B4-BE49-F238E27FC236}">
                <a16:creationId xmlns:a16="http://schemas.microsoft.com/office/drawing/2014/main" id="{9EF8EBC6-1CDD-5C65-A0B9-EA9608E32CED}"/>
              </a:ext>
            </a:extLst>
          </p:cNvPr>
          <p:cNvPicPr>
            <a:picLocks noChangeAspect="1"/>
          </p:cNvPicPr>
          <p:nvPr/>
        </p:nvPicPr>
        <p:blipFill>
          <a:blip r:embed="rId9"/>
          <a:stretch>
            <a:fillRect/>
          </a:stretch>
        </p:blipFill>
        <p:spPr>
          <a:xfrm>
            <a:off x="1618571" y="5414803"/>
            <a:ext cx="1448480" cy="768842"/>
          </a:xfrm>
          <a:prstGeom prst="rect">
            <a:avLst/>
          </a:prstGeom>
        </p:spPr>
      </p:pic>
      <p:pic>
        <p:nvPicPr>
          <p:cNvPr id="10" name="Picture 9">
            <a:extLst>
              <a:ext uri="{FF2B5EF4-FFF2-40B4-BE49-F238E27FC236}">
                <a16:creationId xmlns:a16="http://schemas.microsoft.com/office/drawing/2014/main" id="{0BF79C97-C0FF-8C07-2D1E-B66310E3B1CC}"/>
              </a:ext>
            </a:extLst>
          </p:cNvPr>
          <p:cNvPicPr>
            <a:picLocks noChangeAspect="1"/>
          </p:cNvPicPr>
          <p:nvPr/>
        </p:nvPicPr>
        <p:blipFill>
          <a:blip r:embed="rId10"/>
          <a:stretch>
            <a:fillRect/>
          </a:stretch>
        </p:blipFill>
        <p:spPr>
          <a:xfrm>
            <a:off x="1337713" y="6140103"/>
            <a:ext cx="1729338" cy="688065"/>
          </a:xfrm>
          <a:prstGeom prst="rect">
            <a:avLst/>
          </a:prstGeom>
        </p:spPr>
      </p:pic>
      <p:sp>
        <p:nvSpPr>
          <p:cNvPr id="11" name="TextBox 10">
            <a:extLst>
              <a:ext uri="{FF2B5EF4-FFF2-40B4-BE49-F238E27FC236}">
                <a16:creationId xmlns:a16="http://schemas.microsoft.com/office/drawing/2014/main" id="{2FFEA349-4E2C-D9EF-1B43-3D4367AE6E91}"/>
              </a:ext>
            </a:extLst>
          </p:cNvPr>
          <p:cNvSpPr txBox="1"/>
          <p:nvPr/>
        </p:nvSpPr>
        <p:spPr>
          <a:xfrm>
            <a:off x="6595353" y="2852915"/>
            <a:ext cx="719847" cy="369332"/>
          </a:xfrm>
          <a:prstGeom prst="rect">
            <a:avLst/>
          </a:prstGeom>
          <a:noFill/>
        </p:spPr>
        <p:txBody>
          <a:bodyPr wrap="square" rtlCol="0">
            <a:spAutoFit/>
          </a:bodyPr>
          <a:lstStyle/>
          <a:p>
            <a:r>
              <a:rPr lang="en-US" dirty="0"/>
              <a:t>Data</a:t>
            </a:r>
          </a:p>
        </p:txBody>
      </p:sp>
      <p:sp>
        <p:nvSpPr>
          <p:cNvPr id="12" name="TextBox 11">
            <a:extLst>
              <a:ext uri="{FF2B5EF4-FFF2-40B4-BE49-F238E27FC236}">
                <a16:creationId xmlns:a16="http://schemas.microsoft.com/office/drawing/2014/main" id="{66AB5058-21CE-E4C6-0C89-FAE36A75BD13}"/>
              </a:ext>
            </a:extLst>
          </p:cNvPr>
          <p:cNvSpPr txBox="1"/>
          <p:nvPr/>
        </p:nvSpPr>
        <p:spPr>
          <a:xfrm>
            <a:off x="7406579" y="4554864"/>
            <a:ext cx="1174817" cy="369332"/>
          </a:xfrm>
          <a:prstGeom prst="rect">
            <a:avLst/>
          </a:prstGeom>
          <a:noFill/>
        </p:spPr>
        <p:txBody>
          <a:bodyPr wrap="square" rtlCol="0">
            <a:spAutoFit/>
          </a:bodyPr>
          <a:lstStyle/>
          <a:p>
            <a:r>
              <a:rPr lang="en-US" dirty="0"/>
              <a:t>Audience</a:t>
            </a:r>
          </a:p>
        </p:txBody>
      </p:sp>
      <p:sp>
        <p:nvSpPr>
          <p:cNvPr id="13" name="TextBox 12">
            <a:extLst>
              <a:ext uri="{FF2B5EF4-FFF2-40B4-BE49-F238E27FC236}">
                <a16:creationId xmlns:a16="http://schemas.microsoft.com/office/drawing/2014/main" id="{8D5344B9-77FB-2887-0476-62E0864D155E}"/>
              </a:ext>
            </a:extLst>
          </p:cNvPr>
          <p:cNvSpPr txBox="1"/>
          <p:nvPr/>
        </p:nvSpPr>
        <p:spPr>
          <a:xfrm>
            <a:off x="8602452" y="2897026"/>
            <a:ext cx="1174817" cy="369332"/>
          </a:xfrm>
          <a:prstGeom prst="rect">
            <a:avLst/>
          </a:prstGeom>
          <a:noFill/>
        </p:spPr>
        <p:txBody>
          <a:bodyPr wrap="square" rtlCol="0">
            <a:spAutoFit/>
          </a:bodyPr>
          <a:lstStyle/>
          <a:p>
            <a:r>
              <a:rPr lang="en-US" dirty="0"/>
              <a:t>Urgency</a:t>
            </a:r>
          </a:p>
        </p:txBody>
      </p:sp>
      <p:sp>
        <p:nvSpPr>
          <p:cNvPr id="14" name="TextBox 13">
            <a:extLst>
              <a:ext uri="{FF2B5EF4-FFF2-40B4-BE49-F238E27FC236}">
                <a16:creationId xmlns:a16="http://schemas.microsoft.com/office/drawing/2014/main" id="{D9277B5D-D055-09B2-6E51-8EB35AB55536}"/>
              </a:ext>
            </a:extLst>
          </p:cNvPr>
          <p:cNvSpPr txBox="1"/>
          <p:nvPr/>
        </p:nvSpPr>
        <p:spPr>
          <a:xfrm>
            <a:off x="10521073" y="2858404"/>
            <a:ext cx="1174817" cy="369332"/>
          </a:xfrm>
          <a:prstGeom prst="rect">
            <a:avLst/>
          </a:prstGeom>
          <a:noFill/>
        </p:spPr>
        <p:txBody>
          <a:bodyPr wrap="square" rtlCol="0">
            <a:spAutoFit/>
          </a:bodyPr>
          <a:lstStyle/>
          <a:p>
            <a:r>
              <a:rPr lang="en-US" dirty="0"/>
              <a:t>Experts</a:t>
            </a:r>
          </a:p>
        </p:txBody>
      </p:sp>
      <p:sp>
        <p:nvSpPr>
          <p:cNvPr id="15" name="TextBox 14">
            <a:extLst>
              <a:ext uri="{FF2B5EF4-FFF2-40B4-BE49-F238E27FC236}">
                <a16:creationId xmlns:a16="http://schemas.microsoft.com/office/drawing/2014/main" id="{8A0563C7-2506-BCFA-5B13-3A7D92797F86}"/>
              </a:ext>
            </a:extLst>
          </p:cNvPr>
          <p:cNvSpPr txBox="1"/>
          <p:nvPr/>
        </p:nvSpPr>
        <p:spPr>
          <a:xfrm>
            <a:off x="9612260" y="4501900"/>
            <a:ext cx="1174817" cy="369332"/>
          </a:xfrm>
          <a:prstGeom prst="rect">
            <a:avLst/>
          </a:prstGeom>
          <a:noFill/>
        </p:spPr>
        <p:txBody>
          <a:bodyPr wrap="square" rtlCol="0">
            <a:spAutoFit/>
          </a:bodyPr>
          <a:lstStyle/>
          <a:p>
            <a:r>
              <a:rPr lang="en-US" dirty="0"/>
              <a:t>Impact</a:t>
            </a:r>
          </a:p>
        </p:txBody>
      </p:sp>
    </p:spTree>
    <p:extLst>
      <p:ext uri="{BB962C8B-B14F-4D97-AF65-F5344CB8AC3E}">
        <p14:creationId xmlns:p14="http://schemas.microsoft.com/office/powerpoint/2010/main" val="262968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1084970" cy="637198"/>
          </a:xfrm>
        </p:spPr>
        <p:txBody>
          <a:bodyPr>
            <a:normAutofit fontScale="90000"/>
          </a:bodyPr>
          <a:lstStyle/>
          <a:p>
            <a:r>
              <a:rPr lang="en-US" dirty="0"/>
              <a:t>Framework for Explainability – Methodology Expectation</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18</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550854"/>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828249"/>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accent3">
                    <a:lumMod val="50000"/>
                  </a:schemeClr>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07377" y="5078916"/>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2" name="Rectangle: Rounded Corners 51">
            <a:extLst>
              <a:ext uri="{FF2B5EF4-FFF2-40B4-BE49-F238E27FC236}">
                <a16:creationId xmlns:a16="http://schemas.microsoft.com/office/drawing/2014/main" id="{2A9DC5B5-8165-7734-B32E-AACB7CA7584F}"/>
              </a:ext>
            </a:extLst>
          </p:cNvPr>
          <p:cNvSpPr/>
          <p:nvPr/>
        </p:nvSpPr>
        <p:spPr>
          <a:xfrm>
            <a:off x="50628" y="5000839"/>
            <a:ext cx="11912665" cy="125686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extLst>
              <p:ext uri="{D42A27DB-BD31-4B8C-83A1-F6EECF244321}">
                <p14:modId xmlns:p14="http://schemas.microsoft.com/office/powerpoint/2010/main" val="4116918868"/>
              </p:ext>
            </p:extLst>
          </p:nvPr>
        </p:nvGraphicFramePr>
        <p:xfrm>
          <a:off x="8428375" y="1370107"/>
          <a:ext cx="3351686" cy="84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Rectangle: Rounded Corners 49">
            <a:extLst>
              <a:ext uri="{FF2B5EF4-FFF2-40B4-BE49-F238E27FC236}">
                <a16:creationId xmlns:a16="http://schemas.microsoft.com/office/drawing/2014/main" id="{A49E18FF-432F-0995-6B5C-F605BF27276D}"/>
              </a:ext>
            </a:extLst>
          </p:cNvPr>
          <p:cNvSpPr/>
          <p:nvPr/>
        </p:nvSpPr>
        <p:spPr>
          <a:xfrm>
            <a:off x="8127973" y="144985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Down 50">
            <a:extLst>
              <a:ext uri="{FF2B5EF4-FFF2-40B4-BE49-F238E27FC236}">
                <a16:creationId xmlns:a16="http://schemas.microsoft.com/office/drawing/2014/main" id="{4CBCB2E4-8A4B-D762-76DB-2453AD116F34}"/>
              </a:ext>
            </a:extLst>
          </p:cNvPr>
          <p:cNvSpPr/>
          <p:nvPr/>
        </p:nvSpPr>
        <p:spPr>
          <a:xfrm>
            <a:off x="8709032" y="2147958"/>
            <a:ext cx="210381" cy="41167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315A634-697E-8431-035B-5BEC90FED04C}"/>
              </a:ext>
            </a:extLst>
          </p:cNvPr>
          <p:cNvSpPr txBox="1"/>
          <p:nvPr/>
        </p:nvSpPr>
        <p:spPr>
          <a:xfrm>
            <a:off x="1301277" y="2155634"/>
            <a:ext cx="1656079" cy="461665"/>
          </a:xfrm>
          <a:prstGeom prst="rect">
            <a:avLst/>
          </a:prstGeom>
          <a:noFill/>
        </p:spPr>
        <p:txBody>
          <a:bodyPr wrap="square" rtlCol="0">
            <a:spAutoFit/>
          </a:bodyPr>
          <a:lstStyle/>
          <a:p>
            <a:r>
              <a:rPr lang="en-US" sz="2400" b="1" dirty="0"/>
              <a:t>Data</a:t>
            </a:r>
            <a:endParaRPr lang="en-US" b="1" dirty="0"/>
          </a:p>
        </p:txBody>
      </p:sp>
      <p:sp>
        <p:nvSpPr>
          <p:cNvPr id="54" name="TextBox 53">
            <a:extLst>
              <a:ext uri="{FF2B5EF4-FFF2-40B4-BE49-F238E27FC236}">
                <a16:creationId xmlns:a16="http://schemas.microsoft.com/office/drawing/2014/main" id="{4B0A9C43-2FCD-27E8-3B53-E8321A9EBAF8}"/>
              </a:ext>
            </a:extLst>
          </p:cNvPr>
          <p:cNvSpPr txBox="1"/>
          <p:nvPr/>
        </p:nvSpPr>
        <p:spPr>
          <a:xfrm>
            <a:off x="2943603" y="2134287"/>
            <a:ext cx="1656079" cy="461665"/>
          </a:xfrm>
          <a:prstGeom prst="rect">
            <a:avLst/>
          </a:prstGeom>
          <a:noFill/>
        </p:spPr>
        <p:txBody>
          <a:bodyPr wrap="square" rtlCol="0">
            <a:spAutoFit/>
          </a:bodyPr>
          <a:lstStyle/>
          <a:p>
            <a:r>
              <a:rPr lang="en-US" sz="2400" b="1" dirty="0"/>
              <a:t>Model</a:t>
            </a:r>
            <a:endParaRPr lang="en-US" b="1" dirty="0"/>
          </a:p>
        </p:txBody>
      </p:sp>
      <p:sp>
        <p:nvSpPr>
          <p:cNvPr id="55" name="TextBox 54">
            <a:extLst>
              <a:ext uri="{FF2B5EF4-FFF2-40B4-BE49-F238E27FC236}">
                <a16:creationId xmlns:a16="http://schemas.microsoft.com/office/drawing/2014/main" id="{6A48B3D0-5B33-FC80-A3A9-2BF16AA272C3}"/>
              </a:ext>
            </a:extLst>
          </p:cNvPr>
          <p:cNvSpPr txBox="1"/>
          <p:nvPr/>
        </p:nvSpPr>
        <p:spPr>
          <a:xfrm>
            <a:off x="5098872" y="2104633"/>
            <a:ext cx="1656079" cy="461665"/>
          </a:xfrm>
          <a:prstGeom prst="rect">
            <a:avLst/>
          </a:prstGeom>
          <a:noFill/>
        </p:spPr>
        <p:txBody>
          <a:bodyPr wrap="square" rtlCol="0">
            <a:spAutoFit/>
          </a:bodyPr>
          <a:lstStyle/>
          <a:p>
            <a:r>
              <a:rPr lang="en-US" sz="2400" b="1" dirty="0"/>
              <a:t>Output</a:t>
            </a:r>
            <a:endParaRPr lang="en-US" b="1" dirty="0"/>
          </a:p>
        </p:txBody>
      </p:sp>
      <p:sp>
        <p:nvSpPr>
          <p:cNvPr id="56" name="TextBox 55">
            <a:extLst>
              <a:ext uri="{FF2B5EF4-FFF2-40B4-BE49-F238E27FC236}">
                <a16:creationId xmlns:a16="http://schemas.microsoft.com/office/drawing/2014/main" id="{458C969A-EB3E-4676-D75E-25FDE1279431}"/>
              </a:ext>
            </a:extLst>
          </p:cNvPr>
          <p:cNvSpPr txBox="1"/>
          <p:nvPr/>
        </p:nvSpPr>
        <p:spPr>
          <a:xfrm>
            <a:off x="7359931" y="2156462"/>
            <a:ext cx="1656079" cy="461665"/>
          </a:xfrm>
          <a:prstGeom prst="rect">
            <a:avLst/>
          </a:prstGeom>
          <a:noFill/>
        </p:spPr>
        <p:txBody>
          <a:bodyPr wrap="square" rtlCol="0">
            <a:spAutoFit/>
          </a:bodyPr>
          <a:lstStyle/>
          <a:p>
            <a:r>
              <a:rPr lang="en-US" sz="2400" b="1" dirty="0"/>
              <a:t>Interface</a:t>
            </a:r>
            <a:endParaRPr lang="en-US" b="1" dirty="0"/>
          </a:p>
        </p:txBody>
      </p:sp>
      <p:sp>
        <p:nvSpPr>
          <p:cNvPr id="57" name="TextBox 56">
            <a:extLst>
              <a:ext uri="{FF2B5EF4-FFF2-40B4-BE49-F238E27FC236}">
                <a16:creationId xmlns:a16="http://schemas.microsoft.com/office/drawing/2014/main" id="{8874AEE2-D36D-DB7D-01A2-7CDFBF47B629}"/>
              </a:ext>
            </a:extLst>
          </p:cNvPr>
          <p:cNvSpPr txBox="1"/>
          <p:nvPr/>
        </p:nvSpPr>
        <p:spPr>
          <a:xfrm>
            <a:off x="10212071" y="2113980"/>
            <a:ext cx="1656079" cy="461665"/>
          </a:xfrm>
          <a:prstGeom prst="rect">
            <a:avLst/>
          </a:prstGeom>
          <a:noFill/>
        </p:spPr>
        <p:txBody>
          <a:bodyPr wrap="square" rtlCol="0">
            <a:spAutoFit/>
          </a:bodyPr>
          <a:lstStyle/>
          <a:p>
            <a:r>
              <a:rPr lang="en-US" sz="2400" b="1" dirty="0"/>
              <a:t>Human</a:t>
            </a:r>
            <a:endParaRPr lang="en-US" b="1" dirty="0"/>
          </a:p>
        </p:txBody>
      </p:sp>
    </p:spTree>
    <p:extLst>
      <p:ext uri="{BB962C8B-B14F-4D97-AF65-F5344CB8AC3E}">
        <p14:creationId xmlns:p14="http://schemas.microsoft.com/office/powerpoint/2010/main" val="42186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F87959-6B79-D0B5-130A-A921C1224647}"/>
              </a:ext>
            </a:extLst>
          </p:cNvPr>
          <p:cNvSpPr>
            <a:spLocks noGrp="1"/>
          </p:cNvSpPr>
          <p:nvPr>
            <p:ph type="title"/>
          </p:nvPr>
        </p:nvSpPr>
        <p:spPr>
          <a:xfrm>
            <a:off x="838200" y="428625"/>
            <a:ext cx="10515600" cy="636588"/>
          </a:xfrm>
        </p:spPr>
        <p:txBody>
          <a:bodyPr/>
          <a:lstStyle/>
          <a:p>
            <a:pPr eaLnBrk="1" fontAlgn="auto" hangingPunct="1">
              <a:spcAft>
                <a:spcPts val="0"/>
              </a:spcAft>
              <a:defRPr/>
            </a:pPr>
            <a:r>
              <a:rPr lang="en-US" dirty="0"/>
              <a:t>Implementation and datasets</a:t>
            </a:r>
          </a:p>
        </p:txBody>
      </p:sp>
      <p:sp>
        <p:nvSpPr>
          <p:cNvPr id="4" name="Text Placeholder 3">
            <a:extLst>
              <a:ext uri="{FF2B5EF4-FFF2-40B4-BE49-F238E27FC236}">
                <a16:creationId xmlns:a16="http://schemas.microsoft.com/office/drawing/2014/main" id="{2558E94C-8A71-C5A8-7801-03E5315A0FD7}"/>
              </a:ext>
            </a:extLst>
          </p:cNvPr>
          <p:cNvSpPr>
            <a:spLocks noGrp="1"/>
          </p:cNvSpPr>
          <p:nvPr>
            <p:ph type="body" idx="1"/>
          </p:nvPr>
        </p:nvSpPr>
        <p:spPr>
          <a:xfrm>
            <a:off x="839788" y="1835150"/>
            <a:ext cx="4999037" cy="463550"/>
          </a:xfrm>
        </p:spPr>
        <p:txBody>
          <a:bodyPr rtlCol="0">
            <a:normAutofit fontScale="92500" lnSpcReduction="10000"/>
          </a:bodyPr>
          <a:lstStyle/>
          <a:p>
            <a:pPr eaLnBrk="1" fontAlgn="auto" hangingPunct="1">
              <a:spcAft>
                <a:spcPts val="0"/>
              </a:spcAft>
              <a:defRPr/>
            </a:pPr>
            <a:r>
              <a:rPr lang="en-US" dirty="0"/>
              <a:t>      Implementation</a:t>
            </a:r>
          </a:p>
        </p:txBody>
      </p:sp>
      <p:sp>
        <p:nvSpPr>
          <p:cNvPr id="48132" name="Content Placeholder 4">
            <a:extLst>
              <a:ext uri="{FF2B5EF4-FFF2-40B4-BE49-F238E27FC236}">
                <a16:creationId xmlns:a16="http://schemas.microsoft.com/office/drawing/2014/main" id="{9B02EE31-8AE5-6309-FE7C-91473FC5DFA3}"/>
              </a:ext>
            </a:extLst>
          </p:cNvPr>
          <p:cNvSpPr>
            <a:spLocks noGrp="1" noChangeArrowheads="1"/>
          </p:cNvSpPr>
          <p:nvPr>
            <p:ph sz="half" idx="2"/>
          </p:nvPr>
        </p:nvSpPr>
        <p:spPr>
          <a:xfrm>
            <a:off x="839788" y="2486025"/>
            <a:ext cx="4999037" cy="3857625"/>
          </a:xfrm>
        </p:spPr>
        <p:txBody>
          <a:bodyPr/>
          <a:lstStyle/>
          <a:p>
            <a:pPr marL="0" indent="0" eaLnBrk="1" hangingPunct="1">
              <a:lnSpc>
                <a:spcPct val="100000"/>
              </a:lnSpc>
              <a:buFont typeface="Arial" panose="020B0604020202020204" pitchFamily="34" charset="0"/>
              <a:buNone/>
            </a:pPr>
            <a:r>
              <a:rPr lang="en-US" altLang="en-US" dirty="0"/>
              <a:t>We utilize </a:t>
            </a:r>
            <a:r>
              <a:rPr lang="en-US" altLang="en-US" dirty="0" err="1"/>
              <a:t>Jupyter</a:t>
            </a:r>
            <a:r>
              <a:rPr lang="en-US" altLang="en-US" dirty="0"/>
              <a:t> Notebook running on a Larry server to perform the required analyses.</a:t>
            </a:r>
          </a:p>
          <a:p>
            <a:pPr marL="0" indent="0" eaLnBrk="1" hangingPunct="1">
              <a:lnSpc>
                <a:spcPct val="100000"/>
              </a:lnSpc>
              <a:buFont typeface="Arial" panose="020B0604020202020204" pitchFamily="34" charset="0"/>
              <a:buNone/>
            </a:pPr>
            <a:endParaRPr lang="en-US" altLang="en-US" dirty="0"/>
          </a:p>
        </p:txBody>
      </p:sp>
      <p:sp>
        <p:nvSpPr>
          <p:cNvPr id="6" name="Text Placeholder 5">
            <a:extLst>
              <a:ext uri="{FF2B5EF4-FFF2-40B4-BE49-F238E27FC236}">
                <a16:creationId xmlns:a16="http://schemas.microsoft.com/office/drawing/2014/main" id="{B89C8833-4ABE-646D-F181-BBB726D79E2D}"/>
              </a:ext>
            </a:extLst>
          </p:cNvPr>
          <p:cNvSpPr>
            <a:spLocks noGrp="1"/>
          </p:cNvSpPr>
          <p:nvPr>
            <p:ph type="body" sz="quarter" idx="3"/>
          </p:nvPr>
        </p:nvSpPr>
        <p:spPr>
          <a:xfrm>
            <a:off x="6369050" y="1835150"/>
            <a:ext cx="5022850" cy="463550"/>
          </a:xfrm>
        </p:spPr>
        <p:txBody>
          <a:bodyPr rtlCol="0">
            <a:normAutofit fontScale="92500" lnSpcReduction="10000"/>
          </a:bodyPr>
          <a:lstStyle/>
          <a:p>
            <a:pPr eaLnBrk="1" fontAlgn="auto" hangingPunct="1">
              <a:spcAft>
                <a:spcPts val="0"/>
              </a:spcAft>
              <a:defRPr/>
            </a:pPr>
            <a:r>
              <a:rPr lang="en-US" dirty="0"/>
              <a:t>      Datasets</a:t>
            </a:r>
          </a:p>
        </p:txBody>
      </p:sp>
      <p:sp>
        <p:nvSpPr>
          <p:cNvPr id="48134" name="Content Placeholder 6">
            <a:extLst>
              <a:ext uri="{FF2B5EF4-FFF2-40B4-BE49-F238E27FC236}">
                <a16:creationId xmlns:a16="http://schemas.microsoft.com/office/drawing/2014/main" id="{80A0B146-7BBC-45B7-E39C-24757664F604}"/>
              </a:ext>
            </a:extLst>
          </p:cNvPr>
          <p:cNvSpPr>
            <a:spLocks noGrp="1" noChangeArrowheads="1"/>
          </p:cNvSpPr>
          <p:nvPr>
            <p:ph sz="quarter" idx="4"/>
          </p:nvPr>
        </p:nvSpPr>
        <p:spPr>
          <a:xfrm>
            <a:off x="6369050" y="2486025"/>
            <a:ext cx="5387975" cy="3810000"/>
          </a:xfrm>
        </p:spPr>
        <p:txBody>
          <a:bodyPr/>
          <a:lstStyle/>
          <a:p>
            <a:pPr marL="0" indent="0" eaLnBrk="1" hangingPunct="1">
              <a:buNone/>
            </a:pPr>
            <a:r>
              <a:rPr lang="en-US" altLang="en-US" dirty="0"/>
              <a:t>We used IoT dataset created by the Cyber Security Research Group at the University of New South Wales </a:t>
            </a:r>
            <a:r>
              <a:rPr lang="en-US" sz="1600" dirty="0"/>
              <a:t>[koroniotis2019towards]</a:t>
            </a:r>
            <a:endParaRPr lang="en-US" dirty="0"/>
          </a:p>
          <a:p>
            <a:pPr marL="0" indent="0" eaLnBrk="1" hangingPunct="1">
              <a:buFont typeface="Arial" panose="020B0604020202020204" pitchFamily="34" charset="0"/>
              <a:buNone/>
            </a:pPr>
            <a:endParaRPr lang="en-US" altLang="en-US" dirty="0">
              <a:solidFill>
                <a:srgbClr val="374151"/>
              </a:solidFill>
              <a:latin typeface="Söhne"/>
            </a:endParaRPr>
          </a:p>
        </p:txBody>
      </p:sp>
      <p:sp>
        <p:nvSpPr>
          <p:cNvPr id="48135" name="Slide Number Placeholder 7">
            <a:extLst>
              <a:ext uri="{FF2B5EF4-FFF2-40B4-BE49-F238E27FC236}">
                <a16:creationId xmlns:a16="http://schemas.microsoft.com/office/drawing/2014/main" id="{018A474C-BBF0-2B0E-3609-7567DFE69982}"/>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AA1AF9B1-57D5-4FBD-990D-46CD39802B68}" type="slidenum">
              <a:rPr lang="en-US" altLang="en-US" sz="1800" smtClean="0">
                <a:latin typeface="Calibri" panose="020F0502020204030204" pitchFamily="34" charset="0"/>
              </a:rPr>
              <a:pPr fontAlgn="base">
                <a:lnSpc>
                  <a:spcPct val="100000"/>
                </a:lnSpc>
                <a:spcBef>
                  <a:spcPct val="0"/>
                </a:spcBef>
                <a:spcAft>
                  <a:spcPct val="0"/>
                </a:spcAft>
                <a:buFontTx/>
                <a:buNone/>
              </a:pPr>
              <a:t>19</a:t>
            </a:fld>
            <a:endParaRPr lang="en-US" altLang="en-US" sz="1800">
              <a:latin typeface="Calibri" panose="020F0502020204030204" pitchFamily="34" charset="0"/>
            </a:endParaRPr>
          </a:p>
        </p:txBody>
      </p:sp>
      <p:sp>
        <p:nvSpPr>
          <p:cNvPr id="2" name="Rectangle 1">
            <a:extLst>
              <a:ext uri="{FF2B5EF4-FFF2-40B4-BE49-F238E27FC236}">
                <a16:creationId xmlns:a16="http://schemas.microsoft.com/office/drawing/2014/main" id="{DF8FB1A4-F502-8A8C-7C58-33B4881126A0}"/>
              </a:ext>
            </a:extLst>
          </p:cNvPr>
          <p:cNvSpPr/>
          <p:nvPr/>
        </p:nvSpPr>
        <p:spPr>
          <a:xfrm>
            <a:off x="9124950" y="6057900"/>
            <a:ext cx="2354263" cy="71913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11" name="Diagram 10">
            <a:extLst>
              <a:ext uri="{FF2B5EF4-FFF2-40B4-BE49-F238E27FC236}">
                <a16:creationId xmlns:a16="http://schemas.microsoft.com/office/drawing/2014/main" id="{DE8E0230-C398-D834-281C-CD3DC3F43A63}"/>
              </a:ext>
            </a:extLst>
          </p:cNvPr>
          <p:cNvGraphicFramePr/>
          <p:nvPr/>
        </p:nvGraphicFramePr>
        <p:xfrm>
          <a:off x="1258253" y="3084840"/>
          <a:ext cx="4440505" cy="300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9" name="TextBox 6">
            <a:extLst>
              <a:ext uri="{FF2B5EF4-FFF2-40B4-BE49-F238E27FC236}">
                <a16:creationId xmlns:a16="http://schemas.microsoft.com/office/drawing/2014/main" id="{7FC0EB67-0483-C893-C0BD-E4A458140641}"/>
              </a:ext>
            </a:extLst>
          </p:cNvPr>
          <p:cNvSpPr txBox="1">
            <a:spLocks noChangeArrowheads="1"/>
          </p:cNvSpPr>
          <p:nvPr/>
        </p:nvSpPr>
        <p:spPr bwMode="auto">
          <a:xfrm>
            <a:off x="0" y="6350195"/>
            <a:ext cx="110918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a:lnSpc>
                <a:spcPct val="100000"/>
              </a:lnSpc>
              <a:spcBef>
                <a:spcPct val="0"/>
              </a:spcBef>
              <a:buFontTx/>
              <a:buNone/>
            </a:pPr>
            <a:r>
              <a:rPr lang="en-US" altLang="en-US" sz="700" dirty="0">
                <a:latin typeface="Calibri" panose="020F0502020204030204" pitchFamily="34" charset="0"/>
              </a:rPr>
              <a:t>[Boo+21] Tim M </a:t>
            </a:r>
            <a:r>
              <a:rPr lang="en-US" altLang="en-US" sz="700" dirty="0" err="1">
                <a:latin typeface="Calibri" panose="020F0502020204030204" pitchFamily="34" charset="0"/>
              </a:rPr>
              <a:t>Booij</a:t>
            </a:r>
            <a:r>
              <a:rPr lang="en-US" altLang="en-US" sz="700" dirty="0">
                <a:latin typeface="Calibri" panose="020F0502020204030204" pitchFamily="34" charset="0"/>
              </a:rPr>
              <a:t> et al. “</a:t>
            </a:r>
            <a:r>
              <a:rPr lang="en-US" altLang="en-US" sz="700" dirty="0" err="1">
                <a:latin typeface="Calibri" panose="020F0502020204030204" pitchFamily="34" charset="0"/>
              </a:rPr>
              <a:t>ToN_IoT</a:t>
            </a:r>
            <a:r>
              <a:rPr lang="en-US" altLang="en-US" sz="700" dirty="0">
                <a:latin typeface="Calibri" panose="020F0502020204030204" pitchFamily="34" charset="0"/>
              </a:rPr>
              <a:t>: The role of heterogeneity and the need for standardization of features and attack types in IoT network intrusion data sets”. In: IEEE Internet of Things Journal 9.1 (2021), pp. 485–496.</a:t>
            </a:r>
          </a:p>
          <a:p>
            <a:pPr>
              <a:lnSpc>
                <a:spcPct val="100000"/>
              </a:lnSpc>
              <a:spcBef>
                <a:spcPct val="0"/>
              </a:spcBef>
              <a:buFontTx/>
              <a:buNone/>
            </a:pPr>
            <a:r>
              <a:rPr lang="en-US" altLang="en-US" sz="700" dirty="0">
                <a:latin typeface="Calibri" panose="020F0502020204030204" pitchFamily="34" charset="0"/>
              </a:rPr>
              <a:t>[Kor+19] </a:t>
            </a:r>
            <a:r>
              <a:rPr lang="en-US" altLang="en-US" sz="700" dirty="0" err="1">
                <a:latin typeface="Calibri" panose="020F0502020204030204" pitchFamily="34" charset="0"/>
              </a:rPr>
              <a:t>Nickolaos</a:t>
            </a:r>
            <a:r>
              <a:rPr lang="en-US" altLang="en-US" sz="700" dirty="0">
                <a:latin typeface="Calibri" panose="020F0502020204030204" pitchFamily="34" charset="0"/>
              </a:rPr>
              <a:t> </a:t>
            </a:r>
            <a:r>
              <a:rPr lang="en-US" altLang="en-US" sz="700" dirty="0" err="1">
                <a:latin typeface="Calibri" panose="020F0502020204030204" pitchFamily="34" charset="0"/>
              </a:rPr>
              <a:t>Koroniotis</a:t>
            </a:r>
            <a:r>
              <a:rPr lang="en-US" altLang="en-US" sz="700" dirty="0">
                <a:latin typeface="Calibri" panose="020F0502020204030204" pitchFamily="34" charset="0"/>
              </a:rPr>
              <a:t> et al. “Towards the development of realistic botnet dataset in the internet of things for network forensic analytics: Bot-</a:t>
            </a:r>
            <a:r>
              <a:rPr lang="en-US" altLang="en-US" sz="700" dirty="0" err="1">
                <a:latin typeface="Calibri" panose="020F0502020204030204" pitchFamily="34" charset="0"/>
              </a:rPr>
              <a:t>iot</a:t>
            </a:r>
            <a:r>
              <a:rPr lang="en-US" altLang="en-US" sz="700" dirty="0">
                <a:latin typeface="Calibri" panose="020F0502020204030204" pitchFamily="34" charset="0"/>
              </a:rPr>
              <a:t> dataset”. In: Future Generation Computer Systems 100 (2019), pp. 779–796.</a:t>
            </a:r>
          </a:p>
          <a:p>
            <a:pPr>
              <a:lnSpc>
                <a:spcPct val="100000"/>
              </a:lnSpc>
              <a:spcBef>
                <a:spcPct val="0"/>
              </a:spcBef>
              <a:buFontTx/>
              <a:buNone/>
            </a:pPr>
            <a:r>
              <a:rPr lang="en-US" altLang="en-US" sz="700" dirty="0">
                <a:latin typeface="Calibri" panose="020F0502020204030204" pitchFamily="34" charset="0"/>
              </a:rPr>
              <a:t>[MS16] Nour </a:t>
            </a:r>
            <a:r>
              <a:rPr lang="en-US" altLang="en-US" sz="700" dirty="0" err="1">
                <a:latin typeface="Calibri" panose="020F0502020204030204" pitchFamily="34" charset="0"/>
              </a:rPr>
              <a:t>Moustafa</a:t>
            </a:r>
            <a:r>
              <a:rPr lang="en-US" altLang="en-US" sz="700" dirty="0">
                <a:latin typeface="Calibri" panose="020F0502020204030204" pitchFamily="34" charset="0"/>
              </a:rPr>
              <a:t> and Jill Slay. “The evaluation of Network Anomaly Detection Systems: Statistical analysis of the UNSW-NB15 data set and the comparison with the KDD99 data set”. In: Information Security Journal: A Global Perspective 25.1-3 (2016), pp. 18–31.</a:t>
            </a:r>
          </a:p>
        </p:txBody>
      </p:sp>
      <p:pic>
        <p:nvPicPr>
          <p:cNvPr id="7" name="Picture 6">
            <a:extLst>
              <a:ext uri="{FF2B5EF4-FFF2-40B4-BE49-F238E27FC236}">
                <a16:creationId xmlns:a16="http://schemas.microsoft.com/office/drawing/2014/main" id="{95DE6ADB-1DBC-45FA-751C-18D94710B1DB}"/>
              </a:ext>
            </a:extLst>
          </p:cNvPr>
          <p:cNvPicPr>
            <a:picLocks noChangeAspect="1"/>
          </p:cNvPicPr>
          <p:nvPr/>
        </p:nvPicPr>
        <p:blipFill rotWithShape="1">
          <a:blip r:embed="rId8"/>
          <a:srcRect t="1" r="384" b="43901"/>
          <a:stretch/>
        </p:blipFill>
        <p:spPr>
          <a:xfrm>
            <a:off x="5964356" y="3709817"/>
            <a:ext cx="5832238" cy="1362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BF18A-AFBE-036B-DCA2-96BA2E5DA359}"/>
              </a:ext>
            </a:extLst>
          </p:cNvPr>
          <p:cNvSpPr>
            <a:spLocks noGrp="1"/>
          </p:cNvSpPr>
          <p:nvPr>
            <p:ph type="title"/>
          </p:nvPr>
        </p:nvSpPr>
        <p:spPr>
          <a:xfrm>
            <a:off x="838200" y="428625"/>
            <a:ext cx="10515600" cy="636588"/>
          </a:xfrm>
        </p:spPr>
        <p:txBody>
          <a:bodyPr/>
          <a:lstStyle/>
          <a:p>
            <a:pPr eaLnBrk="1" fontAlgn="auto" hangingPunct="1">
              <a:spcAft>
                <a:spcPts val="0"/>
              </a:spcAft>
              <a:defRPr/>
            </a:pPr>
            <a:r>
              <a:rPr lang="en-US" dirty="0"/>
              <a:t>IoT Cyberattacks</a:t>
            </a:r>
          </a:p>
        </p:txBody>
      </p:sp>
      <p:sp>
        <p:nvSpPr>
          <p:cNvPr id="18435" name="Slide Number Placeholder 10">
            <a:extLst>
              <a:ext uri="{FF2B5EF4-FFF2-40B4-BE49-F238E27FC236}">
                <a16:creationId xmlns:a16="http://schemas.microsoft.com/office/drawing/2014/main" id="{16E6C18C-AA58-8365-9C75-3191CA8080BE}"/>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3B481196-E116-4A51-96FA-A94563867EEC}" type="slidenum">
              <a:rPr lang="en-US" altLang="en-US" sz="1800" smtClean="0">
                <a:latin typeface="Calibri" panose="020F0502020204030204" pitchFamily="34" charset="0"/>
              </a:rPr>
              <a:pPr fontAlgn="base">
                <a:lnSpc>
                  <a:spcPct val="100000"/>
                </a:lnSpc>
                <a:spcBef>
                  <a:spcPct val="0"/>
                </a:spcBef>
                <a:spcAft>
                  <a:spcPct val="0"/>
                </a:spcAft>
                <a:buFontTx/>
                <a:buNone/>
              </a:pPr>
              <a:t>2</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5218D61C-9BEB-A338-D049-33ABC0D2C0EC}"/>
              </a:ext>
            </a:extLst>
          </p:cNvPr>
          <p:cNvSpPr/>
          <p:nvPr/>
        </p:nvSpPr>
        <p:spPr>
          <a:xfrm>
            <a:off x="9124950" y="6069013"/>
            <a:ext cx="2354263" cy="7207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8437" name="Picture 4" descr="Omni-Channel To Omni-Device: Evolved Customer Experience With IoT | by ...">
            <a:extLst>
              <a:ext uri="{FF2B5EF4-FFF2-40B4-BE49-F238E27FC236}">
                <a16:creationId xmlns:a16="http://schemas.microsoft.com/office/drawing/2014/main" id="{64ADF326-733C-EF83-BF30-14C6AE5C8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50" y="2125663"/>
            <a:ext cx="49657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Stafi Akademik">
            <a:extLst>
              <a:ext uri="{FF2B5EF4-FFF2-40B4-BE49-F238E27FC236}">
                <a16:creationId xmlns:a16="http://schemas.microsoft.com/office/drawing/2014/main" id="{D7E104A4-6482-C38F-41C8-EC7898A53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4575" y="3530600"/>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Mua Bán Đồ Cũ Giá Cao | Thu Mua Tận Nơi - Vinasave.vn">
            <a:extLst>
              <a:ext uri="{FF2B5EF4-FFF2-40B4-BE49-F238E27FC236}">
                <a16:creationId xmlns:a16="http://schemas.microsoft.com/office/drawing/2014/main" id="{041F1C58-3B8A-9537-8ACA-526E16149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463" y="394335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user, woman, profile, Avatar, Social icon">
            <a:extLst>
              <a:ext uri="{FF2B5EF4-FFF2-40B4-BE49-F238E27FC236}">
                <a16:creationId xmlns:a16="http://schemas.microsoft.com/office/drawing/2014/main" id="{A715BDFB-E6B6-42A7-9F08-1B3FB2E3C1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6188" y="4887913"/>
            <a:ext cx="13239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4" descr="Alumni | Singapore Business School | SBS | Online MBA">
            <a:extLst>
              <a:ext uri="{FF2B5EF4-FFF2-40B4-BE49-F238E27FC236}">
                <a16:creationId xmlns:a16="http://schemas.microsoft.com/office/drawing/2014/main" id="{B4B72BF7-4FE4-2FFD-825F-3F19282007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100" y="1931988"/>
            <a:ext cx="142716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6" descr="Kvalitný servis japonských áut Toyota a Lexus - JapanServis.sk">
            <a:extLst>
              <a:ext uri="{FF2B5EF4-FFF2-40B4-BE49-F238E27FC236}">
                <a16:creationId xmlns:a16="http://schemas.microsoft.com/office/drawing/2014/main" id="{FB5BF0F6-005F-4E43-881A-9100F0DF7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0425" y="5368925"/>
            <a:ext cx="12493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8" descr="Planowanie Budżetu I Stylu Wnętrza | Projektowanie Wnętrz Online">
            <a:extLst>
              <a:ext uri="{FF2B5EF4-FFF2-40B4-BE49-F238E27FC236}">
                <a16:creationId xmlns:a16="http://schemas.microsoft.com/office/drawing/2014/main" id="{B0250C7E-0D2F-F5FE-CE00-310FC29873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8788" y="1755775"/>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F8C71AF-9D6A-60FD-9C86-23E004FB02B8}"/>
              </a:ext>
            </a:extLst>
          </p:cNvPr>
          <p:cNvCxnSpPr>
            <a:cxnSpLocks/>
            <a:endCxn id="18443" idx="1"/>
          </p:cNvCxnSpPr>
          <p:nvPr/>
        </p:nvCxnSpPr>
        <p:spPr>
          <a:xfrm flipV="1">
            <a:off x="7685088" y="2149475"/>
            <a:ext cx="393700" cy="333375"/>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EA1F69FA-2DBD-E72A-004D-45DC820AB91E}"/>
              </a:ext>
            </a:extLst>
          </p:cNvPr>
          <p:cNvCxnSpPr>
            <a:cxnSpLocks/>
            <a:endCxn id="18438" idx="1"/>
          </p:cNvCxnSpPr>
          <p:nvPr/>
        </p:nvCxnSpPr>
        <p:spPr>
          <a:xfrm>
            <a:off x="8404225" y="3209925"/>
            <a:ext cx="1530350" cy="787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BE658FBD-3E20-0B6E-829A-EBD73A7F76EF}"/>
              </a:ext>
            </a:extLst>
          </p:cNvPr>
          <p:cNvCxnSpPr>
            <a:cxnSpLocks/>
            <a:endCxn id="18440" idx="1"/>
          </p:cNvCxnSpPr>
          <p:nvPr/>
        </p:nvCxnSpPr>
        <p:spPr>
          <a:xfrm flipV="1">
            <a:off x="7685088" y="5549900"/>
            <a:ext cx="1181100" cy="263525"/>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3ED348D0-ACB1-C785-1CB4-B4EAAE14F24E}"/>
              </a:ext>
            </a:extLst>
          </p:cNvPr>
          <p:cNvCxnSpPr>
            <a:cxnSpLocks/>
            <a:stCxn id="18442" idx="3"/>
          </p:cNvCxnSpPr>
          <p:nvPr/>
        </p:nvCxnSpPr>
        <p:spPr>
          <a:xfrm flipV="1">
            <a:off x="3379788" y="5826125"/>
            <a:ext cx="803275" cy="168275"/>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77CF20F5-A4CA-7037-0D10-1557F6496741}"/>
              </a:ext>
            </a:extLst>
          </p:cNvPr>
          <p:cNvCxnSpPr>
            <a:cxnSpLocks/>
            <a:stCxn id="18439" idx="3"/>
          </p:cNvCxnSpPr>
          <p:nvPr/>
        </p:nvCxnSpPr>
        <p:spPr>
          <a:xfrm>
            <a:off x="2366963" y="4610100"/>
            <a:ext cx="1458912" cy="157163"/>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62794B61-855E-0B78-FAEA-E49D5331A84E}"/>
              </a:ext>
            </a:extLst>
          </p:cNvPr>
          <p:cNvCxnSpPr>
            <a:cxnSpLocks/>
          </p:cNvCxnSpPr>
          <p:nvPr/>
        </p:nvCxnSpPr>
        <p:spPr>
          <a:xfrm>
            <a:off x="2938463" y="2379663"/>
            <a:ext cx="674687" cy="381000"/>
          </a:xfrm>
          <a:prstGeom prst="line">
            <a:avLst/>
          </a:prstGeom>
        </p:spPr>
        <p:style>
          <a:lnRef idx="1">
            <a:schemeClr val="accent2"/>
          </a:lnRef>
          <a:fillRef idx="0">
            <a:schemeClr val="accent2"/>
          </a:fillRef>
          <a:effectRef idx="0">
            <a:schemeClr val="accent2"/>
          </a:effectRef>
          <a:fontRef idx="minor">
            <a:schemeClr val="tx1"/>
          </a:fontRef>
        </p:style>
      </p:cxnSp>
      <p:pic>
        <p:nvPicPr>
          <p:cNvPr id="1044" name="Picture 20" descr="Security hacker Malware SQL injection Computer security Attack, icon ...">
            <a:extLst>
              <a:ext uri="{FF2B5EF4-FFF2-40B4-BE49-F238E27FC236}">
                <a16:creationId xmlns:a16="http://schemas.microsoft.com/office/drawing/2014/main" id="{28F90098-76D1-2964-8E5F-AC40092242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2213" y="3427413"/>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Security hacker Malware SQL injection Computer security Attack, icon ...">
            <a:extLst>
              <a:ext uri="{FF2B5EF4-FFF2-40B4-BE49-F238E27FC236}">
                <a16:creationId xmlns:a16="http://schemas.microsoft.com/office/drawing/2014/main" id="{6412238A-AE5B-988B-CB8F-AE6D64E4A1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7325" y="5975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Security hacker Malware SQL injection Computer security Attack, icon ...">
            <a:extLst>
              <a:ext uri="{FF2B5EF4-FFF2-40B4-BE49-F238E27FC236}">
                <a16:creationId xmlns:a16="http://schemas.microsoft.com/office/drawing/2014/main" id="{EAF0031A-C7FB-9E85-8F70-3C42F2CA7E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1638" y="1955800"/>
            <a:ext cx="12858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500EE3C0-C552-C37D-80B1-442D44913D53}"/>
              </a:ext>
            </a:extLst>
          </p:cNvPr>
          <p:cNvCxnSpPr>
            <a:cxnSpLocks/>
            <a:endCxn id="41" idx="1"/>
          </p:cNvCxnSpPr>
          <p:nvPr/>
        </p:nvCxnSpPr>
        <p:spPr>
          <a:xfrm flipV="1">
            <a:off x="8404225" y="2598738"/>
            <a:ext cx="887413" cy="42545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119DD28C-4E9F-9E49-2960-5EA7EA1B840A}"/>
              </a:ext>
            </a:extLst>
          </p:cNvPr>
          <p:cNvCxnSpPr>
            <a:cxnSpLocks/>
            <a:stCxn id="40" idx="1"/>
          </p:cNvCxnSpPr>
          <p:nvPr/>
        </p:nvCxnSpPr>
        <p:spPr>
          <a:xfrm flipH="1" flipV="1">
            <a:off x="6294438" y="5943600"/>
            <a:ext cx="242887" cy="45402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D9AD6F1-B907-4483-C676-FD24E08A33EB}"/>
              </a:ext>
            </a:extLst>
          </p:cNvPr>
          <p:cNvCxnSpPr>
            <a:cxnSpLocks/>
          </p:cNvCxnSpPr>
          <p:nvPr/>
        </p:nvCxnSpPr>
        <p:spPr>
          <a:xfrm flipV="1">
            <a:off x="3454400" y="2914650"/>
            <a:ext cx="217488" cy="79692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8E98248A-605F-F151-32CF-B7E70B2BC19B}"/>
              </a:ext>
            </a:extLst>
          </p:cNvPr>
          <p:cNvCxnSpPr>
            <a:cxnSpLocks/>
          </p:cNvCxnSpPr>
          <p:nvPr/>
        </p:nvCxnSpPr>
        <p:spPr>
          <a:xfrm>
            <a:off x="3275013" y="4460875"/>
            <a:ext cx="579437" cy="31115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22" name="Picture 20" descr="Security hacker Malware SQL injection Computer security Attack, icon ...">
            <a:extLst>
              <a:ext uri="{FF2B5EF4-FFF2-40B4-BE49-F238E27FC236}">
                <a16:creationId xmlns:a16="http://schemas.microsoft.com/office/drawing/2014/main" id="{41BF719E-AA88-FF02-9241-3DDA9C09D3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863" y="1568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a:extLst>
              <a:ext uri="{FF2B5EF4-FFF2-40B4-BE49-F238E27FC236}">
                <a16:creationId xmlns:a16="http://schemas.microsoft.com/office/drawing/2014/main" id="{73B000BB-86CF-EEE8-56EB-073AF79044AD}"/>
              </a:ext>
            </a:extLst>
          </p:cNvPr>
          <p:cNvCxnSpPr>
            <a:cxnSpLocks/>
          </p:cNvCxnSpPr>
          <p:nvPr/>
        </p:nvCxnSpPr>
        <p:spPr>
          <a:xfrm flipH="1" flipV="1">
            <a:off x="5967413" y="1819275"/>
            <a:ext cx="642937" cy="4968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438C5208-91D9-CD4F-B563-A5D3108F4214}"/>
              </a:ext>
            </a:extLst>
          </p:cNvPr>
          <p:cNvCxnSpPr>
            <a:cxnSpLocks/>
            <a:endCxn id="22" idx="1"/>
          </p:cNvCxnSpPr>
          <p:nvPr/>
        </p:nvCxnSpPr>
        <p:spPr>
          <a:xfrm flipV="1">
            <a:off x="3825875" y="1873250"/>
            <a:ext cx="1550988" cy="72390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9B2C0ACC-C83C-298A-75C4-6381B7D267FE}"/>
              </a:ext>
            </a:extLst>
          </p:cNvPr>
          <p:cNvCxnSpPr>
            <a:cxnSpLocks/>
            <a:stCxn id="40" idx="3"/>
          </p:cNvCxnSpPr>
          <p:nvPr/>
        </p:nvCxnSpPr>
        <p:spPr>
          <a:xfrm flipV="1">
            <a:off x="7378700" y="5815013"/>
            <a:ext cx="166688" cy="5826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41FF9084-8277-A28E-E0B8-20A62013765F}"/>
              </a:ext>
            </a:extLst>
          </p:cNvPr>
          <p:cNvCxnSpPr>
            <a:cxnSpLocks/>
            <a:endCxn id="41" idx="2"/>
          </p:cNvCxnSpPr>
          <p:nvPr/>
        </p:nvCxnSpPr>
        <p:spPr>
          <a:xfrm flipV="1">
            <a:off x="8578850" y="3243263"/>
            <a:ext cx="1355725" cy="143192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2420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
                                        </p:tgtEl>
                                        <p:attrNameLst>
                                          <p:attrName>style.visibility</p:attrName>
                                        </p:attrNameLst>
                                      </p:cBhvr>
                                      <p:to>
                                        <p:strVal val="visible"/>
                                      </p:to>
                                    </p:set>
                                    <p:anim calcmode="lin" valueType="num">
                                      <p:cBhvr additive="base">
                                        <p:cTn id="7" dur="500" fill="hold"/>
                                        <p:tgtEl>
                                          <p:spTgt spid="1044"/>
                                        </p:tgtEl>
                                        <p:attrNameLst>
                                          <p:attrName>ppt_x</p:attrName>
                                        </p:attrNameLst>
                                      </p:cBhvr>
                                      <p:tavLst>
                                        <p:tav tm="0">
                                          <p:val>
                                            <p:strVal val="#ppt_x"/>
                                          </p:val>
                                        </p:tav>
                                        <p:tav tm="100000">
                                          <p:val>
                                            <p:strVal val="#ppt_x"/>
                                          </p:val>
                                        </p:tav>
                                      </p:tavLst>
                                    </p:anim>
                                    <p:anim calcmode="lin" valueType="num">
                                      <p:cBhvr additive="base">
                                        <p:cTn id="8" dur="500" fill="hold"/>
                                        <p:tgtEl>
                                          <p:spTgt spid="10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performance</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20</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29194" y="1578854"/>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extLst>
              <p:ext uri="{D42A27DB-BD31-4B8C-83A1-F6EECF244321}">
                <p14:modId xmlns:p14="http://schemas.microsoft.com/office/powerpoint/2010/main" val="2309683110"/>
              </p:ext>
            </p:extLst>
          </p:nvPr>
        </p:nvGraphicFramePr>
        <p:xfrm>
          <a:off x="8441085" y="1390004"/>
          <a:ext cx="3351686" cy="84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Rectangle: Rounded Corners 49">
            <a:extLst>
              <a:ext uri="{FF2B5EF4-FFF2-40B4-BE49-F238E27FC236}">
                <a16:creationId xmlns:a16="http://schemas.microsoft.com/office/drawing/2014/main" id="{A49E18FF-432F-0995-6B5C-F605BF27276D}"/>
              </a:ext>
            </a:extLst>
          </p:cNvPr>
          <p:cNvSpPr/>
          <p:nvPr/>
        </p:nvSpPr>
        <p:spPr>
          <a:xfrm>
            <a:off x="8127973" y="1458157"/>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5462055" y="5792375"/>
            <a:ext cx="719135" cy="74035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82F5015C-C571-8417-0340-7C6D0F39E98B}"/>
              </a:ext>
            </a:extLst>
          </p:cNvPr>
          <p:cNvSpPr/>
          <p:nvPr/>
        </p:nvSpPr>
        <p:spPr>
          <a:xfrm>
            <a:off x="8679242" y="2212185"/>
            <a:ext cx="210381" cy="41167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D94265F-D003-6B30-2F6B-555F75EE61FE}"/>
              </a:ext>
            </a:extLst>
          </p:cNvPr>
          <p:cNvSpPr txBox="1"/>
          <p:nvPr/>
        </p:nvSpPr>
        <p:spPr>
          <a:xfrm>
            <a:off x="1665849" y="2155407"/>
            <a:ext cx="1656079" cy="461665"/>
          </a:xfrm>
          <a:prstGeom prst="rect">
            <a:avLst/>
          </a:prstGeom>
          <a:noFill/>
        </p:spPr>
        <p:txBody>
          <a:bodyPr wrap="square" rtlCol="0">
            <a:spAutoFit/>
          </a:bodyPr>
          <a:lstStyle/>
          <a:p>
            <a:r>
              <a:rPr lang="en-US" sz="2400" b="1" dirty="0"/>
              <a:t>Data</a:t>
            </a:r>
            <a:endParaRPr lang="en-US" b="1" dirty="0"/>
          </a:p>
        </p:txBody>
      </p:sp>
      <p:sp>
        <p:nvSpPr>
          <p:cNvPr id="54" name="TextBox 53">
            <a:extLst>
              <a:ext uri="{FF2B5EF4-FFF2-40B4-BE49-F238E27FC236}">
                <a16:creationId xmlns:a16="http://schemas.microsoft.com/office/drawing/2014/main" id="{F97674D5-639D-2BBC-B6DD-718F124709CB}"/>
              </a:ext>
            </a:extLst>
          </p:cNvPr>
          <p:cNvSpPr txBox="1"/>
          <p:nvPr/>
        </p:nvSpPr>
        <p:spPr>
          <a:xfrm>
            <a:off x="3415555" y="2135676"/>
            <a:ext cx="1656079" cy="461665"/>
          </a:xfrm>
          <a:prstGeom prst="rect">
            <a:avLst/>
          </a:prstGeom>
          <a:noFill/>
        </p:spPr>
        <p:txBody>
          <a:bodyPr wrap="square" rtlCol="0">
            <a:spAutoFit/>
          </a:bodyPr>
          <a:lstStyle/>
          <a:p>
            <a:r>
              <a:rPr lang="en-US" sz="2400" b="1" dirty="0"/>
              <a:t>Model</a:t>
            </a:r>
            <a:endParaRPr lang="en-US" b="1" dirty="0"/>
          </a:p>
        </p:txBody>
      </p:sp>
      <p:sp>
        <p:nvSpPr>
          <p:cNvPr id="55" name="TextBox 54">
            <a:extLst>
              <a:ext uri="{FF2B5EF4-FFF2-40B4-BE49-F238E27FC236}">
                <a16:creationId xmlns:a16="http://schemas.microsoft.com/office/drawing/2014/main" id="{AFA053C9-BE2A-E6D0-D64C-DAF88AEBE830}"/>
              </a:ext>
            </a:extLst>
          </p:cNvPr>
          <p:cNvSpPr txBox="1"/>
          <p:nvPr/>
        </p:nvSpPr>
        <p:spPr>
          <a:xfrm>
            <a:off x="5098872" y="2104633"/>
            <a:ext cx="1656079" cy="461665"/>
          </a:xfrm>
          <a:prstGeom prst="rect">
            <a:avLst/>
          </a:prstGeom>
          <a:noFill/>
        </p:spPr>
        <p:txBody>
          <a:bodyPr wrap="square" rtlCol="0">
            <a:spAutoFit/>
          </a:bodyPr>
          <a:lstStyle/>
          <a:p>
            <a:r>
              <a:rPr lang="en-US" sz="2400" b="1" dirty="0"/>
              <a:t>Output</a:t>
            </a:r>
            <a:endParaRPr lang="en-US" b="1" dirty="0"/>
          </a:p>
        </p:txBody>
      </p:sp>
      <p:sp>
        <p:nvSpPr>
          <p:cNvPr id="56" name="TextBox 55">
            <a:extLst>
              <a:ext uri="{FF2B5EF4-FFF2-40B4-BE49-F238E27FC236}">
                <a16:creationId xmlns:a16="http://schemas.microsoft.com/office/drawing/2014/main" id="{A01F9FAB-ADDC-821D-8356-664A1C6D11C2}"/>
              </a:ext>
            </a:extLst>
          </p:cNvPr>
          <p:cNvSpPr txBox="1"/>
          <p:nvPr/>
        </p:nvSpPr>
        <p:spPr>
          <a:xfrm>
            <a:off x="7199444" y="2155407"/>
            <a:ext cx="1656079" cy="461665"/>
          </a:xfrm>
          <a:prstGeom prst="rect">
            <a:avLst/>
          </a:prstGeom>
          <a:noFill/>
        </p:spPr>
        <p:txBody>
          <a:bodyPr wrap="square" rtlCol="0">
            <a:spAutoFit/>
          </a:bodyPr>
          <a:lstStyle/>
          <a:p>
            <a:r>
              <a:rPr lang="en-US" sz="2400" b="1" dirty="0"/>
              <a:t>Interface</a:t>
            </a:r>
            <a:endParaRPr lang="en-US" b="1" dirty="0"/>
          </a:p>
        </p:txBody>
      </p:sp>
      <p:sp>
        <p:nvSpPr>
          <p:cNvPr id="57" name="TextBox 56">
            <a:extLst>
              <a:ext uri="{FF2B5EF4-FFF2-40B4-BE49-F238E27FC236}">
                <a16:creationId xmlns:a16="http://schemas.microsoft.com/office/drawing/2014/main" id="{A94FDDB1-A6D4-C27D-F125-7E12E8715EFF}"/>
              </a:ext>
            </a:extLst>
          </p:cNvPr>
          <p:cNvSpPr txBox="1"/>
          <p:nvPr/>
        </p:nvSpPr>
        <p:spPr>
          <a:xfrm>
            <a:off x="10212071" y="2113980"/>
            <a:ext cx="1656079" cy="461665"/>
          </a:xfrm>
          <a:prstGeom prst="rect">
            <a:avLst/>
          </a:prstGeom>
          <a:noFill/>
        </p:spPr>
        <p:txBody>
          <a:bodyPr wrap="square" rtlCol="0">
            <a:spAutoFit/>
          </a:bodyPr>
          <a:lstStyle/>
          <a:p>
            <a:r>
              <a:rPr lang="en-US" sz="2400" b="1" dirty="0"/>
              <a:t>Human</a:t>
            </a:r>
            <a:endParaRPr lang="en-US" b="1" dirty="0"/>
          </a:p>
        </p:txBody>
      </p:sp>
      <p:sp>
        <p:nvSpPr>
          <p:cNvPr id="59" name="TextBox 58">
            <a:extLst>
              <a:ext uri="{FF2B5EF4-FFF2-40B4-BE49-F238E27FC236}">
                <a16:creationId xmlns:a16="http://schemas.microsoft.com/office/drawing/2014/main" id="{9033B132-1534-8E73-B361-925A29D5126F}"/>
              </a:ext>
            </a:extLst>
          </p:cNvPr>
          <p:cNvSpPr txBox="1"/>
          <p:nvPr/>
        </p:nvSpPr>
        <p:spPr>
          <a:xfrm>
            <a:off x="236366" y="5962407"/>
            <a:ext cx="5215081" cy="923330"/>
          </a:xfrm>
          <a:prstGeom prst="rect">
            <a:avLst/>
          </a:prstGeom>
          <a:noFill/>
        </p:spPr>
        <p:txBody>
          <a:bodyPr wrap="square">
            <a:spAutoFit/>
          </a:bodyPr>
          <a:lstStyle/>
          <a:p>
            <a:r>
              <a:rPr lang="en-US" b="1" dirty="0">
                <a:solidFill>
                  <a:srgbClr val="C00000"/>
                </a:solidFill>
              </a:rPr>
              <a:t>”Can the performance give explanations on the output behavior by underlying Black box model?”</a:t>
            </a:r>
          </a:p>
          <a:p>
            <a:endParaRPr lang="en-US" b="1" dirty="0">
              <a:solidFill>
                <a:srgbClr val="C00000"/>
              </a:solidFill>
            </a:endParaRPr>
          </a:p>
        </p:txBody>
      </p:sp>
    </p:spTree>
    <p:extLst>
      <p:ext uri="{BB962C8B-B14F-4D97-AF65-F5344CB8AC3E}">
        <p14:creationId xmlns:p14="http://schemas.microsoft.com/office/powerpoint/2010/main" val="374708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2532-FA80-4A2B-DFD7-D70DF297D412}"/>
              </a:ext>
            </a:extLst>
          </p:cNvPr>
          <p:cNvSpPr>
            <a:spLocks noGrp="1"/>
          </p:cNvSpPr>
          <p:nvPr>
            <p:ph type="title"/>
          </p:nvPr>
        </p:nvSpPr>
        <p:spPr/>
        <p:txBody>
          <a:bodyPr/>
          <a:lstStyle/>
          <a:p>
            <a:r>
              <a:rPr lang="en-US" dirty="0"/>
              <a:t>Explanation Performance - Performance</a:t>
            </a:r>
          </a:p>
        </p:txBody>
      </p:sp>
      <p:sp>
        <p:nvSpPr>
          <p:cNvPr id="4" name="Slide Number Placeholder 3">
            <a:extLst>
              <a:ext uri="{FF2B5EF4-FFF2-40B4-BE49-F238E27FC236}">
                <a16:creationId xmlns:a16="http://schemas.microsoft.com/office/drawing/2014/main" id="{2C656D47-E6E2-4DA9-CD22-D084EC4F9472}"/>
              </a:ext>
            </a:extLst>
          </p:cNvPr>
          <p:cNvSpPr>
            <a:spLocks noGrp="1"/>
          </p:cNvSpPr>
          <p:nvPr>
            <p:ph type="sldNum" sz="quarter" idx="11"/>
          </p:nvPr>
        </p:nvSpPr>
        <p:spPr/>
        <p:txBody>
          <a:bodyPr/>
          <a:lstStyle/>
          <a:p>
            <a:pPr>
              <a:defRPr/>
            </a:pPr>
            <a:fld id="{8E38898B-C4B1-47C2-ADEB-CCDDD185D7D1}" type="slidenum">
              <a:rPr lang="en-US" smtClean="0"/>
              <a:pPr>
                <a:defRPr/>
              </a:pPr>
              <a:t>21</a:t>
            </a:fld>
            <a:endParaRPr lang="en-US" dirty="0"/>
          </a:p>
        </p:txBody>
      </p:sp>
      <p:sp>
        <p:nvSpPr>
          <p:cNvPr id="5" name="Rectangle 4">
            <a:extLst>
              <a:ext uri="{FF2B5EF4-FFF2-40B4-BE49-F238E27FC236}">
                <a16:creationId xmlns:a16="http://schemas.microsoft.com/office/drawing/2014/main" id="{2A9D5EED-4AF4-DF87-9189-8B7DC4CFAC7C}"/>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 name="Picture 9">
            <a:extLst>
              <a:ext uri="{FF2B5EF4-FFF2-40B4-BE49-F238E27FC236}">
                <a16:creationId xmlns:a16="http://schemas.microsoft.com/office/drawing/2014/main" id="{2E705C07-889C-1113-052E-523BC04FADD6}"/>
              </a:ext>
            </a:extLst>
          </p:cNvPr>
          <p:cNvPicPr>
            <a:picLocks noChangeAspect="1"/>
          </p:cNvPicPr>
          <p:nvPr/>
        </p:nvPicPr>
        <p:blipFill rotWithShape="1">
          <a:blip r:embed="rId2"/>
          <a:srcRect t="7404"/>
          <a:stretch/>
        </p:blipFill>
        <p:spPr>
          <a:xfrm>
            <a:off x="221848" y="2269228"/>
            <a:ext cx="11748304" cy="2700149"/>
          </a:xfrm>
          <a:prstGeom prst="rect">
            <a:avLst/>
          </a:prstGeom>
        </p:spPr>
      </p:pic>
      <p:sp>
        <p:nvSpPr>
          <p:cNvPr id="3" name="Rectangle: Rounded Corners 2">
            <a:extLst>
              <a:ext uri="{FF2B5EF4-FFF2-40B4-BE49-F238E27FC236}">
                <a16:creationId xmlns:a16="http://schemas.microsoft.com/office/drawing/2014/main" id="{A19D9D96-E816-6736-5B81-CAB309B2A406}"/>
              </a:ext>
            </a:extLst>
          </p:cNvPr>
          <p:cNvSpPr/>
          <p:nvPr/>
        </p:nvSpPr>
        <p:spPr>
          <a:xfrm>
            <a:off x="7020559" y="2590800"/>
            <a:ext cx="548641" cy="17678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66CA1E3-1BD1-E8D1-5315-734BEE049DE0}"/>
              </a:ext>
            </a:extLst>
          </p:cNvPr>
          <p:cNvSpPr/>
          <p:nvPr/>
        </p:nvSpPr>
        <p:spPr>
          <a:xfrm>
            <a:off x="10708639" y="2590800"/>
            <a:ext cx="548641" cy="17678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04D375D-82A8-6CB3-3539-9101CA00C106}"/>
              </a:ext>
            </a:extLst>
          </p:cNvPr>
          <p:cNvSpPr/>
          <p:nvPr/>
        </p:nvSpPr>
        <p:spPr>
          <a:xfrm>
            <a:off x="355600" y="3991350"/>
            <a:ext cx="11512550" cy="367290"/>
          </a:xfrm>
          <a:prstGeom prst="round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10BE0C-621F-A39B-167C-5E72ECDD9873}"/>
              </a:ext>
            </a:extLst>
          </p:cNvPr>
          <p:cNvSpPr txBox="1"/>
          <p:nvPr/>
        </p:nvSpPr>
        <p:spPr>
          <a:xfrm>
            <a:off x="1020417" y="5185500"/>
            <a:ext cx="4041913" cy="1477328"/>
          </a:xfrm>
          <a:prstGeom prst="rect">
            <a:avLst/>
          </a:prstGeom>
          <a:noFill/>
        </p:spPr>
        <p:txBody>
          <a:bodyPr wrap="square" rtlCol="0">
            <a:spAutoFit/>
          </a:bodyPr>
          <a:lstStyle/>
          <a:p>
            <a:r>
              <a:rPr lang="en-US" dirty="0"/>
              <a:t>CART strikes a balance between accuracy and computational time across both binary and multi-classification tasks for information theft.</a:t>
            </a:r>
          </a:p>
          <a:p>
            <a:endParaRPr lang="en-US" dirty="0"/>
          </a:p>
        </p:txBody>
      </p:sp>
      <p:sp>
        <p:nvSpPr>
          <p:cNvPr id="9" name="Rectangle: Rounded Corners 8">
            <a:extLst>
              <a:ext uri="{FF2B5EF4-FFF2-40B4-BE49-F238E27FC236}">
                <a16:creationId xmlns:a16="http://schemas.microsoft.com/office/drawing/2014/main" id="{764694B3-140E-2A28-BE0A-56E8DA366CCC}"/>
              </a:ext>
            </a:extLst>
          </p:cNvPr>
          <p:cNvSpPr/>
          <p:nvPr/>
        </p:nvSpPr>
        <p:spPr>
          <a:xfrm>
            <a:off x="838200" y="5054355"/>
            <a:ext cx="4356652" cy="150547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460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2532-FA80-4A2B-DFD7-D70DF297D412}"/>
              </a:ext>
            </a:extLst>
          </p:cNvPr>
          <p:cNvSpPr>
            <a:spLocks noGrp="1"/>
          </p:cNvSpPr>
          <p:nvPr>
            <p:ph type="title"/>
          </p:nvPr>
        </p:nvSpPr>
        <p:spPr>
          <a:xfrm>
            <a:off x="181432" y="418860"/>
            <a:ext cx="10515600" cy="637198"/>
          </a:xfrm>
        </p:spPr>
        <p:txBody>
          <a:bodyPr>
            <a:normAutofit fontScale="90000"/>
          </a:bodyPr>
          <a:lstStyle/>
          <a:p>
            <a:r>
              <a:rPr lang="en-US" dirty="0"/>
              <a:t>Explanation Performance – Performance Visualization</a:t>
            </a:r>
          </a:p>
        </p:txBody>
      </p:sp>
      <p:sp>
        <p:nvSpPr>
          <p:cNvPr id="4" name="Slide Number Placeholder 3">
            <a:extLst>
              <a:ext uri="{FF2B5EF4-FFF2-40B4-BE49-F238E27FC236}">
                <a16:creationId xmlns:a16="http://schemas.microsoft.com/office/drawing/2014/main" id="{2C656D47-E6E2-4DA9-CD22-D084EC4F9472}"/>
              </a:ext>
            </a:extLst>
          </p:cNvPr>
          <p:cNvSpPr>
            <a:spLocks noGrp="1"/>
          </p:cNvSpPr>
          <p:nvPr>
            <p:ph type="sldNum" sz="quarter" idx="11"/>
          </p:nvPr>
        </p:nvSpPr>
        <p:spPr>
          <a:xfrm>
            <a:off x="11314398" y="6491445"/>
            <a:ext cx="838200" cy="307263"/>
          </a:xfrm>
        </p:spPr>
        <p:txBody>
          <a:bodyPr/>
          <a:lstStyle/>
          <a:p>
            <a:pPr>
              <a:defRPr/>
            </a:pPr>
            <a:fld id="{8E38898B-C4B1-47C2-ADEB-CCDDD185D7D1}" type="slidenum">
              <a:rPr lang="en-US" smtClean="0"/>
              <a:pPr>
                <a:defRPr/>
              </a:pPr>
              <a:t>22</a:t>
            </a:fld>
            <a:endParaRPr lang="en-US" dirty="0"/>
          </a:p>
        </p:txBody>
      </p:sp>
      <p:sp>
        <p:nvSpPr>
          <p:cNvPr id="5" name="Rectangle 4">
            <a:extLst>
              <a:ext uri="{FF2B5EF4-FFF2-40B4-BE49-F238E27FC236}">
                <a16:creationId xmlns:a16="http://schemas.microsoft.com/office/drawing/2014/main" id="{2A9D5EED-4AF4-DF87-9189-8B7DC4CFAC7C}"/>
              </a:ext>
            </a:extLst>
          </p:cNvPr>
          <p:cNvSpPr/>
          <p:nvPr/>
        </p:nvSpPr>
        <p:spPr>
          <a:xfrm>
            <a:off x="9104789" y="61388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TextBox 7">
            <a:extLst>
              <a:ext uri="{FF2B5EF4-FFF2-40B4-BE49-F238E27FC236}">
                <a16:creationId xmlns:a16="http://schemas.microsoft.com/office/drawing/2014/main" id="{71D31629-4093-1736-A965-CD00A4405CB8}"/>
              </a:ext>
            </a:extLst>
          </p:cNvPr>
          <p:cNvSpPr txBox="1"/>
          <p:nvPr/>
        </p:nvSpPr>
        <p:spPr>
          <a:xfrm>
            <a:off x="6957738" y="5884247"/>
            <a:ext cx="3739294" cy="307777"/>
          </a:xfrm>
          <a:prstGeom prst="rect">
            <a:avLst/>
          </a:prstGeom>
          <a:noFill/>
        </p:spPr>
        <p:txBody>
          <a:bodyPr wrap="square" rtlCol="0">
            <a:spAutoFit/>
          </a:bodyPr>
          <a:lstStyle/>
          <a:p>
            <a:r>
              <a:rPr lang="en-US" sz="1400" dirty="0"/>
              <a:t>Binary classification for “Exfiltration” using CART</a:t>
            </a:r>
          </a:p>
        </p:txBody>
      </p:sp>
      <p:pic>
        <p:nvPicPr>
          <p:cNvPr id="3098" name="Picture 26">
            <a:extLst>
              <a:ext uri="{FF2B5EF4-FFF2-40B4-BE49-F238E27FC236}">
                <a16:creationId xmlns:a16="http://schemas.microsoft.com/office/drawing/2014/main" id="{AD67D0ED-B881-D8D1-7761-7D2744D39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143" y="3414370"/>
            <a:ext cx="1972376" cy="142527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B85CE51F-9A54-DB0C-94F2-3774D7189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830" y="3663882"/>
            <a:ext cx="2593988" cy="1766824"/>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a:extLst>
              <a:ext uri="{FF2B5EF4-FFF2-40B4-BE49-F238E27FC236}">
                <a16:creationId xmlns:a16="http://schemas.microsoft.com/office/drawing/2014/main" id="{169F952E-711F-5B3E-A3DB-D4D3D589C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039" y="1634640"/>
            <a:ext cx="2302826" cy="1766823"/>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a:extLst>
              <a:ext uri="{FF2B5EF4-FFF2-40B4-BE49-F238E27FC236}">
                <a16:creationId xmlns:a16="http://schemas.microsoft.com/office/drawing/2014/main" id="{EE873137-FC60-E945-3BE4-26478E6DBD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395" y="1593584"/>
            <a:ext cx="2536825" cy="1820786"/>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a:extLst>
              <a:ext uri="{FF2B5EF4-FFF2-40B4-BE49-F238E27FC236}">
                <a16:creationId xmlns:a16="http://schemas.microsoft.com/office/drawing/2014/main" id="{16C639F0-65CE-E0A3-3753-7A5CF9CC71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1921" y="3414371"/>
            <a:ext cx="1870678" cy="1351784"/>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a:extLst>
              <a:ext uri="{FF2B5EF4-FFF2-40B4-BE49-F238E27FC236}">
                <a16:creationId xmlns:a16="http://schemas.microsoft.com/office/drawing/2014/main" id="{D785AD33-5F50-4E2A-1254-F40C5C903F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615" y="1702138"/>
            <a:ext cx="2536826" cy="1820786"/>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a:extLst>
              <a:ext uri="{FF2B5EF4-FFF2-40B4-BE49-F238E27FC236}">
                <a16:creationId xmlns:a16="http://schemas.microsoft.com/office/drawing/2014/main" id="{00AF1529-4F3B-E45A-40D8-D50B2F621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6569" y="1717525"/>
            <a:ext cx="2536826" cy="1946357"/>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a:extLst>
              <a:ext uri="{FF2B5EF4-FFF2-40B4-BE49-F238E27FC236}">
                <a16:creationId xmlns:a16="http://schemas.microsoft.com/office/drawing/2014/main" id="{3DFFE44B-BAC6-3565-9870-36DDF939C2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432" y="3717252"/>
            <a:ext cx="2675008" cy="18220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30C5D73-57F6-049D-E478-953FADBE1426}"/>
              </a:ext>
            </a:extLst>
          </p:cNvPr>
          <p:cNvSpPr txBox="1"/>
          <p:nvPr/>
        </p:nvSpPr>
        <p:spPr>
          <a:xfrm>
            <a:off x="660401" y="5884247"/>
            <a:ext cx="5498540" cy="307777"/>
          </a:xfrm>
          <a:prstGeom prst="rect">
            <a:avLst/>
          </a:prstGeom>
          <a:noFill/>
        </p:spPr>
        <p:txBody>
          <a:bodyPr wrap="square" rtlCol="0">
            <a:spAutoFit/>
          </a:bodyPr>
          <a:lstStyle/>
          <a:p>
            <a:r>
              <a:rPr lang="en-US" sz="1400" dirty="0"/>
              <a:t>Multi classification for ‘Data Exfiltration’ and ‘keylogging’ using XGBoost</a:t>
            </a:r>
          </a:p>
        </p:txBody>
      </p:sp>
      <p:pic>
        <p:nvPicPr>
          <p:cNvPr id="2050" name="Picture 2">
            <a:extLst>
              <a:ext uri="{FF2B5EF4-FFF2-40B4-BE49-F238E27FC236}">
                <a16:creationId xmlns:a16="http://schemas.microsoft.com/office/drawing/2014/main" id="{E9EF3ABC-5045-6BBC-DCD0-AE388E2B39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4620" y="3717253"/>
            <a:ext cx="2521400" cy="182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6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0D0D-4B3F-A4EB-69AB-BAD1E1A89FA9}"/>
              </a:ext>
            </a:extLst>
          </p:cNvPr>
          <p:cNvSpPr>
            <a:spLocks noGrp="1"/>
          </p:cNvSpPr>
          <p:nvPr>
            <p:ph type="title"/>
          </p:nvPr>
        </p:nvSpPr>
        <p:spPr/>
        <p:txBody>
          <a:bodyPr>
            <a:normAutofit fontScale="90000"/>
          </a:bodyPr>
          <a:lstStyle/>
          <a:p>
            <a:r>
              <a:rPr lang="en-US" dirty="0"/>
              <a:t>Conclusion for Explanation Reliance and Trust -  Reliability </a:t>
            </a:r>
          </a:p>
        </p:txBody>
      </p:sp>
      <p:sp>
        <p:nvSpPr>
          <p:cNvPr id="3" name="Content Placeholder 2">
            <a:extLst>
              <a:ext uri="{FF2B5EF4-FFF2-40B4-BE49-F238E27FC236}">
                <a16:creationId xmlns:a16="http://schemas.microsoft.com/office/drawing/2014/main" id="{2B5C848D-588E-32D5-7BB9-C21F1FC5741A}"/>
              </a:ext>
            </a:extLst>
          </p:cNvPr>
          <p:cNvSpPr>
            <a:spLocks noGrp="1"/>
          </p:cNvSpPr>
          <p:nvPr>
            <p:ph idx="1"/>
          </p:nvPr>
        </p:nvSpPr>
        <p:spPr/>
        <p:txBody>
          <a:bodyPr/>
          <a:lstStyle/>
          <a:p>
            <a:pPr algn="l"/>
            <a:r>
              <a:rPr lang="en-US" dirty="0">
                <a:solidFill>
                  <a:srgbClr val="374151"/>
                </a:solidFill>
                <a:latin typeface="Arial" panose="020B0604020202020204" pitchFamily="34" charset="0"/>
                <a:cs typeface="Arial" panose="020B0604020202020204" pitchFamily="34" charset="0"/>
              </a:rPr>
              <a:t>XGBoost excels in accurately predicting and classifying various types of information theft cyberattacks in multi-classification, while CART demonstrates effectiveness in distinguishing data exfiltration cyberattacks from non-exfiltration instances in binary classification. Overall, CART strikes a balance between accuracy and computational time across both binary and multi-classification tasks for information theft.</a:t>
            </a:r>
          </a:p>
          <a:p>
            <a:pPr algn="l"/>
            <a:r>
              <a:rPr lang="en-US" dirty="0">
                <a:solidFill>
                  <a:srgbClr val="374151"/>
                </a:solidFill>
                <a:latin typeface="Arial" panose="020B0604020202020204" pitchFamily="34" charset="0"/>
                <a:cs typeface="Arial" panose="020B0604020202020204" pitchFamily="34" charset="0"/>
              </a:rPr>
              <a:t>V</a:t>
            </a:r>
            <a:r>
              <a:rPr lang="en-US" b="0" i="0" dirty="0">
                <a:solidFill>
                  <a:srgbClr val="374151"/>
                </a:solidFill>
                <a:effectLst/>
                <a:latin typeface="Arial" panose="020B0604020202020204" pitchFamily="34" charset="0"/>
                <a:cs typeface="Arial" panose="020B0604020202020204" pitchFamily="34" charset="0"/>
              </a:rPr>
              <a:t>isualization of the CM, CPE, CR, PRC, and ROC provide informative metrics and graphical representations of the model's performance</a:t>
            </a:r>
          </a:p>
          <a:p>
            <a:pPr marL="0" indent="0" algn="l">
              <a:buNone/>
            </a:pPr>
            <a:endParaRPr lang="en-US" dirty="0">
              <a:latin typeface="Arial" panose="020B0604020202020204" pitchFamily="34" charset="0"/>
              <a:cs typeface="Arial" panose="020B0604020202020204" pitchFamily="34" charset="0"/>
            </a:endParaRPr>
          </a:p>
          <a:p>
            <a:pPr marL="0" indent="0" algn="l">
              <a:buNone/>
            </a:pPr>
            <a:r>
              <a:rPr lang="en-US" dirty="0">
                <a:latin typeface="Arial" panose="020B0604020202020204" pitchFamily="34" charset="0"/>
                <a:cs typeface="Arial" panose="020B0604020202020204" pitchFamily="34" charset="0"/>
              </a:rPr>
              <a:t>Security team need to understand the reason behind this classification </a:t>
            </a:r>
            <a:r>
              <a:rPr lang="en-US" b="0" i="0" dirty="0">
                <a:solidFill>
                  <a:srgbClr val="374151"/>
                </a:solidFill>
                <a:effectLst/>
                <a:latin typeface="Arial" panose="020B0604020202020204" pitchFamily="34" charset="0"/>
                <a:cs typeface="Arial" panose="020B0604020202020204" pitchFamily="34" charset="0"/>
              </a:rPr>
              <a:t>to gain further insights into the model's decision-making process and influential features by using Interface explainability models.</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95E8FCCA-A249-FC46-9BBF-A56F48507A67}"/>
              </a:ext>
            </a:extLst>
          </p:cNvPr>
          <p:cNvSpPr>
            <a:spLocks noGrp="1"/>
          </p:cNvSpPr>
          <p:nvPr>
            <p:ph type="sldNum" sz="quarter" idx="11"/>
          </p:nvPr>
        </p:nvSpPr>
        <p:spPr/>
        <p:txBody>
          <a:bodyPr/>
          <a:lstStyle/>
          <a:p>
            <a:pPr>
              <a:defRPr/>
            </a:pPr>
            <a:fld id="{8E38898B-C4B1-47C2-ADEB-CCDDD185D7D1}" type="slidenum">
              <a:rPr lang="en-US" smtClean="0"/>
              <a:pPr>
                <a:defRPr/>
              </a:pPr>
              <a:t>23</a:t>
            </a:fld>
            <a:endParaRPr lang="en-US" dirty="0"/>
          </a:p>
        </p:txBody>
      </p:sp>
      <p:sp>
        <p:nvSpPr>
          <p:cNvPr id="5" name="Rectangle 4">
            <a:extLst>
              <a:ext uri="{FF2B5EF4-FFF2-40B4-BE49-F238E27FC236}">
                <a16:creationId xmlns:a16="http://schemas.microsoft.com/office/drawing/2014/main" id="{3AD16268-809B-8033-48DD-4B0F46986CA6}"/>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 name="Arrow: Right 5">
            <a:extLst>
              <a:ext uri="{FF2B5EF4-FFF2-40B4-BE49-F238E27FC236}">
                <a16:creationId xmlns:a16="http://schemas.microsoft.com/office/drawing/2014/main" id="{24759545-C87C-DF76-5E5D-483070B2321A}"/>
              </a:ext>
            </a:extLst>
          </p:cNvPr>
          <p:cNvSpPr/>
          <p:nvPr/>
        </p:nvSpPr>
        <p:spPr>
          <a:xfrm>
            <a:off x="368604" y="4484452"/>
            <a:ext cx="469596" cy="3307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48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Reliance and trust</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24</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743339"/>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369790" y="1471878"/>
          <a:ext cx="3351686" cy="84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1690" y="157063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7153426" y="6217594"/>
            <a:ext cx="521069" cy="647471"/>
          </a:xfrm>
          <a:prstGeom prst="rightArrow">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AAB1391-BE94-7FBE-8958-CAB9F6636BD3}"/>
              </a:ext>
            </a:extLst>
          </p:cNvPr>
          <p:cNvSpPr txBox="1"/>
          <p:nvPr/>
        </p:nvSpPr>
        <p:spPr>
          <a:xfrm>
            <a:off x="726970" y="6103601"/>
            <a:ext cx="6167120" cy="646331"/>
          </a:xfrm>
          <a:prstGeom prst="rect">
            <a:avLst/>
          </a:prstGeom>
          <a:noFill/>
        </p:spPr>
        <p:txBody>
          <a:bodyPr wrap="square">
            <a:spAutoFit/>
          </a:bodyPr>
          <a:lstStyle/>
          <a:p>
            <a:r>
              <a:rPr lang="en-US" b="1" dirty="0">
                <a:solidFill>
                  <a:srgbClr val="C00000"/>
                </a:solidFill>
              </a:rPr>
              <a:t>“Which features play a significant role in the detection process when utilizing explainability models?”</a:t>
            </a:r>
          </a:p>
        </p:txBody>
      </p:sp>
    </p:spTree>
    <p:extLst>
      <p:ext uri="{BB962C8B-B14F-4D97-AF65-F5344CB8AC3E}">
        <p14:creationId xmlns:p14="http://schemas.microsoft.com/office/powerpoint/2010/main" val="337280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a:xfrm>
            <a:off x="454660" y="438058"/>
            <a:ext cx="11282680" cy="637198"/>
          </a:xfrm>
        </p:spPr>
        <p:txBody>
          <a:bodyPr>
            <a:noAutofit/>
          </a:bodyPr>
          <a:lstStyle/>
          <a:p>
            <a:r>
              <a:rPr lang="en-US" sz="2800" dirty="0"/>
              <a:t>Explanation Reliance and Trust -  Fidelity- Multi classification for Exfiltration and keylogging using XGBoost</a:t>
            </a:r>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p:txBody>
          <a:bodyPr/>
          <a:lstStyle/>
          <a:p>
            <a:pPr>
              <a:defRPr/>
            </a:pPr>
            <a:fld id="{8E38898B-C4B1-47C2-ADEB-CCDDD185D7D1}" type="slidenum">
              <a:rPr lang="en-US" smtClean="0"/>
              <a:pPr>
                <a:defRPr/>
              </a:pPr>
              <a:t>25</a:t>
            </a:fld>
            <a:endParaRPr lang="en-US" dirty="0"/>
          </a:p>
        </p:txBody>
      </p:sp>
      <p:sp>
        <p:nvSpPr>
          <p:cNvPr id="5" name="Rectangle 4">
            <a:extLst>
              <a:ext uri="{FF2B5EF4-FFF2-40B4-BE49-F238E27FC236}">
                <a16:creationId xmlns:a16="http://schemas.microsoft.com/office/drawing/2014/main" id="{15EC4DEC-2369-A175-9E3D-5A242689CCD6}"/>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16AF34A-1099-71AB-4859-41189ED283B3}"/>
              </a:ext>
            </a:extLst>
          </p:cNvPr>
          <p:cNvPicPr>
            <a:picLocks noChangeAspect="1"/>
          </p:cNvPicPr>
          <p:nvPr/>
        </p:nvPicPr>
        <p:blipFill>
          <a:blip r:embed="rId3"/>
          <a:stretch>
            <a:fillRect/>
          </a:stretch>
        </p:blipFill>
        <p:spPr>
          <a:xfrm>
            <a:off x="0" y="1317369"/>
            <a:ext cx="12192000" cy="4147650"/>
          </a:xfrm>
          <a:prstGeom prst="rect">
            <a:avLst/>
          </a:prstGeom>
        </p:spPr>
      </p:pic>
      <p:sp>
        <p:nvSpPr>
          <p:cNvPr id="7" name="Rectangle 6">
            <a:extLst>
              <a:ext uri="{FF2B5EF4-FFF2-40B4-BE49-F238E27FC236}">
                <a16:creationId xmlns:a16="http://schemas.microsoft.com/office/drawing/2014/main" id="{85A4E696-BB68-AEAA-930A-57568B2120AF}"/>
              </a:ext>
            </a:extLst>
          </p:cNvPr>
          <p:cNvSpPr/>
          <p:nvPr/>
        </p:nvSpPr>
        <p:spPr>
          <a:xfrm>
            <a:off x="121920" y="4673600"/>
            <a:ext cx="709613"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16507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a:xfrm>
            <a:off x="240792" y="708950"/>
            <a:ext cx="11951208" cy="637198"/>
          </a:xfrm>
        </p:spPr>
        <p:txBody>
          <a:bodyPr>
            <a:normAutofit fontScale="90000"/>
          </a:bodyPr>
          <a:lstStyle/>
          <a:p>
            <a:r>
              <a:rPr lang="en-US" sz="3100" dirty="0"/>
              <a:t>Explanation Reliance and Trust -  Fidelity- Multi classification for Exfiltration and keylogging using XGBoost</a:t>
            </a:r>
            <a:br>
              <a:rPr lang="en-US" dirty="0"/>
            </a:br>
            <a:endParaRPr lang="en-US" dirty="0"/>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p:txBody>
          <a:bodyPr/>
          <a:lstStyle/>
          <a:p>
            <a:pPr>
              <a:defRPr/>
            </a:pPr>
            <a:fld id="{8E38898B-C4B1-47C2-ADEB-CCDDD185D7D1}" type="slidenum">
              <a:rPr lang="en-US" smtClean="0"/>
              <a:pPr>
                <a:defRPr/>
              </a:pPr>
              <a:t>26</a:t>
            </a:fld>
            <a:endParaRPr lang="en-US" dirty="0"/>
          </a:p>
        </p:txBody>
      </p:sp>
      <p:sp>
        <p:nvSpPr>
          <p:cNvPr id="5" name="Rectangle 4">
            <a:extLst>
              <a:ext uri="{FF2B5EF4-FFF2-40B4-BE49-F238E27FC236}">
                <a16:creationId xmlns:a16="http://schemas.microsoft.com/office/drawing/2014/main" id="{15EC4DEC-2369-A175-9E3D-5A242689CCD6}"/>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7172" name="Picture 4">
            <a:extLst>
              <a:ext uri="{FF2B5EF4-FFF2-40B4-BE49-F238E27FC236}">
                <a16:creationId xmlns:a16="http://schemas.microsoft.com/office/drawing/2014/main" id="{D43AE98D-B78F-4D20-925E-0179AF5BF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15" y="1704149"/>
            <a:ext cx="3704201" cy="24149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9338AD6-9ADD-4944-E92A-A5789129F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652" y="1613157"/>
            <a:ext cx="4192814" cy="2289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DE36BC1-F1B7-32C8-6018-EB68F1570E97}"/>
              </a:ext>
            </a:extLst>
          </p:cNvPr>
          <p:cNvPicPr>
            <a:picLocks noChangeAspect="1"/>
          </p:cNvPicPr>
          <p:nvPr/>
        </p:nvPicPr>
        <p:blipFill>
          <a:blip r:embed="rId4"/>
          <a:stretch>
            <a:fillRect/>
          </a:stretch>
        </p:blipFill>
        <p:spPr>
          <a:xfrm>
            <a:off x="1112417" y="4412717"/>
            <a:ext cx="3777299" cy="2443044"/>
          </a:xfrm>
          <a:prstGeom prst="rect">
            <a:avLst/>
          </a:prstGeom>
        </p:spPr>
      </p:pic>
      <p:pic>
        <p:nvPicPr>
          <p:cNvPr id="12" name="Picture 2">
            <a:extLst>
              <a:ext uri="{FF2B5EF4-FFF2-40B4-BE49-F238E27FC236}">
                <a16:creationId xmlns:a16="http://schemas.microsoft.com/office/drawing/2014/main" id="{2C2714DF-1926-E91A-AFB9-A8DD31E6D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526" y="4169293"/>
            <a:ext cx="2452974" cy="266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4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0D0D-4B3F-A4EB-69AB-BAD1E1A89FA9}"/>
              </a:ext>
            </a:extLst>
          </p:cNvPr>
          <p:cNvSpPr>
            <a:spLocks noGrp="1"/>
          </p:cNvSpPr>
          <p:nvPr>
            <p:ph type="title"/>
          </p:nvPr>
        </p:nvSpPr>
        <p:spPr/>
        <p:txBody>
          <a:bodyPr>
            <a:normAutofit fontScale="90000"/>
          </a:bodyPr>
          <a:lstStyle/>
          <a:p>
            <a:r>
              <a:rPr lang="en-US" dirty="0"/>
              <a:t>Conclusion for Explanation Reliance and Trust -  Fidelity </a:t>
            </a:r>
          </a:p>
        </p:txBody>
      </p:sp>
      <p:sp>
        <p:nvSpPr>
          <p:cNvPr id="3" name="Content Placeholder 2">
            <a:extLst>
              <a:ext uri="{FF2B5EF4-FFF2-40B4-BE49-F238E27FC236}">
                <a16:creationId xmlns:a16="http://schemas.microsoft.com/office/drawing/2014/main" id="{2B5C848D-588E-32D5-7BB9-C21F1FC5741A}"/>
              </a:ext>
            </a:extLst>
          </p:cNvPr>
          <p:cNvSpPr>
            <a:spLocks noGrp="1"/>
          </p:cNvSpPr>
          <p:nvPr>
            <p:ph idx="1"/>
          </p:nvPr>
        </p:nvSpPr>
        <p:spPr>
          <a:xfrm>
            <a:off x="838200" y="1922798"/>
            <a:ext cx="10815536" cy="4254165"/>
          </a:xfrm>
        </p:spPr>
        <p:txBody>
          <a:bodyPr/>
          <a:lstStyle/>
          <a:p>
            <a:r>
              <a:rPr lang="en-US" dirty="0">
                <a:latin typeface="Arial" panose="020B0604020202020204" pitchFamily="34" charset="0"/>
                <a:cs typeface="Arial" panose="020B0604020202020204" pitchFamily="34" charset="0"/>
              </a:rPr>
              <a:t>Interface explainability models highlighted feature importance scores in multi-classification of information theft, LIME provided feature values for different classification scenarios, and SHAP revealed the importance and impact of features on each attack type. </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Security team observed that each model provided different feature importance scores, highlighting the challenge of comparing and understanding the differences and similarities between the explanations generated by these models.</a:t>
            </a:r>
          </a:p>
        </p:txBody>
      </p:sp>
      <p:sp>
        <p:nvSpPr>
          <p:cNvPr id="4" name="Slide Number Placeholder 3">
            <a:extLst>
              <a:ext uri="{FF2B5EF4-FFF2-40B4-BE49-F238E27FC236}">
                <a16:creationId xmlns:a16="http://schemas.microsoft.com/office/drawing/2014/main" id="{95E8FCCA-A249-FC46-9BBF-A56F48507A67}"/>
              </a:ext>
            </a:extLst>
          </p:cNvPr>
          <p:cNvSpPr>
            <a:spLocks noGrp="1"/>
          </p:cNvSpPr>
          <p:nvPr>
            <p:ph type="sldNum" sz="quarter" idx="11"/>
          </p:nvPr>
        </p:nvSpPr>
        <p:spPr/>
        <p:txBody>
          <a:bodyPr/>
          <a:lstStyle/>
          <a:p>
            <a:pPr>
              <a:defRPr/>
            </a:pPr>
            <a:fld id="{8E38898B-C4B1-47C2-ADEB-CCDDD185D7D1}" type="slidenum">
              <a:rPr lang="en-US" smtClean="0"/>
              <a:pPr>
                <a:defRPr/>
              </a:pPr>
              <a:t>27</a:t>
            </a:fld>
            <a:endParaRPr lang="en-US" dirty="0"/>
          </a:p>
        </p:txBody>
      </p:sp>
      <p:sp>
        <p:nvSpPr>
          <p:cNvPr id="5" name="Rectangle 4">
            <a:extLst>
              <a:ext uri="{FF2B5EF4-FFF2-40B4-BE49-F238E27FC236}">
                <a16:creationId xmlns:a16="http://schemas.microsoft.com/office/drawing/2014/main" id="{3AD16268-809B-8033-48DD-4B0F46986CA6}"/>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 name="Arrow: Right 5">
            <a:extLst>
              <a:ext uri="{FF2B5EF4-FFF2-40B4-BE49-F238E27FC236}">
                <a16:creationId xmlns:a16="http://schemas.microsoft.com/office/drawing/2014/main" id="{FDD29A42-D5FC-29E1-B81A-43C862606153}"/>
              </a:ext>
            </a:extLst>
          </p:cNvPr>
          <p:cNvSpPr/>
          <p:nvPr/>
        </p:nvSpPr>
        <p:spPr>
          <a:xfrm>
            <a:off x="222689" y="3429000"/>
            <a:ext cx="469596" cy="3307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43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Reliance and trust</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28</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743339"/>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369790" y="1471878"/>
          <a:ext cx="3351686" cy="84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1690" y="157063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8422722" y="6197530"/>
            <a:ext cx="521069" cy="647471"/>
          </a:xfrm>
          <a:prstGeom prst="rightArrow">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9C14977-6FE9-F326-4591-E34927B2BB56}"/>
              </a:ext>
            </a:extLst>
          </p:cNvPr>
          <p:cNvSpPr txBox="1"/>
          <p:nvPr/>
        </p:nvSpPr>
        <p:spPr>
          <a:xfrm>
            <a:off x="1716790" y="6090286"/>
            <a:ext cx="4837934" cy="646331"/>
          </a:xfrm>
          <a:prstGeom prst="rect">
            <a:avLst/>
          </a:prstGeom>
          <a:noFill/>
        </p:spPr>
        <p:txBody>
          <a:bodyPr wrap="square">
            <a:spAutoFit/>
          </a:bodyPr>
          <a:lstStyle/>
          <a:p>
            <a:r>
              <a:rPr lang="en-US" b="1" dirty="0">
                <a:solidFill>
                  <a:srgbClr val="C00000"/>
                </a:solidFill>
              </a:rPr>
              <a:t>”Can you rely on these explanations to be correct when using different explainability models?”</a:t>
            </a:r>
          </a:p>
        </p:txBody>
      </p:sp>
    </p:spTree>
    <p:extLst>
      <p:ext uri="{BB962C8B-B14F-4D97-AF65-F5344CB8AC3E}">
        <p14:creationId xmlns:p14="http://schemas.microsoft.com/office/powerpoint/2010/main" val="172162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p:txBody>
          <a:bodyPr>
            <a:normAutofit fontScale="90000"/>
          </a:bodyPr>
          <a:lstStyle/>
          <a:p>
            <a:r>
              <a:rPr lang="en-US" dirty="0"/>
              <a:t>Explanation Reliance and Trust -  Reliability - </a:t>
            </a:r>
            <a:r>
              <a:rPr lang="en-US" dirty="0" err="1"/>
              <a:t>Topk</a:t>
            </a:r>
            <a:endParaRPr lang="en-US" dirty="0"/>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p:txBody>
          <a:bodyPr/>
          <a:lstStyle/>
          <a:p>
            <a:pPr>
              <a:defRPr/>
            </a:pPr>
            <a:fld id="{8E38898B-C4B1-47C2-ADEB-CCDDD185D7D1}" type="slidenum">
              <a:rPr lang="en-US" smtClean="0"/>
              <a:pPr>
                <a:defRPr/>
              </a:pPr>
              <a:t>29</a:t>
            </a:fld>
            <a:endParaRPr lang="en-US" dirty="0"/>
          </a:p>
        </p:txBody>
      </p:sp>
      <p:sp>
        <p:nvSpPr>
          <p:cNvPr id="5" name="Rectangle 4">
            <a:extLst>
              <a:ext uri="{FF2B5EF4-FFF2-40B4-BE49-F238E27FC236}">
                <a16:creationId xmlns:a16="http://schemas.microsoft.com/office/drawing/2014/main" id="{2B887CCA-1964-50B1-9B6E-23E910BF03B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6" name="Picture 5">
            <a:extLst>
              <a:ext uri="{FF2B5EF4-FFF2-40B4-BE49-F238E27FC236}">
                <a16:creationId xmlns:a16="http://schemas.microsoft.com/office/drawing/2014/main" id="{9E3C577C-2C1E-882E-BC2E-33BEC0EE8C5C}"/>
              </a:ext>
            </a:extLst>
          </p:cNvPr>
          <p:cNvPicPr>
            <a:picLocks noChangeAspect="1"/>
          </p:cNvPicPr>
          <p:nvPr/>
        </p:nvPicPr>
        <p:blipFill>
          <a:blip r:embed="rId2"/>
          <a:stretch>
            <a:fillRect/>
          </a:stretch>
        </p:blipFill>
        <p:spPr>
          <a:xfrm>
            <a:off x="101122" y="1507141"/>
            <a:ext cx="8911881" cy="5214334"/>
          </a:xfrm>
          <a:prstGeom prst="rect">
            <a:avLst/>
          </a:prstGeom>
        </p:spPr>
      </p:pic>
      <p:cxnSp>
        <p:nvCxnSpPr>
          <p:cNvPr id="8" name="Straight Arrow Connector 7">
            <a:extLst>
              <a:ext uri="{FF2B5EF4-FFF2-40B4-BE49-F238E27FC236}">
                <a16:creationId xmlns:a16="http://schemas.microsoft.com/office/drawing/2014/main" id="{BBCE7BAC-AB83-108B-A5A8-099B2AD45529}"/>
              </a:ext>
            </a:extLst>
          </p:cNvPr>
          <p:cNvCxnSpPr/>
          <p:nvPr/>
        </p:nvCxnSpPr>
        <p:spPr>
          <a:xfrm>
            <a:off x="8380207" y="1882588"/>
            <a:ext cx="1398494" cy="23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471373-903A-BA62-11EC-E912D4EEECD1}"/>
              </a:ext>
            </a:extLst>
          </p:cNvPr>
          <p:cNvSpPr txBox="1"/>
          <p:nvPr/>
        </p:nvSpPr>
        <p:spPr>
          <a:xfrm>
            <a:off x="9929308" y="2000922"/>
            <a:ext cx="1424492" cy="1200329"/>
          </a:xfrm>
          <a:prstGeom prst="rect">
            <a:avLst/>
          </a:prstGeom>
          <a:noFill/>
        </p:spPr>
        <p:txBody>
          <a:bodyPr wrap="square" rtlCol="0">
            <a:spAutoFit/>
          </a:bodyPr>
          <a:lstStyle/>
          <a:p>
            <a:r>
              <a:rPr lang="en-US" dirty="0"/>
              <a:t>SHAP and PFI have most common top features</a:t>
            </a:r>
          </a:p>
        </p:txBody>
      </p:sp>
      <p:cxnSp>
        <p:nvCxnSpPr>
          <p:cNvPr id="10" name="Straight Arrow Connector 9">
            <a:extLst>
              <a:ext uri="{FF2B5EF4-FFF2-40B4-BE49-F238E27FC236}">
                <a16:creationId xmlns:a16="http://schemas.microsoft.com/office/drawing/2014/main" id="{1ECF157D-7583-E723-0284-D03BB587F7DC}"/>
              </a:ext>
            </a:extLst>
          </p:cNvPr>
          <p:cNvCxnSpPr/>
          <p:nvPr/>
        </p:nvCxnSpPr>
        <p:spPr>
          <a:xfrm>
            <a:off x="8209877" y="3724541"/>
            <a:ext cx="1398494" cy="23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03E60B-0ECA-4570-14C2-04D46A1F0FEA}"/>
              </a:ext>
            </a:extLst>
          </p:cNvPr>
          <p:cNvSpPr txBox="1"/>
          <p:nvPr/>
        </p:nvSpPr>
        <p:spPr>
          <a:xfrm>
            <a:off x="9778701" y="3514143"/>
            <a:ext cx="1424492" cy="1200329"/>
          </a:xfrm>
          <a:prstGeom prst="rect">
            <a:avLst/>
          </a:prstGeom>
          <a:noFill/>
        </p:spPr>
        <p:txBody>
          <a:bodyPr wrap="square" rtlCol="0">
            <a:spAutoFit/>
          </a:bodyPr>
          <a:lstStyle/>
          <a:p>
            <a:r>
              <a:rPr lang="en-US" dirty="0"/>
              <a:t>SHAP and FI have most common top features</a:t>
            </a:r>
          </a:p>
        </p:txBody>
      </p:sp>
      <p:cxnSp>
        <p:nvCxnSpPr>
          <p:cNvPr id="12" name="Straight Arrow Connector 11">
            <a:extLst>
              <a:ext uri="{FF2B5EF4-FFF2-40B4-BE49-F238E27FC236}">
                <a16:creationId xmlns:a16="http://schemas.microsoft.com/office/drawing/2014/main" id="{96770F98-0376-E779-F328-F6710BAF0A3F}"/>
              </a:ext>
            </a:extLst>
          </p:cNvPr>
          <p:cNvCxnSpPr>
            <a:cxnSpLocks/>
          </p:cNvCxnSpPr>
          <p:nvPr/>
        </p:nvCxnSpPr>
        <p:spPr>
          <a:xfrm>
            <a:off x="8530814" y="5270233"/>
            <a:ext cx="1077557" cy="296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545A06-8CC5-8CB7-E9F7-5E3814826647}"/>
              </a:ext>
            </a:extLst>
          </p:cNvPr>
          <p:cNvSpPr txBox="1"/>
          <p:nvPr/>
        </p:nvSpPr>
        <p:spPr>
          <a:xfrm>
            <a:off x="9778701" y="5049497"/>
            <a:ext cx="1424492" cy="1200329"/>
          </a:xfrm>
          <a:prstGeom prst="rect">
            <a:avLst/>
          </a:prstGeom>
          <a:noFill/>
        </p:spPr>
        <p:txBody>
          <a:bodyPr wrap="square" rtlCol="0">
            <a:spAutoFit/>
          </a:bodyPr>
          <a:lstStyle/>
          <a:p>
            <a:r>
              <a:rPr lang="en-US" dirty="0"/>
              <a:t>PFI and FI have most common top features</a:t>
            </a:r>
          </a:p>
        </p:txBody>
      </p:sp>
    </p:spTree>
    <p:extLst>
      <p:ext uri="{BB962C8B-B14F-4D97-AF65-F5344CB8AC3E}">
        <p14:creationId xmlns:p14="http://schemas.microsoft.com/office/powerpoint/2010/main" val="214039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Commodity Analytics - Quantum Data Technologies">
            <a:extLst>
              <a:ext uri="{FF2B5EF4-FFF2-40B4-BE49-F238E27FC236}">
                <a16:creationId xmlns:a16="http://schemas.microsoft.com/office/drawing/2014/main" id="{FE88D0C7-FB64-E35B-FE3A-EBACF3EA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1550988"/>
            <a:ext cx="2620962"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07D60D8D-657E-A31F-9AD5-C6A362C09906}"/>
              </a:ext>
            </a:extLst>
          </p:cNvPr>
          <p:cNvSpPr>
            <a:spLocks noGrp="1"/>
          </p:cNvSpPr>
          <p:nvPr>
            <p:ph type="title"/>
          </p:nvPr>
        </p:nvSpPr>
        <p:spPr>
          <a:xfrm>
            <a:off x="838200" y="428625"/>
            <a:ext cx="10515600" cy="636588"/>
          </a:xfrm>
        </p:spPr>
        <p:txBody>
          <a:bodyPr/>
          <a:lstStyle/>
          <a:p>
            <a:pPr eaLnBrk="1" fontAlgn="auto" hangingPunct="1">
              <a:spcAft>
                <a:spcPts val="0"/>
              </a:spcAft>
              <a:defRPr/>
            </a:pPr>
            <a:r>
              <a:rPr lang="en-US" dirty="0"/>
              <a:t>ML for Cyberattack detection in IoT data</a:t>
            </a:r>
          </a:p>
        </p:txBody>
      </p:sp>
      <p:sp>
        <p:nvSpPr>
          <p:cNvPr id="20484" name="Slide Number Placeholder 10">
            <a:extLst>
              <a:ext uri="{FF2B5EF4-FFF2-40B4-BE49-F238E27FC236}">
                <a16:creationId xmlns:a16="http://schemas.microsoft.com/office/drawing/2014/main" id="{D1BA3E62-D66B-D070-59EF-F232AA9ABCD0}"/>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3933A059-353E-4A6C-A5A2-C16CFCD40309}" type="slidenum">
              <a:rPr lang="en-US" altLang="en-US" sz="1800" smtClean="0">
                <a:latin typeface="Calibri" panose="020F0502020204030204" pitchFamily="34" charset="0"/>
              </a:rPr>
              <a:pPr fontAlgn="base">
                <a:lnSpc>
                  <a:spcPct val="100000"/>
                </a:lnSpc>
                <a:spcBef>
                  <a:spcPct val="0"/>
                </a:spcBef>
                <a:spcAft>
                  <a:spcPct val="0"/>
                </a:spcAft>
                <a:buFontTx/>
                <a:buNone/>
              </a:pPr>
              <a:t>3</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FA6E3D7B-99DC-039F-C1C3-9356A86D0AEB}"/>
              </a:ext>
            </a:extLst>
          </p:cNvPr>
          <p:cNvSpPr/>
          <p:nvPr/>
        </p:nvSpPr>
        <p:spPr>
          <a:xfrm>
            <a:off x="12401550" y="7288213"/>
            <a:ext cx="1347788" cy="3476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0486" name="Picture 8" descr="iot images png 10 free Cliparts | Download images on Clipground 2022">
            <a:extLst>
              <a:ext uri="{FF2B5EF4-FFF2-40B4-BE49-F238E27FC236}">
                <a16:creationId xmlns:a16="http://schemas.microsoft.com/office/drawing/2014/main" id="{A39245C8-E688-1C0D-F479-BF25D7888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208" y="1661840"/>
            <a:ext cx="2003920" cy="28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Cyber Threats Icon Transparent Clipart - Full Size Clipart (#1061718 ...">
            <a:extLst>
              <a:ext uri="{FF2B5EF4-FFF2-40B4-BE49-F238E27FC236}">
                <a16:creationId xmlns:a16="http://schemas.microsoft.com/office/drawing/2014/main" id="{9CB1D56C-909B-7CBA-3196-A4DED3862F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0183"/>
            <a:ext cx="3222122" cy="192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8E1ED8C-E20F-255E-F1B3-C26A1EC3CD5E}"/>
              </a:ext>
            </a:extLst>
          </p:cNvPr>
          <p:cNvSpPr/>
          <p:nvPr/>
        </p:nvSpPr>
        <p:spPr>
          <a:xfrm>
            <a:off x="9124950" y="6069013"/>
            <a:ext cx="2354263" cy="7207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5" name="Diagram 4">
            <a:extLst>
              <a:ext uri="{FF2B5EF4-FFF2-40B4-BE49-F238E27FC236}">
                <a16:creationId xmlns:a16="http://schemas.microsoft.com/office/drawing/2014/main" id="{B9FB0D85-4B39-1D11-9A8D-D832597E85C8}"/>
              </a:ext>
            </a:extLst>
          </p:cNvPr>
          <p:cNvGraphicFramePr/>
          <p:nvPr/>
        </p:nvGraphicFramePr>
        <p:xfrm>
          <a:off x="4784812" y="3429000"/>
          <a:ext cx="6628674" cy="35910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FAFD22DA-4C9F-D0B3-13A2-018E47AFE538}"/>
              </a:ext>
            </a:extLst>
          </p:cNvPr>
          <p:cNvSpPr txBox="1"/>
          <p:nvPr/>
        </p:nvSpPr>
        <p:spPr>
          <a:xfrm>
            <a:off x="98229" y="6305977"/>
            <a:ext cx="4045977" cy="415498"/>
          </a:xfrm>
          <a:prstGeom prst="rect">
            <a:avLst/>
          </a:prstGeom>
          <a:noFill/>
        </p:spPr>
        <p:txBody>
          <a:bodyPr wrap="square">
            <a:spAutoFit/>
          </a:bodyPr>
          <a:lstStyle/>
          <a:p>
            <a:pPr>
              <a:defRPr/>
            </a:pPr>
            <a:r>
              <a:rPr lang="en-US" sz="700" dirty="0"/>
              <a:t>[SS20] Yash Shah and </a:t>
            </a:r>
            <a:r>
              <a:rPr lang="en-US" sz="700" dirty="0" err="1"/>
              <a:t>Shamik</a:t>
            </a:r>
            <a:r>
              <a:rPr lang="en-US" sz="700" dirty="0"/>
              <a:t> Sengupta. “A survey on Classification of Cyber-attacks on IoT and IIoT devices”. In: 2020 11th IEEE Annual Ubiquitous Computing, Electronics &amp; Mobile Communication Conference (UEMCON). IEEE. 2020, pp. 0406–0413.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p:txBody>
          <a:bodyPr>
            <a:normAutofit fontScale="90000"/>
          </a:bodyPr>
          <a:lstStyle/>
          <a:p>
            <a:r>
              <a:rPr lang="en-US" dirty="0"/>
              <a:t>Explanation Reliance and Trust -  Reliability – Correlation Analysis</a:t>
            </a:r>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p:txBody>
          <a:bodyPr/>
          <a:lstStyle/>
          <a:p>
            <a:pPr>
              <a:defRPr/>
            </a:pPr>
            <a:fld id="{8E38898B-C4B1-47C2-ADEB-CCDDD185D7D1}" type="slidenum">
              <a:rPr lang="en-US" smtClean="0"/>
              <a:pPr>
                <a:defRPr/>
              </a:pPr>
              <a:t>30</a:t>
            </a:fld>
            <a:endParaRPr lang="en-US" dirty="0"/>
          </a:p>
        </p:txBody>
      </p:sp>
      <p:sp>
        <p:nvSpPr>
          <p:cNvPr id="5" name="Rectangle 4">
            <a:extLst>
              <a:ext uri="{FF2B5EF4-FFF2-40B4-BE49-F238E27FC236}">
                <a16:creationId xmlns:a16="http://schemas.microsoft.com/office/drawing/2014/main" id="{2B887CCA-1964-50B1-9B6E-23E910BF03B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6" name="Picture 5">
            <a:extLst>
              <a:ext uri="{FF2B5EF4-FFF2-40B4-BE49-F238E27FC236}">
                <a16:creationId xmlns:a16="http://schemas.microsoft.com/office/drawing/2014/main" id="{278EE05F-B0A0-3294-1D39-AB8801A828F1}"/>
              </a:ext>
            </a:extLst>
          </p:cNvPr>
          <p:cNvPicPr>
            <a:picLocks noChangeAspect="1"/>
          </p:cNvPicPr>
          <p:nvPr/>
        </p:nvPicPr>
        <p:blipFill>
          <a:blip r:embed="rId2"/>
          <a:stretch>
            <a:fillRect/>
          </a:stretch>
        </p:blipFill>
        <p:spPr>
          <a:xfrm>
            <a:off x="0" y="1866317"/>
            <a:ext cx="7283986" cy="5013572"/>
          </a:xfrm>
          <a:prstGeom prst="rect">
            <a:avLst/>
          </a:prstGeom>
        </p:spPr>
      </p:pic>
      <p:sp>
        <p:nvSpPr>
          <p:cNvPr id="7" name="TextBox 6">
            <a:extLst>
              <a:ext uri="{FF2B5EF4-FFF2-40B4-BE49-F238E27FC236}">
                <a16:creationId xmlns:a16="http://schemas.microsoft.com/office/drawing/2014/main" id="{548A2174-5B52-CE5E-CBEB-55EB1F55C788}"/>
              </a:ext>
            </a:extLst>
          </p:cNvPr>
          <p:cNvSpPr txBox="1"/>
          <p:nvPr/>
        </p:nvSpPr>
        <p:spPr>
          <a:xfrm>
            <a:off x="7594898" y="2228671"/>
            <a:ext cx="2764716" cy="646331"/>
          </a:xfrm>
          <a:prstGeom prst="rect">
            <a:avLst/>
          </a:prstGeom>
          <a:noFill/>
        </p:spPr>
        <p:txBody>
          <a:bodyPr wrap="square" rtlCol="0">
            <a:spAutoFit/>
          </a:bodyPr>
          <a:lstStyle/>
          <a:p>
            <a:r>
              <a:rPr lang="en-US" dirty="0"/>
              <a:t>SHAP and FI have most similar features values</a:t>
            </a:r>
          </a:p>
        </p:txBody>
      </p:sp>
      <p:cxnSp>
        <p:nvCxnSpPr>
          <p:cNvPr id="8" name="Straight Arrow Connector 7">
            <a:extLst>
              <a:ext uri="{FF2B5EF4-FFF2-40B4-BE49-F238E27FC236}">
                <a16:creationId xmlns:a16="http://schemas.microsoft.com/office/drawing/2014/main" id="{807CE1A4-363A-D1DA-C332-2AD42C829BCE}"/>
              </a:ext>
            </a:extLst>
          </p:cNvPr>
          <p:cNvCxnSpPr/>
          <p:nvPr/>
        </p:nvCxnSpPr>
        <p:spPr>
          <a:xfrm>
            <a:off x="6196404" y="2334409"/>
            <a:ext cx="1398494" cy="23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F1FF0DB-19F8-1A69-07D0-8AC95C42A6D3}"/>
              </a:ext>
            </a:extLst>
          </p:cNvPr>
          <p:cNvSpPr/>
          <p:nvPr/>
        </p:nvSpPr>
        <p:spPr>
          <a:xfrm>
            <a:off x="121920" y="6487795"/>
            <a:ext cx="590867" cy="1828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572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p:txBody>
          <a:bodyPr>
            <a:normAutofit fontScale="90000"/>
          </a:bodyPr>
          <a:lstStyle/>
          <a:p>
            <a:r>
              <a:rPr lang="en-US" dirty="0"/>
              <a:t>Explanation Reliance and Trust -  Reliability – Distance Analysis</a:t>
            </a:r>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p:txBody>
          <a:bodyPr/>
          <a:lstStyle/>
          <a:p>
            <a:pPr>
              <a:defRPr/>
            </a:pPr>
            <a:fld id="{8E38898B-C4B1-47C2-ADEB-CCDDD185D7D1}" type="slidenum">
              <a:rPr lang="en-US" smtClean="0"/>
              <a:pPr>
                <a:defRPr/>
              </a:pPr>
              <a:t>31</a:t>
            </a:fld>
            <a:endParaRPr lang="en-US" dirty="0"/>
          </a:p>
        </p:txBody>
      </p:sp>
      <p:sp>
        <p:nvSpPr>
          <p:cNvPr id="5" name="Rectangle 4">
            <a:extLst>
              <a:ext uri="{FF2B5EF4-FFF2-40B4-BE49-F238E27FC236}">
                <a16:creationId xmlns:a16="http://schemas.microsoft.com/office/drawing/2014/main" id="{2B887CCA-1964-50B1-9B6E-23E910BF03B7}"/>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6" name="Picture 5">
            <a:extLst>
              <a:ext uri="{FF2B5EF4-FFF2-40B4-BE49-F238E27FC236}">
                <a16:creationId xmlns:a16="http://schemas.microsoft.com/office/drawing/2014/main" id="{E39F2201-BDD5-3091-2401-DA09094753EF}"/>
              </a:ext>
            </a:extLst>
          </p:cNvPr>
          <p:cNvPicPr>
            <a:picLocks noChangeAspect="1"/>
          </p:cNvPicPr>
          <p:nvPr/>
        </p:nvPicPr>
        <p:blipFill>
          <a:blip r:embed="rId2"/>
          <a:stretch>
            <a:fillRect/>
          </a:stretch>
        </p:blipFill>
        <p:spPr>
          <a:xfrm>
            <a:off x="226934" y="1550528"/>
            <a:ext cx="6077047" cy="5231272"/>
          </a:xfrm>
          <a:prstGeom prst="rect">
            <a:avLst/>
          </a:prstGeom>
        </p:spPr>
      </p:pic>
      <p:sp>
        <p:nvSpPr>
          <p:cNvPr id="7" name="TextBox 6">
            <a:extLst>
              <a:ext uri="{FF2B5EF4-FFF2-40B4-BE49-F238E27FC236}">
                <a16:creationId xmlns:a16="http://schemas.microsoft.com/office/drawing/2014/main" id="{5FE8E37D-6585-FCCA-E2B5-9B02DD7F07A4}"/>
              </a:ext>
            </a:extLst>
          </p:cNvPr>
          <p:cNvSpPr txBox="1"/>
          <p:nvPr/>
        </p:nvSpPr>
        <p:spPr>
          <a:xfrm>
            <a:off x="6476103" y="4832022"/>
            <a:ext cx="2764716" cy="923330"/>
          </a:xfrm>
          <a:prstGeom prst="rect">
            <a:avLst/>
          </a:prstGeom>
          <a:noFill/>
        </p:spPr>
        <p:txBody>
          <a:bodyPr wrap="square" rtlCol="0">
            <a:spAutoFit/>
          </a:bodyPr>
          <a:lstStyle/>
          <a:p>
            <a:r>
              <a:rPr lang="en-US" dirty="0"/>
              <a:t>SHAP has less different values between other explainability models</a:t>
            </a:r>
          </a:p>
        </p:txBody>
      </p:sp>
      <p:cxnSp>
        <p:nvCxnSpPr>
          <p:cNvPr id="8" name="Straight Arrow Connector 7">
            <a:extLst>
              <a:ext uri="{FF2B5EF4-FFF2-40B4-BE49-F238E27FC236}">
                <a16:creationId xmlns:a16="http://schemas.microsoft.com/office/drawing/2014/main" id="{045482D5-5101-EEE8-DA2B-874073152C86}"/>
              </a:ext>
            </a:extLst>
          </p:cNvPr>
          <p:cNvCxnSpPr>
            <a:cxnSpLocks/>
          </p:cNvCxnSpPr>
          <p:nvPr/>
        </p:nvCxnSpPr>
        <p:spPr>
          <a:xfrm>
            <a:off x="5260489" y="4701092"/>
            <a:ext cx="1215614" cy="367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81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0D0D-4B3F-A4EB-69AB-BAD1E1A89FA9}"/>
              </a:ext>
            </a:extLst>
          </p:cNvPr>
          <p:cNvSpPr>
            <a:spLocks noGrp="1"/>
          </p:cNvSpPr>
          <p:nvPr>
            <p:ph type="title"/>
          </p:nvPr>
        </p:nvSpPr>
        <p:spPr/>
        <p:txBody>
          <a:bodyPr>
            <a:normAutofit fontScale="90000"/>
          </a:bodyPr>
          <a:lstStyle/>
          <a:p>
            <a:r>
              <a:rPr lang="en-US" dirty="0"/>
              <a:t>Conclusion for Explanation Reliance and Trust -  Reliability </a:t>
            </a:r>
          </a:p>
        </p:txBody>
      </p:sp>
      <p:sp>
        <p:nvSpPr>
          <p:cNvPr id="3" name="Content Placeholder 2">
            <a:extLst>
              <a:ext uri="{FF2B5EF4-FFF2-40B4-BE49-F238E27FC236}">
                <a16:creationId xmlns:a16="http://schemas.microsoft.com/office/drawing/2014/main" id="{2B5C848D-588E-32D5-7BB9-C21F1FC5741A}"/>
              </a:ext>
            </a:extLst>
          </p:cNvPr>
          <p:cNvSpPr>
            <a:spLocks noGrp="1"/>
          </p:cNvSpPr>
          <p:nvPr>
            <p:ph idx="1"/>
          </p:nvPr>
        </p:nvSpPr>
        <p:spPr/>
        <p:txBody>
          <a:bodyPr/>
          <a:lstStyle/>
          <a:p>
            <a:r>
              <a:rPr lang="en-US" b="0" i="0" dirty="0">
                <a:solidFill>
                  <a:srgbClr val="374151"/>
                </a:solidFill>
                <a:effectLst/>
                <a:latin typeface="Arial" panose="020B0604020202020204" pitchFamily="34" charset="0"/>
                <a:cs typeface="Arial" panose="020B0604020202020204" pitchFamily="34" charset="0"/>
              </a:rPr>
              <a:t>In evaluating the reliability of Interface explainability models, we observed that SHAP demonstrated better similarity and less divergence compared to other explainability models. This suggests that users can rely on SHAP for generating consistent and reliable explanations.</a:t>
            </a:r>
          </a:p>
          <a:p>
            <a:endParaRPr lang="en-US" dirty="0">
              <a:solidFill>
                <a:srgbClr val="374151"/>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Security team needs to know whether the explanations were generated quickly enough to strike a balance between the need for accurate performance and timely delivery of explanations.</a:t>
            </a:r>
          </a:p>
        </p:txBody>
      </p:sp>
      <p:sp>
        <p:nvSpPr>
          <p:cNvPr id="4" name="Slide Number Placeholder 3">
            <a:extLst>
              <a:ext uri="{FF2B5EF4-FFF2-40B4-BE49-F238E27FC236}">
                <a16:creationId xmlns:a16="http://schemas.microsoft.com/office/drawing/2014/main" id="{95E8FCCA-A249-FC46-9BBF-A56F48507A67}"/>
              </a:ext>
            </a:extLst>
          </p:cNvPr>
          <p:cNvSpPr>
            <a:spLocks noGrp="1"/>
          </p:cNvSpPr>
          <p:nvPr>
            <p:ph type="sldNum" sz="quarter" idx="11"/>
          </p:nvPr>
        </p:nvSpPr>
        <p:spPr/>
        <p:txBody>
          <a:bodyPr/>
          <a:lstStyle/>
          <a:p>
            <a:pPr>
              <a:defRPr/>
            </a:pPr>
            <a:fld id="{8E38898B-C4B1-47C2-ADEB-CCDDD185D7D1}" type="slidenum">
              <a:rPr lang="en-US" smtClean="0"/>
              <a:pPr>
                <a:defRPr/>
              </a:pPr>
              <a:t>32</a:t>
            </a:fld>
            <a:endParaRPr lang="en-US" dirty="0"/>
          </a:p>
        </p:txBody>
      </p:sp>
      <p:sp>
        <p:nvSpPr>
          <p:cNvPr id="5" name="Rectangle 4">
            <a:extLst>
              <a:ext uri="{FF2B5EF4-FFF2-40B4-BE49-F238E27FC236}">
                <a16:creationId xmlns:a16="http://schemas.microsoft.com/office/drawing/2014/main" id="{3AD16268-809B-8033-48DD-4B0F46986CA6}"/>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 name="Arrow: Right 5">
            <a:extLst>
              <a:ext uri="{FF2B5EF4-FFF2-40B4-BE49-F238E27FC236}">
                <a16:creationId xmlns:a16="http://schemas.microsoft.com/office/drawing/2014/main" id="{6BC3B92B-A451-FD8C-02E2-CD1E6B10E783}"/>
              </a:ext>
            </a:extLst>
          </p:cNvPr>
          <p:cNvSpPr/>
          <p:nvPr/>
        </p:nvSpPr>
        <p:spPr>
          <a:xfrm>
            <a:off x="222689" y="3429000"/>
            <a:ext cx="469596" cy="3307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65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Reliance and trust</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33</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743339"/>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369790" y="1471878"/>
          <a:ext cx="3351686" cy="84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1690" y="157063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9498293" y="5847730"/>
            <a:ext cx="521069" cy="647471"/>
          </a:xfrm>
          <a:prstGeom prst="rightArrow">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11E9296-96FF-C711-DAD3-C638DBBCB9EC}"/>
              </a:ext>
            </a:extLst>
          </p:cNvPr>
          <p:cNvSpPr txBox="1"/>
          <p:nvPr/>
        </p:nvSpPr>
        <p:spPr>
          <a:xfrm>
            <a:off x="676474" y="6084125"/>
            <a:ext cx="6167120" cy="646331"/>
          </a:xfrm>
          <a:prstGeom prst="rect">
            <a:avLst/>
          </a:prstGeom>
          <a:noFill/>
        </p:spPr>
        <p:txBody>
          <a:bodyPr wrap="square">
            <a:spAutoFit/>
          </a:bodyPr>
          <a:lstStyle/>
          <a:p>
            <a:r>
              <a:rPr lang="en-US" b="1" dirty="0">
                <a:solidFill>
                  <a:srgbClr val="C00000"/>
                </a:solidFill>
              </a:rPr>
              <a:t>“Can the explainability models produce explanations that are understandable within a finite and timeframe?”</a:t>
            </a:r>
          </a:p>
        </p:txBody>
      </p:sp>
    </p:spTree>
    <p:extLst>
      <p:ext uri="{BB962C8B-B14F-4D97-AF65-F5344CB8AC3E}">
        <p14:creationId xmlns:p14="http://schemas.microsoft.com/office/powerpoint/2010/main" val="41872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p:txBody>
          <a:bodyPr/>
          <a:lstStyle/>
          <a:p>
            <a:r>
              <a:rPr lang="en-US" dirty="0"/>
              <a:t>Explanation Reliance and Trust -  Efficiency</a:t>
            </a:r>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p:txBody>
          <a:bodyPr/>
          <a:lstStyle/>
          <a:p>
            <a:pPr>
              <a:defRPr/>
            </a:pPr>
            <a:fld id="{8E38898B-C4B1-47C2-ADEB-CCDDD185D7D1}" type="slidenum">
              <a:rPr lang="en-US" smtClean="0"/>
              <a:pPr>
                <a:defRPr/>
              </a:pPr>
              <a:t>34</a:t>
            </a:fld>
            <a:endParaRPr lang="en-US" dirty="0"/>
          </a:p>
        </p:txBody>
      </p:sp>
      <p:sp>
        <p:nvSpPr>
          <p:cNvPr id="5" name="Rectangle 4">
            <a:extLst>
              <a:ext uri="{FF2B5EF4-FFF2-40B4-BE49-F238E27FC236}">
                <a16:creationId xmlns:a16="http://schemas.microsoft.com/office/drawing/2014/main" id="{E1F665C7-2485-F251-7525-2EB3446E9B5E}"/>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34" name="Picture 10">
            <a:extLst>
              <a:ext uri="{FF2B5EF4-FFF2-40B4-BE49-F238E27FC236}">
                <a16:creationId xmlns:a16="http://schemas.microsoft.com/office/drawing/2014/main" id="{4DB29C9D-8401-DD68-1F01-9E32B4726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258" y="4061694"/>
            <a:ext cx="2968760" cy="2737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A0C0C2A-2A4F-449A-B8E1-A60D8AA28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485" y="4110620"/>
            <a:ext cx="2968760" cy="27473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B41D808-1CED-6885-9D06-21F13F0D8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132" y="1484351"/>
            <a:ext cx="2919467" cy="27373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6C4D367-25E9-D6E7-D7BE-94D9532A1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258" y="1600403"/>
            <a:ext cx="2936126" cy="2737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C16134-6285-C719-E5BE-7DF2075A2030}"/>
              </a:ext>
            </a:extLst>
          </p:cNvPr>
          <p:cNvSpPr txBox="1"/>
          <p:nvPr/>
        </p:nvSpPr>
        <p:spPr>
          <a:xfrm>
            <a:off x="4637447" y="1859340"/>
            <a:ext cx="1585609" cy="1569660"/>
          </a:xfrm>
          <a:prstGeom prst="rect">
            <a:avLst/>
          </a:prstGeom>
          <a:noFill/>
        </p:spPr>
        <p:txBody>
          <a:bodyPr wrap="square" rtlCol="0">
            <a:spAutoFit/>
          </a:bodyPr>
          <a:lstStyle/>
          <a:p>
            <a:pPr algn="ctr"/>
            <a:r>
              <a:rPr lang="en-US" sz="1600" dirty="0"/>
              <a:t>FI interface explainability model is quicker in generating explanations for XGB classifier</a:t>
            </a:r>
          </a:p>
        </p:txBody>
      </p:sp>
      <p:cxnSp>
        <p:nvCxnSpPr>
          <p:cNvPr id="8" name="Straight Arrow Connector 7">
            <a:extLst>
              <a:ext uri="{FF2B5EF4-FFF2-40B4-BE49-F238E27FC236}">
                <a16:creationId xmlns:a16="http://schemas.microsoft.com/office/drawing/2014/main" id="{0DA73129-894D-81C2-5BB8-55AF56D35056}"/>
              </a:ext>
            </a:extLst>
          </p:cNvPr>
          <p:cNvCxnSpPr>
            <a:cxnSpLocks/>
          </p:cNvCxnSpPr>
          <p:nvPr/>
        </p:nvCxnSpPr>
        <p:spPr>
          <a:xfrm flipH="1" flipV="1">
            <a:off x="2666544" y="1916951"/>
            <a:ext cx="1970903" cy="491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285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9901-9C44-3BED-CBF5-5A2274758FC6}"/>
              </a:ext>
            </a:extLst>
          </p:cNvPr>
          <p:cNvSpPr>
            <a:spLocks noGrp="1"/>
          </p:cNvSpPr>
          <p:nvPr>
            <p:ph type="title"/>
          </p:nvPr>
        </p:nvSpPr>
        <p:spPr/>
        <p:txBody>
          <a:bodyPr>
            <a:normAutofit fontScale="90000"/>
          </a:bodyPr>
          <a:lstStyle/>
          <a:p>
            <a:r>
              <a:rPr lang="en-US" dirty="0"/>
              <a:t>Conclusion – Explanation Reliance and trust - Efficiency</a:t>
            </a:r>
          </a:p>
        </p:txBody>
      </p:sp>
      <p:sp>
        <p:nvSpPr>
          <p:cNvPr id="3" name="Content Placeholder 2">
            <a:extLst>
              <a:ext uri="{FF2B5EF4-FFF2-40B4-BE49-F238E27FC236}">
                <a16:creationId xmlns:a16="http://schemas.microsoft.com/office/drawing/2014/main" id="{C1ED984C-B04D-91D6-29BB-8833E76167AD}"/>
              </a:ext>
            </a:extLst>
          </p:cNvPr>
          <p:cNvSpPr>
            <a:spLocks noGrp="1"/>
          </p:cNvSpPr>
          <p:nvPr>
            <p:ph idx="1"/>
          </p:nvPr>
        </p:nvSpPr>
        <p:spPr/>
        <p:txBody>
          <a:bodyPr/>
          <a:lstStyle/>
          <a:p>
            <a:r>
              <a:rPr lang="en-US" b="0" i="0" dirty="0">
                <a:solidFill>
                  <a:srgbClr val="374151"/>
                </a:solidFill>
                <a:effectLst/>
                <a:latin typeface="Arial" panose="020B0604020202020204" pitchFamily="34" charset="0"/>
                <a:cs typeface="Arial" panose="020B0604020202020204" pitchFamily="34" charset="0"/>
              </a:rPr>
              <a:t>FI (Feature Importance) method emerged as the most efficient in terms of time relevance cost, offering a favorable balance between accurate performance and timely delivery of explanations.</a:t>
            </a:r>
          </a:p>
          <a:p>
            <a:endParaRPr lang="en-US" dirty="0">
              <a:solidFill>
                <a:srgbClr val="374151"/>
              </a:solidFill>
              <a:latin typeface="Arial" panose="020B0604020202020204" pitchFamily="34" charset="0"/>
              <a:cs typeface="Arial" panose="020B0604020202020204" pitchFamily="34" charset="0"/>
            </a:endParaRPr>
          </a:p>
          <a:p>
            <a:pPr marL="0" indent="0">
              <a:buNone/>
            </a:pPr>
            <a:endParaRPr lang="en-US" b="0" i="0" dirty="0">
              <a:solidFill>
                <a:srgbClr val="374151"/>
              </a:solidFill>
              <a:effectLst/>
              <a:latin typeface="Arial" panose="020B0604020202020204" pitchFamily="34" charset="0"/>
              <a:cs typeface="Arial" panose="020B0604020202020204" pitchFamily="34" charset="0"/>
            </a:endParaRPr>
          </a:p>
          <a:p>
            <a:pPr marL="0" indent="0">
              <a:buNone/>
            </a:pPr>
            <a:r>
              <a:rPr lang="en-US" b="0" i="0" dirty="0">
                <a:solidFill>
                  <a:srgbClr val="374151"/>
                </a:solidFill>
                <a:effectLst/>
                <a:latin typeface="Arial" panose="020B0604020202020204" pitchFamily="34" charset="0"/>
                <a:cs typeface="Arial" panose="020B0604020202020204" pitchFamily="34" charset="0"/>
              </a:rPr>
              <a:t>A new challenge arises for the security team in assessing the stability of data and its potential impact on the robustness of explanations, as uncertainties or inconsistencies in data stability may introduce variability in explainability models.</a:t>
            </a:r>
          </a:p>
          <a:p>
            <a:endParaRPr lang="en-US" b="0" i="0" dirty="0">
              <a:solidFill>
                <a:srgbClr val="374151"/>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60625C6-EFC6-8B9E-AA13-AE038B17D42D}"/>
              </a:ext>
            </a:extLst>
          </p:cNvPr>
          <p:cNvSpPr>
            <a:spLocks noGrp="1"/>
          </p:cNvSpPr>
          <p:nvPr>
            <p:ph type="sldNum" sz="quarter" idx="11"/>
          </p:nvPr>
        </p:nvSpPr>
        <p:spPr/>
        <p:txBody>
          <a:bodyPr/>
          <a:lstStyle/>
          <a:p>
            <a:pPr>
              <a:defRPr/>
            </a:pPr>
            <a:fld id="{8E38898B-C4B1-47C2-ADEB-CCDDD185D7D1}" type="slidenum">
              <a:rPr lang="en-US" smtClean="0"/>
              <a:pPr>
                <a:defRPr/>
              </a:pPr>
              <a:t>35</a:t>
            </a:fld>
            <a:endParaRPr lang="en-US" dirty="0"/>
          </a:p>
        </p:txBody>
      </p:sp>
      <p:sp>
        <p:nvSpPr>
          <p:cNvPr id="5" name="Rectangle 4">
            <a:extLst>
              <a:ext uri="{FF2B5EF4-FFF2-40B4-BE49-F238E27FC236}">
                <a16:creationId xmlns:a16="http://schemas.microsoft.com/office/drawing/2014/main" id="{D46002E5-FFD7-A598-56FE-35A72D726003}"/>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 name="Arrow: Right 5">
            <a:extLst>
              <a:ext uri="{FF2B5EF4-FFF2-40B4-BE49-F238E27FC236}">
                <a16:creationId xmlns:a16="http://schemas.microsoft.com/office/drawing/2014/main" id="{8C3A28B3-D7D4-9F74-4664-488B2DD322B3}"/>
              </a:ext>
            </a:extLst>
          </p:cNvPr>
          <p:cNvSpPr/>
          <p:nvPr/>
        </p:nvSpPr>
        <p:spPr>
          <a:xfrm>
            <a:off x="243191" y="3565187"/>
            <a:ext cx="469596" cy="3307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520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Robustness</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36</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743339"/>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369790" y="1471878"/>
          <a:ext cx="3351686" cy="84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1690" y="157063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1709919" y="5863356"/>
            <a:ext cx="521069" cy="6474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4800F01-2E03-1195-8BFB-F800EE8A9C56}"/>
              </a:ext>
            </a:extLst>
          </p:cNvPr>
          <p:cNvSpPr txBox="1"/>
          <p:nvPr/>
        </p:nvSpPr>
        <p:spPr>
          <a:xfrm>
            <a:off x="2379711" y="5835293"/>
            <a:ext cx="4299530" cy="923330"/>
          </a:xfrm>
          <a:prstGeom prst="rect">
            <a:avLst/>
          </a:prstGeom>
          <a:noFill/>
        </p:spPr>
        <p:txBody>
          <a:bodyPr wrap="square">
            <a:spAutoFit/>
          </a:bodyPr>
          <a:lstStyle/>
          <a:p>
            <a:r>
              <a:rPr lang="en-US" b="1" dirty="0">
                <a:solidFill>
                  <a:srgbClr val="C00000"/>
                </a:solidFill>
              </a:rPr>
              <a:t>”How well do the explanations handle variations in input data while maintaining stability?”</a:t>
            </a:r>
          </a:p>
        </p:txBody>
      </p:sp>
    </p:spTree>
    <p:extLst>
      <p:ext uri="{BB962C8B-B14F-4D97-AF65-F5344CB8AC3E}">
        <p14:creationId xmlns:p14="http://schemas.microsoft.com/office/powerpoint/2010/main" val="2280602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AB0F-C82D-024B-328A-E5D350E15940}"/>
              </a:ext>
            </a:extLst>
          </p:cNvPr>
          <p:cNvSpPr>
            <a:spLocks noGrp="1"/>
          </p:cNvSpPr>
          <p:nvPr>
            <p:ph type="title"/>
          </p:nvPr>
        </p:nvSpPr>
        <p:spPr/>
        <p:txBody>
          <a:bodyPr/>
          <a:lstStyle/>
          <a:p>
            <a:r>
              <a:rPr lang="en-US" dirty="0"/>
              <a:t>Explanation Robustness -  Stability</a:t>
            </a:r>
          </a:p>
        </p:txBody>
      </p:sp>
      <p:sp>
        <p:nvSpPr>
          <p:cNvPr id="5" name="Rectangle 4">
            <a:extLst>
              <a:ext uri="{FF2B5EF4-FFF2-40B4-BE49-F238E27FC236}">
                <a16:creationId xmlns:a16="http://schemas.microsoft.com/office/drawing/2014/main" id="{002BDA56-F08E-18E5-2AF5-BBF5A6AFDC86}"/>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7" name="Picture 6">
            <a:extLst>
              <a:ext uri="{FF2B5EF4-FFF2-40B4-BE49-F238E27FC236}">
                <a16:creationId xmlns:a16="http://schemas.microsoft.com/office/drawing/2014/main" id="{511D6B33-0464-8609-01CD-CF225EB17761}"/>
              </a:ext>
            </a:extLst>
          </p:cNvPr>
          <p:cNvPicPr>
            <a:picLocks noChangeAspect="1"/>
          </p:cNvPicPr>
          <p:nvPr/>
        </p:nvPicPr>
        <p:blipFill rotWithShape="1">
          <a:blip r:embed="rId2"/>
          <a:srcRect r="2233" b="5333"/>
          <a:stretch/>
        </p:blipFill>
        <p:spPr>
          <a:xfrm>
            <a:off x="6028722" y="2170145"/>
            <a:ext cx="6192456" cy="4687855"/>
          </a:xfrm>
          <a:prstGeom prst="rect">
            <a:avLst/>
          </a:prstGeom>
        </p:spPr>
      </p:pic>
      <p:pic>
        <p:nvPicPr>
          <p:cNvPr id="9" name="Picture 8">
            <a:extLst>
              <a:ext uri="{FF2B5EF4-FFF2-40B4-BE49-F238E27FC236}">
                <a16:creationId xmlns:a16="http://schemas.microsoft.com/office/drawing/2014/main" id="{A47F3F05-D9AB-230A-0E4D-8D04B6F66658}"/>
              </a:ext>
            </a:extLst>
          </p:cNvPr>
          <p:cNvPicPr>
            <a:picLocks noChangeAspect="1"/>
          </p:cNvPicPr>
          <p:nvPr/>
        </p:nvPicPr>
        <p:blipFill>
          <a:blip r:embed="rId3"/>
          <a:stretch>
            <a:fillRect/>
          </a:stretch>
        </p:blipFill>
        <p:spPr>
          <a:xfrm>
            <a:off x="0" y="2020391"/>
            <a:ext cx="6433960" cy="4837609"/>
          </a:xfrm>
          <a:prstGeom prst="rect">
            <a:avLst/>
          </a:prstGeom>
        </p:spPr>
      </p:pic>
      <p:sp>
        <p:nvSpPr>
          <p:cNvPr id="10" name="TextBox 9">
            <a:extLst>
              <a:ext uri="{FF2B5EF4-FFF2-40B4-BE49-F238E27FC236}">
                <a16:creationId xmlns:a16="http://schemas.microsoft.com/office/drawing/2014/main" id="{59070D44-7949-4358-D92B-38DC6B517475}"/>
              </a:ext>
            </a:extLst>
          </p:cNvPr>
          <p:cNvSpPr txBox="1"/>
          <p:nvPr/>
        </p:nvSpPr>
        <p:spPr>
          <a:xfrm>
            <a:off x="5495962" y="1497171"/>
            <a:ext cx="2764716" cy="523220"/>
          </a:xfrm>
          <a:prstGeom prst="rect">
            <a:avLst/>
          </a:prstGeom>
          <a:noFill/>
        </p:spPr>
        <p:txBody>
          <a:bodyPr wrap="square" rtlCol="0">
            <a:spAutoFit/>
          </a:bodyPr>
          <a:lstStyle/>
          <a:p>
            <a:r>
              <a:rPr lang="en-US" sz="1400" dirty="0"/>
              <a:t>PFI is more stable when changing size od data and number of classes</a:t>
            </a:r>
          </a:p>
        </p:txBody>
      </p:sp>
      <p:cxnSp>
        <p:nvCxnSpPr>
          <p:cNvPr id="12" name="Straight Arrow Connector 11">
            <a:extLst>
              <a:ext uri="{FF2B5EF4-FFF2-40B4-BE49-F238E27FC236}">
                <a16:creationId xmlns:a16="http://schemas.microsoft.com/office/drawing/2014/main" id="{FE67DFAD-092C-D3FA-FF9A-2D06A7051F1F}"/>
              </a:ext>
            </a:extLst>
          </p:cNvPr>
          <p:cNvCxnSpPr>
            <a:cxnSpLocks/>
            <a:stCxn id="10" idx="1"/>
          </p:cNvCxnSpPr>
          <p:nvPr/>
        </p:nvCxnSpPr>
        <p:spPr>
          <a:xfrm flipH="1">
            <a:off x="4673600" y="1758781"/>
            <a:ext cx="822362" cy="27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16B095-CD88-2E4A-CF3B-C91C5AD6C367}"/>
              </a:ext>
            </a:extLst>
          </p:cNvPr>
          <p:cNvCxnSpPr>
            <a:cxnSpLocks/>
            <a:stCxn id="10" idx="3"/>
          </p:cNvCxnSpPr>
          <p:nvPr/>
        </p:nvCxnSpPr>
        <p:spPr>
          <a:xfrm>
            <a:off x="8260678" y="1758781"/>
            <a:ext cx="2334409" cy="27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C3D8D549-82B8-25B4-DF47-102BEC14FC71}"/>
              </a:ext>
            </a:extLst>
          </p:cNvPr>
          <p:cNvSpPr>
            <a:spLocks noGrp="1"/>
          </p:cNvSpPr>
          <p:nvPr>
            <p:ph type="sldNum" sz="quarter" idx="11"/>
          </p:nvPr>
        </p:nvSpPr>
        <p:spPr>
          <a:xfrm>
            <a:off x="11677650" y="6460173"/>
            <a:ext cx="514350" cy="365125"/>
          </a:xfrm>
        </p:spPr>
        <p:txBody>
          <a:bodyPr/>
          <a:lstStyle/>
          <a:p>
            <a:pPr>
              <a:defRPr/>
            </a:pPr>
            <a:fld id="{8E38898B-C4B1-47C2-ADEB-CCDDD185D7D1}" type="slidenum">
              <a:rPr lang="en-US" smtClean="0"/>
              <a:pPr>
                <a:defRPr/>
              </a:pPr>
              <a:t>37</a:t>
            </a:fld>
            <a:endParaRPr lang="en-US" dirty="0"/>
          </a:p>
        </p:txBody>
      </p:sp>
    </p:spTree>
    <p:extLst>
      <p:ext uri="{BB962C8B-B14F-4D97-AF65-F5344CB8AC3E}">
        <p14:creationId xmlns:p14="http://schemas.microsoft.com/office/powerpoint/2010/main" val="1169275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9901-9C44-3BED-CBF5-5A2274758FC6}"/>
              </a:ext>
            </a:extLst>
          </p:cNvPr>
          <p:cNvSpPr>
            <a:spLocks noGrp="1"/>
          </p:cNvSpPr>
          <p:nvPr>
            <p:ph type="title"/>
          </p:nvPr>
        </p:nvSpPr>
        <p:spPr/>
        <p:txBody>
          <a:bodyPr>
            <a:normAutofit fontScale="90000"/>
          </a:bodyPr>
          <a:lstStyle/>
          <a:p>
            <a:r>
              <a:rPr lang="en-US" dirty="0"/>
              <a:t>Conclusion – Explanation robustness - stability</a:t>
            </a:r>
          </a:p>
        </p:txBody>
      </p:sp>
      <p:sp>
        <p:nvSpPr>
          <p:cNvPr id="3" name="Content Placeholder 2">
            <a:extLst>
              <a:ext uri="{FF2B5EF4-FFF2-40B4-BE49-F238E27FC236}">
                <a16:creationId xmlns:a16="http://schemas.microsoft.com/office/drawing/2014/main" id="{C1ED984C-B04D-91D6-29BB-8833E76167AD}"/>
              </a:ext>
            </a:extLst>
          </p:cNvPr>
          <p:cNvSpPr>
            <a:spLocks noGrp="1"/>
          </p:cNvSpPr>
          <p:nvPr>
            <p:ph idx="1"/>
          </p:nvPr>
        </p:nvSpPr>
        <p:spPr/>
        <p:txBody>
          <a:bodyPr/>
          <a:lstStyle/>
          <a:p>
            <a:r>
              <a:rPr lang="en-US" b="0" i="0" dirty="0">
                <a:effectLst/>
                <a:latin typeface="Arial" panose="020B0604020202020204" pitchFamily="34" charset="0"/>
                <a:cs typeface="Arial" panose="020B0604020202020204" pitchFamily="34" charset="0"/>
              </a:rPr>
              <a:t>After observing the variation in data size and the number of classes, it was found that PFI (Permutation Feature Importance) exhibited greater stability compared to other explainability models. It was less affected by changes in data size and the number of classes, indicating its robustness and stability.</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 new challenge arises for security team in understanding the impact of different ML (Machine Learning) models on explainability</a:t>
            </a:r>
          </a:p>
        </p:txBody>
      </p:sp>
      <p:sp>
        <p:nvSpPr>
          <p:cNvPr id="4" name="Slide Number Placeholder 3">
            <a:extLst>
              <a:ext uri="{FF2B5EF4-FFF2-40B4-BE49-F238E27FC236}">
                <a16:creationId xmlns:a16="http://schemas.microsoft.com/office/drawing/2014/main" id="{E60625C6-EFC6-8B9E-AA13-AE038B17D42D}"/>
              </a:ext>
            </a:extLst>
          </p:cNvPr>
          <p:cNvSpPr>
            <a:spLocks noGrp="1"/>
          </p:cNvSpPr>
          <p:nvPr>
            <p:ph type="sldNum" sz="quarter" idx="11"/>
          </p:nvPr>
        </p:nvSpPr>
        <p:spPr/>
        <p:txBody>
          <a:bodyPr/>
          <a:lstStyle/>
          <a:p>
            <a:pPr>
              <a:defRPr/>
            </a:pPr>
            <a:fld id="{8E38898B-C4B1-47C2-ADEB-CCDDD185D7D1}" type="slidenum">
              <a:rPr lang="en-US" smtClean="0"/>
              <a:pPr>
                <a:defRPr/>
              </a:pPr>
              <a:t>38</a:t>
            </a:fld>
            <a:endParaRPr lang="en-US" dirty="0"/>
          </a:p>
        </p:txBody>
      </p:sp>
      <p:sp>
        <p:nvSpPr>
          <p:cNvPr id="5" name="Rectangle 4">
            <a:extLst>
              <a:ext uri="{FF2B5EF4-FFF2-40B4-BE49-F238E27FC236}">
                <a16:creationId xmlns:a16="http://schemas.microsoft.com/office/drawing/2014/main" id="{D46002E5-FFD7-A598-56FE-35A72D726003}"/>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 name="Arrow: Right 5">
            <a:extLst>
              <a:ext uri="{FF2B5EF4-FFF2-40B4-BE49-F238E27FC236}">
                <a16:creationId xmlns:a16="http://schemas.microsoft.com/office/drawing/2014/main" id="{DA2D7E4B-EDC4-71E0-89CC-19A6870BFA01}"/>
              </a:ext>
            </a:extLst>
          </p:cNvPr>
          <p:cNvSpPr/>
          <p:nvPr/>
        </p:nvSpPr>
        <p:spPr>
          <a:xfrm>
            <a:off x="243191" y="3360906"/>
            <a:ext cx="469596" cy="3307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618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faithfulness</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p:txBody>
          <a:bodyPr/>
          <a:lstStyle/>
          <a:p>
            <a:pPr>
              <a:defRPr/>
            </a:pPr>
            <a:fld id="{8E38898B-C4B1-47C2-ADEB-CCDDD185D7D1}" type="slidenum">
              <a:rPr lang="en-US" smtClean="0"/>
              <a:pPr>
                <a:defRPr/>
              </a:pPr>
              <a:t>39</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743339"/>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369790" y="1471878"/>
          <a:ext cx="3351686" cy="84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1690" y="157063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3659324" y="5713447"/>
            <a:ext cx="521069" cy="64747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9F13E89-C148-6592-10A2-1575486AD1D0}"/>
              </a:ext>
            </a:extLst>
          </p:cNvPr>
          <p:cNvSpPr txBox="1"/>
          <p:nvPr/>
        </p:nvSpPr>
        <p:spPr>
          <a:xfrm>
            <a:off x="518612" y="6389269"/>
            <a:ext cx="9116042" cy="369332"/>
          </a:xfrm>
          <a:prstGeom prst="rect">
            <a:avLst/>
          </a:prstGeom>
          <a:noFill/>
        </p:spPr>
        <p:txBody>
          <a:bodyPr wrap="square">
            <a:spAutoFit/>
          </a:bodyPr>
          <a:lstStyle/>
          <a:p>
            <a:r>
              <a:rPr lang="en-US" b="1" dirty="0">
                <a:solidFill>
                  <a:srgbClr val="C00000"/>
                </a:solidFill>
              </a:rPr>
              <a:t>“Does similar performance between machine learning models give similar explanations?”</a:t>
            </a:r>
          </a:p>
        </p:txBody>
      </p:sp>
    </p:spTree>
    <p:extLst>
      <p:ext uri="{BB962C8B-B14F-4D97-AF65-F5344CB8AC3E}">
        <p14:creationId xmlns:p14="http://schemas.microsoft.com/office/powerpoint/2010/main" val="171405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E68E-AE81-A1F4-A540-8E1E619BA3C7}"/>
              </a:ext>
            </a:extLst>
          </p:cNvPr>
          <p:cNvSpPr>
            <a:spLocks noGrp="1"/>
          </p:cNvSpPr>
          <p:nvPr>
            <p:ph type="title"/>
          </p:nvPr>
        </p:nvSpPr>
        <p:spPr/>
        <p:txBody>
          <a:bodyPr>
            <a:normAutofit fontScale="90000"/>
          </a:bodyPr>
          <a:lstStyle/>
          <a:p>
            <a:r>
              <a:rPr lang="en-US" dirty="0"/>
              <a:t>Information Theft cyberattacks: keylogging and Data Exfiltration</a:t>
            </a:r>
          </a:p>
        </p:txBody>
      </p:sp>
      <p:sp>
        <p:nvSpPr>
          <p:cNvPr id="4" name="Slide Number Placeholder 3">
            <a:extLst>
              <a:ext uri="{FF2B5EF4-FFF2-40B4-BE49-F238E27FC236}">
                <a16:creationId xmlns:a16="http://schemas.microsoft.com/office/drawing/2014/main" id="{6841F7AB-E3FE-485A-9E2D-CA5B064EFD23}"/>
              </a:ext>
            </a:extLst>
          </p:cNvPr>
          <p:cNvSpPr>
            <a:spLocks noGrp="1"/>
          </p:cNvSpPr>
          <p:nvPr>
            <p:ph type="sldNum" sz="quarter" idx="11"/>
          </p:nvPr>
        </p:nvSpPr>
        <p:spPr/>
        <p:txBody>
          <a:bodyPr/>
          <a:lstStyle/>
          <a:p>
            <a:pPr>
              <a:defRPr/>
            </a:pPr>
            <a:fld id="{8E38898B-C4B1-47C2-ADEB-CCDDD185D7D1}" type="slidenum">
              <a:rPr lang="en-US" smtClean="0"/>
              <a:pPr>
                <a:defRPr/>
              </a:pPr>
              <a:t>4</a:t>
            </a:fld>
            <a:endParaRPr lang="en-US" dirty="0"/>
          </a:p>
        </p:txBody>
      </p:sp>
      <p:sp>
        <p:nvSpPr>
          <p:cNvPr id="5" name="Rectangle 4">
            <a:extLst>
              <a:ext uri="{FF2B5EF4-FFF2-40B4-BE49-F238E27FC236}">
                <a16:creationId xmlns:a16="http://schemas.microsoft.com/office/drawing/2014/main" id="{A2FD3E9C-D42D-898C-7978-9EE1514E3135}"/>
              </a:ext>
            </a:extLst>
          </p:cNvPr>
          <p:cNvSpPr/>
          <p:nvPr/>
        </p:nvSpPr>
        <p:spPr>
          <a:xfrm>
            <a:off x="9124950" y="6069013"/>
            <a:ext cx="2354263" cy="7207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26" name="Picture 2" descr="Hacker PNG images, Hacker Logo, Hacking Mask Clipart Download - Free ...">
            <a:extLst>
              <a:ext uri="{FF2B5EF4-FFF2-40B4-BE49-F238E27FC236}">
                <a16:creationId xmlns:a16="http://schemas.microsoft.com/office/drawing/2014/main" id="{DE3FB1CF-E9D7-4A67-58B7-30236D0BD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058" y="4766732"/>
            <a:ext cx="699747" cy="8359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399DCC-0182-9C4B-2294-E3FC5CA77CCD}"/>
              </a:ext>
            </a:extLst>
          </p:cNvPr>
          <p:cNvSpPr txBox="1"/>
          <p:nvPr/>
        </p:nvSpPr>
        <p:spPr>
          <a:xfrm>
            <a:off x="5212281" y="3346045"/>
            <a:ext cx="2075180" cy="369332"/>
          </a:xfrm>
          <a:prstGeom prst="rect">
            <a:avLst/>
          </a:prstGeom>
          <a:noFill/>
        </p:spPr>
        <p:txBody>
          <a:bodyPr wrap="square">
            <a:spAutoFit/>
          </a:bodyPr>
          <a:lstStyle/>
          <a:p>
            <a:r>
              <a:rPr lang="en-US" dirty="0">
                <a:hlinkClick r:id="rId4"/>
              </a:rPr>
              <a:t>MITRE ATT&amp;CK®</a:t>
            </a:r>
            <a:endParaRPr lang="en-US" dirty="0"/>
          </a:p>
        </p:txBody>
      </p:sp>
      <p:graphicFrame>
        <p:nvGraphicFramePr>
          <p:cNvPr id="10" name="Diagram 9">
            <a:extLst>
              <a:ext uri="{FF2B5EF4-FFF2-40B4-BE49-F238E27FC236}">
                <a16:creationId xmlns:a16="http://schemas.microsoft.com/office/drawing/2014/main" id="{5EECAEC6-BA0B-6898-FF78-B57FD0D46F8D}"/>
              </a:ext>
            </a:extLst>
          </p:cNvPr>
          <p:cNvGraphicFramePr/>
          <p:nvPr>
            <p:extLst>
              <p:ext uri="{D42A27DB-BD31-4B8C-83A1-F6EECF244321}">
                <p14:modId xmlns:p14="http://schemas.microsoft.com/office/powerpoint/2010/main" val="154738898"/>
              </p:ext>
            </p:extLst>
          </p:nvPr>
        </p:nvGraphicFramePr>
        <p:xfrm>
          <a:off x="262740" y="5350419"/>
          <a:ext cx="8335262" cy="1439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30" name="Picture 6" descr="Red document icon - Free red file icons">
            <a:extLst>
              <a:ext uri="{FF2B5EF4-FFF2-40B4-BE49-F238E27FC236}">
                <a16:creationId xmlns:a16="http://schemas.microsoft.com/office/drawing/2014/main" id="{AE33F153-642E-B310-396B-A784654A68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0471" y="4248930"/>
            <a:ext cx="458283" cy="4582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row Point Sticker by ATTN: for iOS &amp; Android | GIPHY">
            <a:extLst>
              <a:ext uri="{FF2B5EF4-FFF2-40B4-BE49-F238E27FC236}">
                <a16:creationId xmlns:a16="http://schemas.microsoft.com/office/drawing/2014/main" id="{7706C7ED-6880-E0C6-9AD4-C4E146F52A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4429532">
            <a:off x="4111019" y="4357775"/>
            <a:ext cx="1420908" cy="1420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d document icon - Free red file icons">
            <a:extLst>
              <a:ext uri="{FF2B5EF4-FFF2-40B4-BE49-F238E27FC236}">
                <a16:creationId xmlns:a16="http://schemas.microsoft.com/office/drawing/2014/main" id="{565BA458-32AD-BEDF-8D89-01E69E160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450" y="4238555"/>
            <a:ext cx="458283" cy="4582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d document icon - Free red file icons">
            <a:extLst>
              <a:ext uri="{FF2B5EF4-FFF2-40B4-BE49-F238E27FC236}">
                <a16:creationId xmlns:a16="http://schemas.microsoft.com/office/drawing/2014/main" id="{32EE9C83-B966-B70E-6AB1-CCDC85A7B1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2925" y="4248930"/>
            <a:ext cx="458283" cy="4582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Database Icons Virtual Servers Computer Private Server HQ PNG ...">
            <a:extLst>
              <a:ext uri="{FF2B5EF4-FFF2-40B4-BE49-F238E27FC236}">
                <a16:creationId xmlns:a16="http://schemas.microsoft.com/office/drawing/2014/main" id="{9969E781-A427-3FC3-A5C0-5764668B75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6065" y="4658916"/>
            <a:ext cx="800496" cy="1131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d document icon - Free red file icons">
            <a:extLst>
              <a:ext uri="{FF2B5EF4-FFF2-40B4-BE49-F238E27FC236}">
                <a16:creationId xmlns:a16="http://schemas.microsoft.com/office/drawing/2014/main" id="{E2C5DBB0-7F1A-57F2-4201-AE0B02F7AA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9719" y="4611519"/>
            <a:ext cx="449120" cy="449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 13">
            <a:extLst>
              <a:ext uri="{FF2B5EF4-FFF2-40B4-BE49-F238E27FC236}">
                <a16:creationId xmlns:a16="http://schemas.microsoft.com/office/drawing/2014/main" id="{2E2DBEF0-3079-3F7E-0D74-08CC009DD573}"/>
              </a:ext>
            </a:extLst>
          </p:cNvPr>
          <p:cNvGraphicFramePr/>
          <p:nvPr>
            <p:extLst>
              <p:ext uri="{D42A27DB-BD31-4B8C-83A1-F6EECF244321}">
                <p14:modId xmlns:p14="http://schemas.microsoft.com/office/powerpoint/2010/main" val="350875959"/>
              </p:ext>
            </p:extLst>
          </p:nvPr>
        </p:nvGraphicFramePr>
        <p:xfrm>
          <a:off x="160007" y="2779092"/>
          <a:ext cx="8335262" cy="14393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5" name="Picture 2" descr="Hacker PNG images, Hacker Logo, Hacking Mask Clipart Download - Free ...">
            <a:extLst>
              <a:ext uri="{FF2B5EF4-FFF2-40B4-BE49-F238E27FC236}">
                <a16:creationId xmlns:a16="http://schemas.microsoft.com/office/drawing/2014/main" id="{8AF5B22C-A237-A758-A8C4-C07AE894F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539" y="1653330"/>
            <a:ext cx="699747" cy="835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ownload Database Icons Virtual Servers Computer Private Server HQ PNG ...">
            <a:extLst>
              <a:ext uri="{FF2B5EF4-FFF2-40B4-BE49-F238E27FC236}">
                <a16:creationId xmlns:a16="http://schemas.microsoft.com/office/drawing/2014/main" id="{5B955F4B-5EF1-5D20-75C7-D73C64B334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8242" y="1614397"/>
            <a:ext cx="800496" cy="11319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Arrow Point Sticker by ATTN: for iOS &amp; Android | GIPHY">
            <a:extLst>
              <a:ext uri="{FF2B5EF4-FFF2-40B4-BE49-F238E27FC236}">
                <a16:creationId xmlns:a16="http://schemas.microsoft.com/office/drawing/2014/main" id="{113D7995-5A7C-C11F-F560-4583967446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4429532">
            <a:off x="5123342" y="1482238"/>
            <a:ext cx="1420908" cy="14209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0E14C03-5DE9-A1E0-C400-66414F8A5556}"/>
              </a:ext>
            </a:extLst>
          </p:cNvPr>
          <p:cNvSpPr txBox="1"/>
          <p:nvPr/>
        </p:nvSpPr>
        <p:spPr>
          <a:xfrm>
            <a:off x="8695165" y="4766732"/>
            <a:ext cx="2831265" cy="1089529"/>
          </a:xfrm>
          <a:prstGeom prst="rect">
            <a:avLst/>
          </a:prstGeom>
          <a:noFill/>
        </p:spPr>
        <p:txBody>
          <a:bodyPr wrap="square">
            <a:spAutoFit/>
          </a:bodyPr>
          <a:lstStyle/>
          <a:p>
            <a:pPr algn="ctr" defTabSz="400050">
              <a:lnSpc>
                <a:spcPct val="90000"/>
              </a:lnSpc>
              <a:spcBef>
                <a:spcPct val="0"/>
              </a:spcBef>
              <a:spcAft>
                <a:spcPct val="35000"/>
              </a:spcAft>
            </a:pPr>
            <a:r>
              <a:rPr lang="en-US" sz="1800" dirty="0">
                <a:solidFill>
                  <a:schemeClr val="tx1"/>
                </a:solidFill>
              </a:rPr>
              <a:t>Transmitted packets is high from a specific destination port while having unfamiliar source port</a:t>
            </a:r>
          </a:p>
        </p:txBody>
      </p:sp>
      <p:sp>
        <p:nvSpPr>
          <p:cNvPr id="25" name="TextBox 24">
            <a:extLst>
              <a:ext uri="{FF2B5EF4-FFF2-40B4-BE49-F238E27FC236}">
                <a16:creationId xmlns:a16="http://schemas.microsoft.com/office/drawing/2014/main" id="{A9D2858B-3EC7-25CF-012C-F0BD39560CF4}"/>
              </a:ext>
            </a:extLst>
          </p:cNvPr>
          <p:cNvSpPr txBox="1"/>
          <p:nvPr/>
        </p:nvSpPr>
        <p:spPr>
          <a:xfrm>
            <a:off x="8495269" y="1733833"/>
            <a:ext cx="3732381" cy="341632"/>
          </a:xfrm>
          <a:prstGeom prst="rect">
            <a:avLst/>
          </a:prstGeom>
          <a:noFill/>
        </p:spPr>
        <p:txBody>
          <a:bodyPr wrap="square">
            <a:spAutoFit/>
          </a:bodyPr>
          <a:lstStyle/>
          <a:p>
            <a:pPr algn="ctr" defTabSz="400050">
              <a:lnSpc>
                <a:spcPct val="90000"/>
              </a:lnSpc>
              <a:spcBef>
                <a:spcPct val="0"/>
              </a:spcBef>
              <a:spcAft>
                <a:spcPct val="35000"/>
              </a:spcAft>
            </a:pPr>
            <a:endParaRPr lang="en-US" sz="1800" dirty="0">
              <a:solidFill>
                <a:schemeClr val="tx1"/>
              </a:solidFill>
            </a:endParaRPr>
          </a:p>
        </p:txBody>
      </p:sp>
      <p:pic>
        <p:nvPicPr>
          <p:cNvPr id="1036" name="Picture 12" descr="png malware 10 free Cliparts | Download images on Clipground 2023">
            <a:extLst>
              <a:ext uri="{FF2B5EF4-FFF2-40B4-BE49-F238E27FC236}">
                <a16:creationId xmlns:a16="http://schemas.microsoft.com/office/drawing/2014/main" id="{DFCEC476-5831-642E-E432-3E90164684E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171" y="4393428"/>
            <a:ext cx="1295422" cy="1124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Arrow Point Sticker by ATTN: for iOS &amp; Android | GIPHY">
            <a:extLst>
              <a:ext uri="{FF2B5EF4-FFF2-40B4-BE49-F238E27FC236}">
                <a16:creationId xmlns:a16="http://schemas.microsoft.com/office/drawing/2014/main" id="{37E81548-0C12-1D47-3F81-F712BC105A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4429532">
            <a:off x="1733391" y="4340809"/>
            <a:ext cx="1420908" cy="14209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png malware 10 free Cliparts | Download images on Clipground 2023">
            <a:extLst>
              <a:ext uri="{FF2B5EF4-FFF2-40B4-BE49-F238E27FC236}">
                <a16:creationId xmlns:a16="http://schemas.microsoft.com/office/drawing/2014/main" id="{622B9BAF-E7AE-2B80-C2C5-F0C16CAEA5B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05156" y="1724621"/>
            <a:ext cx="1295422" cy="11246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rrow Point Sticker by ATTN: for iOS &amp; Android | GIPHY">
            <a:extLst>
              <a:ext uri="{FF2B5EF4-FFF2-40B4-BE49-F238E27FC236}">
                <a16:creationId xmlns:a16="http://schemas.microsoft.com/office/drawing/2014/main" id="{A02E56E3-12CB-7459-EFF1-9515BF9B5E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4429532">
            <a:off x="2885555" y="1520317"/>
            <a:ext cx="1420908" cy="14209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CDB6903-724B-95F3-8E20-1D96ACB509A0}"/>
              </a:ext>
            </a:extLst>
          </p:cNvPr>
          <p:cNvSpPr txBox="1"/>
          <p:nvPr/>
        </p:nvSpPr>
        <p:spPr>
          <a:xfrm>
            <a:off x="9526806" y="841178"/>
            <a:ext cx="2341344" cy="369332"/>
          </a:xfrm>
          <a:prstGeom prst="rect">
            <a:avLst/>
          </a:prstGeom>
          <a:noFill/>
        </p:spPr>
        <p:txBody>
          <a:bodyPr wrap="square">
            <a:spAutoFit/>
          </a:bodyPr>
          <a:lstStyle/>
          <a:p>
            <a:r>
              <a:rPr lang="en-US" dirty="0">
                <a:hlinkClick r:id="rId4"/>
              </a:rPr>
              <a:t>MITRE ATT&amp;CK®</a:t>
            </a:r>
            <a:endParaRPr lang="en-US" dirty="0"/>
          </a:p>
        </p:txBody>
      </p:sp>
      <p:pic>
        <p:nvPicPr>
          <p:cNvPr id="1038" name="Picture 14" descr="Keylogger, attack, hacking, cyber, security, digital, spyware icon ...">
            <a:extLst>
              <a:ext uri="{FF2B5EF4-FFF2-40B4-BE49-F238E27FC236}">
                <a16:creationId xmlns:a16="http://schemas.microsoft.com/office/drawing/2014/main" id="{62FF51A7-3618-8C2F-62FD-DB71EA8E859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26745" y="1869484"/>
            <a:ext cx="722573" cy="72257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2974536-9512-6901-B5D3-4A687DA2B9E1}"/>
              </a:ext>
            </a:extLst>
          </p:cNvPr>
          <p:cNvSpPr txBox="1"/>
          <p:nvPr/>
        </p:nvSpPr>
        <p:spPr>
          <a:xfrm>
            <a:off x="8420991" y="1974230"/>
            <a:ext cx="3533116" cy="923330"/>
          </a:xfrm>
          <a:prstGeom prst="rect">
            <a:avLst/>
          </a:prstGeom>
          <a:noFill/>
        </p:spPr>
        <p:txBody>
          <a:bodyPr wrap="square">
            <a:spAutoFit/>
          </a:bodyPr>
          <a:lstStyle/>
          <a:p>
            <a:r>
              <a:rPr lang="en-US" b="0" i="0" dirty="0">
                <a:effectLst/>
                <a:latin typeface="Söhne"/>
              </a:rPr>
              <a:t>Number of inbound connections per source IP and </a:t>
            </a:r>
            <a:r>
              <a:rPr lang="it-IT" b="0" i="0" dirty="0">
                <a:effectLst/>
                <a:latin typeface="Söhne"/>
              </a:rPr>
              <a:t>average rate per protocol per source IP are high</a:t>
            </a:r>
            <a:endParaRPr lang="en-US" dirty="0"/>
          </a:p>
        </p:txBody>
      </p:sp>
    </p:spTree>
    <p:extLst>
      <p:ext uri="{BB962C8B-B14F-4D97-AF65-F5344CB8AC3E}">
        <p14:creationId xmlns:p14="http://schemas.microsoft.com/office/powerpoint/2010/main" val="187532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06C1-9874-36AC-5F2D-283483BEC969}"/>
              </a:ext>
            </a:extLst>
          </p:cNvPr>
          <p:cNvSpPr>
            <a:spLocks noGrp="1"/>
          </p:cNvSpPr>
          <p:nvPr>
            <p:ph type="title"/>
          </p:nvPr>
        </p:nvSpPr>
        <p:spPr/>
        <p:txBody>
          <a:bodyPr/>
          <a:lstStyle/>
          <a:p>
            <a:r>
              <a:rPr lang="en-US" dirty="0"/>
              <a:t>Explanation Faithfulness -  consistency</a:t>
            </a:r>
          </a:p>
        </p:txBody>
      </p:sp>
      <p:sp>
        <p:nvSpPr>
          <p:cNvPr id="4" name="Slide Number Placeholder 3">
            <a:extLst>
              <a:ext uri="{FF2B5EF4-FFF2-40B4-BE49-F238E27FC236}">
                <a16:creationId xmlns:a16="http://schemas.microsoft.com/office/drawing/2014/main" id="{FF1498CC-A368-7781-EB0D-293DCF494966}"/>
              </a:ext>
            </a:extLst>
          </p:cNvPr>
          <p:cNvSpPr>
            <a:spLocks noGrp="1"/>
          </p:cNvSpPr>
          <p:nvPr>
            <p:ph type="sldNum" sz="quarter" idx="11"/>
          </p:nvPr>
        </p:nvSpPr>
        <p:spPr/>
        <p:txBody>
          <a:bodyPr/>
          <a:lstStyle/>
          <a:p>
            <a:pPr>
              <a:defRPr/>
            </a:pPr>
            <a:fld id="{8E38898B-C4B1-47C2-ADEB-CCDDD185D7D1}" type="slidenum">
              <a:rPr lang="en-US" smtClean="0"/>
              <a:pPr>
                <a:defRPr/>
              </a:pPr>
              <a:t>40</a:t>
            </a:fld>
            <a:endParaRPr lang="en-US" dirty="0"/>
          </a:p>
        </p:txBody>
      </p:sp>
      <p:sp>
        <p:nvSpPr>
          <p:cNvPr id="5" name="Rectangle 4">
            <a:extLst>
              <a:ext uri="{FF2B5EF4-FFF2-40B4-BE49-F238E27FC236}">
                <a16:creationId xmlns:a16="http://schemas.microsoft.com/office/drawing/2014/main" id="{54475F8F-199C-01D5-CBFE-C073160AED3F}"/>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4098" name="Picture 2">
            <a:extLst>
              <a:ext uri="{FF2B5EF4-FFF2-40B4-BE49-F238E27FC236}">
                <a16:creationId xmlns:a16="http://schemas.microsoft.com/office/drawing/2014/main" id="{9D8F8388-F3BD-76E8-8943-35AAD7EF6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93" y="4196788"/>
            <a:ext cx="3729887" cy="26612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37ECCDD-16CE-8FED-258F-BDADFBACC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187" y="4120588"/>
            <a:ext cx="3701652" cy="27173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3578D198-8709-4267-52B5-2102F8464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58" y="1590859"/>
            <a:ext cx="3491159" cy="24978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55E80D33-A148-3F90-5AF7-6A7304E604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8970" y="1566503"/>
            <a:ext cx="3614086" cy="2497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1A2FC8-A1C7-9013-284F-E13A241C2463}"/>
              </a:ext>
            </a:extLst>
          </p:cNvPr>
          <p:cNvSpPr txBox="1"/>
          <p:nvPr/>
        </p:nvSpPr>
        <p:spPr>
          <a:xfrm>
            <a:off x="4166886" y="1962645"/>
            <a:ext cx="2565314" cy="1754326"/>
          </a:xfrm>
          <a:prstGeom prst="rect">
            <a:avLst/>
          </a:prstGeom>
          <a:noFill/>
        </p:spPr>
        <p:txBody>
          <a:bodyPr wrap="square" rtlCol="0">
            <a:spAutoFit/>
          </a:bodyPr>
          <a:lstStyle/>
          <a:p>
            <a:r>
              <a:rPr lang="en-US" dirty="0"/>
              <a:t>FI shows better consistency since XGBoost and CART shows similar explanations when applying explainability model</a:t>
            </a:r>
          </a:p>
        </p:txBody>
      </p:sp>
      <p:cxnSp>
        <p:nvCxnSpPr>
          <p:cNvPr id="8" name="Straight Arrow Connector 7">
            <a:extLst>
              <a:ext uri="{FF2B5EF4-FFF2-40B4-BE49-F238E27FC236}">
                <a16:creationId xmlns:a16="http://schemas.microsoft.com/office/drawing/2014/main" id="{53A9DB0B-5215-0421-BCA2-73DCC456C7B6}"/>
              </a:ext>
            </a:extLst>
          </p:cNvPr>
          <p:cNvCxnSpPr/>
          <p:nvPr/>
        </p:nvCxnSpPr>
        <p:spPr>
          <a:xfrm flipH="1">
            <a:off x="3715473" y="2361235"/>
            <a:ext cx="451413" cy="27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281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9901-9C44-3BED-CBF5-5A2274758FC6}"/>
              </a:ext>
            </a:extLst>
          </p:cNvPr>
          <p:cNvSpPr>
            <a:spLocks noGrp="1"/>
          </p:cNvSpPr>
          <p:nvPr>
            <p:ph type="title"/>
          </p:nvPr>
        </p:nvSpPr>
        <p:spPr/>
        <p:txBody>
          <a:bodyPr>
            <a:normAutofit fontScale="90000"/>
          </a:bodyPr>
          <a:lstStyle/>
          <a:p>
            <a:r>
              <a:rPr lang="en-US" dirty="0"/>
              <a:t>Conclusion – Explanation faithfulness - consistency</a:t>
            </a:r>
          </a:p>
        </p:txBody>
      </p:sp>
      <p:sp>
        <p:nvSpPr>
          <p:cNvPr id="3" name="Content Placeholder 2">
            <a:extLst>
              <a:ext uri="{FF2B5EF4-FFF2-40B4-BE49-F238E27FC236}">
                <a16:creationId xmlns:a16="http://schemas.microsoft.com/office/drawing/2014/main" id="{C1ED984C-B04D-91D6-29BB-8833E76167A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O</a:t>
            </a:r>
            <a:r>
              <a:rPr lang="en-US" b="0" i="0" dirty="0">
                <a:effectLst/>
                <a:latin typeface="Arial" panose="020B0604020202020204" pitchFamily="34" charset="0"/>
                <a:cs typeface="Arial" panose="020B0604020202020204" pitchFamily="34" charset="0"/>
              </a:rPr>
              <a:t>ur findings demonstrate that FI (Feature Importance) exhibits consistency between explanations and accuracy, as observed through similar feature scores between FI XGBoost and FI CART, highlighting the faithfulness of the explanations.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There is a challenge on selecting a suitable explainability model for security team when considering the potential influence of different variations in the data analysis chain on the choice and perception of a "good" explanation.</a:t>
            </a:r>
          </a:p>
        </p:txBody>
      </p:sp>
      <p:sp>
        <p:nvSpPr>
          <p:cNvPr id="4" name="Slide Number Placeholder 3">
            <a:extLst>
              <a:ext uri="{FF2B5EF4-FFF2-40B4-BE49-F238E27FC236}">
                <a16:creationId xmlns:a16="http://schemas.microsoft.com/office/drawing/2014/main" id="{E60625C6-EFC6-8B9E-AA13-AE038B17D42D}"/>
              </a:ext>
            </a:extLst>
          </p:cNvPr>
          <p:cNvSpPr>
            <a:spLocks noGrp="1"/>
          </p:cNvSpPr>
          <p:nvPr>
            <p:ph type="sldNum" sz="quarter" idx="11"/>
          </p:nvPr>
        </p:nvSpPr>
        <p:spPr/>
        <p:txBody>
          <a:bodyPr/>
          <a:lstStyle/>
          <a:p>
            <a:pPr>
              <a:defRPr/>
            </a:pPr>
            <a:fld id="{8E38898B-C4B1-47C2-ADEB-CCDDD185D7D1}" type="slidenum">
              <a:rPr lang="en-US" smtClean="0"/>
              <a:pPr>
                <a:defRPr/>
              </a:pPr>
              <a:t>41</a:t>
            </a:fld>
            <a:endParaRPr lang="en-US" dirty="0"/>
          </a:p>
        </p:txBody>
      </p:sp>
      <p:sp>
        <p:nvSpPr>
          <p:cNvPr id="5" name="Rectangle 4">
            <a:extLst>
              <a:ext uri="{FF2B5EF4-FFF2-40B4-BE49-F238E27FC236}">
                <a16:creationId xmlns:a16="http://schemas.microsoft.com/office/drawing/2014/main" id="{D46002E5-FFD7-A598-56FE-35A72D726003}"/>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 name="Arrow: Right 5">
            <a:extLst>
              <a:ext uri="{FF2B5EF4-FFF2-40B4-BE49-F238E27FC236}">
                <a16:creationId xmlns:a16="http://schemas.microsoft.com/office/drawing/2014/main" id="{C6AEF225-8443-9742-D46F-DDFC8EFC83A2}"/>
              </a:ext>
            </a:extLst>
          </p:cNvPr>
          <p:cNvSpPr/>
          <p:nvPr/>
        </p:nvSpPr>
        <p:spPr>
          <a:xfrm>
            <a:off x="243191" y="3429000"/>
            <a:ext cx="469596" cy="3307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037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normAutofit fontScale="90000"/>
          </a:bodyPr>
          <a:lstStyle/>
          <a:p>
            <a:r>
              <a:rPr lang="en-US" dirty="0"/>
              <a:t>Framework for Explainability - Explanation Goodness and Satisfaction</a:t>
            </a:r>
            <a:br>
              <a:rPr lang="en-US" dirty="0"/>
            </a:br>
            <a:endParaRPr lang="en-US" dirty="0"/>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a:xfrm>
            <a:off x="11581220" y="6431440"/>
            <a:ext cx="514350" cy="365125"/>
          </a:xfrm>
        </p:spPr>
        <p:txBody>
          <a:bodyPr/>
          <a:lstStyle/>
          <a:p>
            <a:pPr>
              <a:defRPr/>
            </a:pPr>
            <a:fld id="{8E38898B-C4B1-47C2-ADEB-CCDDD185D7D1}" type="slidenum">
              <a:rPr lang="en-US" smtClean="0"/>
              <a:pPr>
                <a:defRPr/>
              </a:pPr>
              <a:t>42</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p:cNvCxnSpPr>
          <p:nvPr/>
        </p:nvCxnSpPr>
        <p:spPr>
          <a:xfrm flipH="1">
            <a:off x="1948854" y="3544736"/>
            <a:ext cx="421" cy="17408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p:cNvCxnSpPr>
          <p:nvPr/>
        </p:nvCxnSpPr>
        <p:spPr>
          <a:xfrm>
            <a:off x="3906043" y="3469556"/>
            <a:ext cx="0" cy="181599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8696"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207461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2735" cy="233291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743339"/>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1" name="Rectangle: Rounded Corners 20" descr="team member headshot">
            <a:extLst>
              <a:ext uri="{FF2B5EF4-FFF2-40B4-BE49-F238E27FC236}">
                <a16:creationId xmlns:a16="http://schemas.microsoft.com/office/drawing/2014/main" id="{BEC7BC01-75E1-ADBF-3A96-C4676F632467}"/>
              </a:ext>
            </a:extLst>
          </p:cNvPr>
          <p:cNvSpPr/>
          <p:nvPr/>
        </p:nvSpPr>
        <p:spPr>
          <a:xfrm>
            <a:off x="1034876" y="5078241"/>
            <a:ext cx="1828800" cy="548640"/>
          </a:xfrm>
          <a:prstGeom prst="roundRect">
            <a:avLst/>
          </a:prstGeom>
          <a:solidFill>
            <a:srgbClr val="FFFFC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Entropy Analysis</a:t>
            </a:r>
            <a:endParaRPr lang="en-US" sz="1000"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3010258" y="4328024"/>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5" name="Rectangle: Rounded Corners 24">
            <a:extLst>
              <a:ext uri="{FF2B5EF4-FFF2-40B4-BE49-F238E27FC236}">
                <a16:creationId xmlns:a16="http://schemas.microsoft.com/office/drawing/2014/main" id="{ACE72F09-CB1C-2472-3028-64D958F7F6B7}"/>
              </a:ext>
            </a:extLst>
          </p:cNvPr>
          <p:cNvSpPr/>
          <p:nvPr/>
        </p:nvSpPr>
        <p:spPr>
          <a:xfrm>
            <a:off x="2998926" y="5083270"/>
            <a:ext cx="1828800" cy="548640"/>
          </a:xfrm>
          <a:prstGeom prst="roundRect">
            <a:avLst/>
          </a:prstGeom>
          <a:solidFill>
            <a:srgbClr val="FFDD71"/>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Correlation Analysis</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3" name="Rectangle: Rounded Corners 32">
            <a:extLst>
              <a:ext uri="{FF2B5EF4-FFF2-40B4-BE49-F238E27FC236}">
                <a16:creationId xmlns:a16="http://schemas.microsoft.com/office/drawing/2014/main" id="{50D0C194-C0EA-4D21-2E1E-3913723AC4F0}"/>
              </a:ext>
            </a:extLst>
          </p:cNvPr>
          <p:cNvSpPr/>
          <p:nvPr/>
        </p:nvSpPr>
        <p:spPr>
          <a:xfrm>
            <a:off x="10312572" y="5071178"/>
            <a:ext cx="1828800" cy="518781"/>
          </a:xfrm>
          <a:prstGeom prst="roundRect">
            <a:avLst/>
          </a:prstGeom>
          <a:solidFill>
            <a:schemeClr val="accent3">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 score</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6" name="Rectangle: Rounded Corners 35">
            <a:extLst>
              <a:ext uri="{FF2B5EF4-FFF2-40B4-BE49-F238E27FC236}">
                <a16:creationId xmlns:a16="http://schemas.microsoft.com/office/drawing/2014/main" id="{0CAFF921-FEF6-4CED-1DE7-83107195880F}"/>
              </a:ext>
            </a:extLst>
          </p:cNvPr>
          <p:cNvSpPr/>
          <p:nvPr/>
        </p:nvSpPr>
        <p:spPr>
          <a:xfrm>
            <a:off x="4994496" y="5078241"/>
            <a:ext cx="1828800" cy="548640"/>
          </a:xfrm>
          <a:prstGeom prst="roundRect">
            <a:avLst/>
          </a:prstGeom>
          <a:solidFill>
            <a:srgbClr val="D6EDB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precision/ recall / Accuracy/ F1 score/ time prediction/Mcc/  AUPRC/unbalanced accuracy/ loss </a:t>
            </a:r>
          </a:p>
        </p:txBody>
      </p:sp>
      <p:sp>
        <p:nvSpPr>
          <p:cNvPr id="37" name="Rectangle: Rounded Corners 36">
            <a:extLst>
              <a:ext uri="{FF2B5EF4-FFF2-40B4-BE49-F238E27FC236}">
                <a16:creationId xmlns:a16="http://schemas.microsoft.com/office/drawing/2014/main" id="{5E7B5B4C-0B3A-C20F-3E81-E7E6B1C0DF19}"/>
              </a:ext>
            </a:extLst>
          </p:cNvPr>
          <p:cNvSpPr/>
          <p:nvPr/>
        </p:nvSpPr>
        <p:spPr>
          <a:xfrm>
            <a:off x="8241562" y="5075073"/>
            <a:ext cx="889611" cy="1103616"/>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Top-k</a:t>
            </a:r>
          </a:p>
          <a:p>
            <a:pPr algn="ctr"/>
            <a:r>
              <a:rPr lang="en-US" sz="1000" dirty="0">
                <a:solidFill>
                  <a:schemeClr val="tx1"/>
                </a:solidFill>
              </a:rPr>
              <a:t>Distance Analysis</a:t>
            </a:r>
          </a:p>
          <a:p>
            <a:pPr algn="ctr"/>
            <a:r>
              <a:rPr lang="en-US" sz="1000" dirty="0">
                <a:solidFill>
                  <a:schemeClr val="tx1"/>
                </a:solidFill>
              </a:rPr>
              <a:t>Correlation Analysis</a:t>
            </a:r>
          </a:p>
          <a:p>
            <a:endParaRPr lang="en-US" sz="1000" dirty="0">
              <a:solidFill>
                <a:schemeClr val="tx1"/>
              </a:solidFill>
            </a:endParaRP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191921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tx1"/>
                </a:solidFill>
              </a:rPr>
              <a:t>Fidelity</a:t>
            </a:r>
            <a:endParaRPr lang="en-US" sz="1000" dirty="0">
              <a:solidFill>
                <a:schemeClr val="tx1"/>
              </a:solidFill>
            </a:endParaRPr>
          </a:p>
        </p:txBody>
      </p:sp>
      <p:sp>
        <p:nvSpPr>
          <p:cNvPr id="41" name="Rectangle: Rounded Corners 40">
            <a:extLst>
              <a:ext uri="{FF2B5EF4-FFF2-40B4-BE49-F238E27FC236}">
                <a16:creationId xmlns:a16="http://schemas.microsoft.com/office/drawing/2014/main" id="{34D933E6-0DEF-5812-0B54-F283002FD8C6}"/>
              </a:ext>
            </a:extLst>
          </p:cNvPr>
          <p:cNvSpPr/>
          <p:nvPr/>
        </p:nvSpPr>
        <p:spPr>
          <a:xfrm>
            <a:off x="6915461" y="5216098"/>
            <a:ext cx="1089881" cy="986480"/>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Information gain (FI scores)</a:t>
            </a:r>
          </a:p>
          <a:p>
            <a:pPr algn="ctr"/>
            <a:r>
              <a:rPr lang="en-US" sz="1000" dirty="0">
                <a:solidFill>
                  <a:schemeClr val="tx1"/>
                </a:solidFill>
              </a:rPr>
              <a:t>PFI scores</a:t>
            </a:r>
          </a:p>
          <a:p>
            <a:pPr algn="ctr"/>
            <a:r>
              <a:rPr lang="en-US" sz="1000" dirty="0">
                <a:solidFill>
                  <a:schemeClr val="tx1"/>
                </a:solidFill>
              </a:rPr>
              <a:t>Lime scores</a:t>
            </a:r>
          </a:p>
          <a:p>
            <a:pPr algn="ctr"/>
            <a:r>
              <a:rPr lang="en-US" sz="1000" dirty="0">
                <a:solidFill>
                  <a:schemeClr val="tx1"/>
                </a:solidFill>
              </a:rPr>
              <a:t>Shapely values</a:t>
            </a: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1440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4" name="Rectangle: Rounded Corners 43">
            <a:extLst>
              <a:ext uri="{FF2B5EF4-FFF2-40B4-BE49-F238E27FC236}">
                <a16:creationId xmlns:a16="http://schemas.microsoft.com/office/drawing/2014/main" id="{5E01971D-E903-6C41-1557-EAA9E2032146}"/>
              </a:ext>
            </a:extLst>
          </p:cNvPr>
          <p:cNvSpPr/>
          <p:nvPr/>
        </p:nvSpPr>
        <p:spPr>
          <a:xfrm>
            <a:off x="9228234" y="5145003"/>
            <a:ext cx="1032133" cy="568944"/>
          </a:xfrm>
          <a:prstGeom prst="roundRect">
            <a:avLst/>
          </a:prstGeom>
          <a:solidFill>
            <a:srgbClr val="FCE9DC"/>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a:r>
              <a:rPr lang="en-US" sz="1000" dirty="0">
                <a:solidFill>
                  <a:schemeClr val="tx1"/>
                </a:solidFill>
              </a:rPr>
              <a:t>Relative time cost</a:t>
            </a:r>
          </a:p>
          <a:p>
            <a:endParaRPr lang="en-US" sz="1000" dirty="0">
              <a:solidFill>
                <a:schemeClr val="tx1"/>
              </a:solidFill>
            </a:endParaRP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6" name="TextBox 45">
            <a:extLst>
              <a:ext uri="{FF2B5EF4-FFF2-40B4-BE49-F238E27FC236}">
                <a16:creationId xmlns:a16="http://schemas.microsoft.com/office/drawing/2014/main" id="{1947744F-2474-90DC-0991-054348883951}"/>
              </a:ext>
            </a:extLst>
          </p:cNvPr>
          <p:cNvSpPr txBox="1"/>
          <p:nvPr/>
        </p:nvSpPr>
        <p:spPr>
          <a:xfrm>
            <a:off x="-128353" y="5069837"/>
            <a:ext cx="1231502" cy="430887"/>
          </a:xfrm>
          <a:prstGeom prst="rect">
            <a:avLst/>
          </a:prstGeom>
          <a:noFill/>
        </p:spPr>
        <p:txBody>
          <a:bodyPr wrap="square" rtlCol="0">
            <a:spAutoFit/>
          </a:bodyPr>
          <a:lstStyle/>
          <a:p>
            <a:pPr algn="ctr"/>
            <a:r>
              <a:rPr lang="en-US" sz="1100" dirty="0"/>
              <a:t>Quantitative Metrics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369790" y="1471878"/>
          <a:ext cx="3351686" cy="84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1690" y="157063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Right 50">
            <a:extLst>
              <a:ext uri="{FF2B5EF4-FFF2-40B4-BE49-F238E27FC236}">
                <a16:creationId xmlns:a16="http://schemas.microsoft.com/office/drawing/2014/main" id="{835AF4FB-EAAE-F002-0C8D-7259CF81CF13}"/>
              </a:ext>
            </a:extLst>
          </p:cNvPr>
          <p:cNvSpPr/>
          <p:nvPr/>
        </p:nvSpPr>
        <p:spPr>
          <a:xfrm rot="16200000">
            <a:off x="10894943" y="5625236"/>
            <a:ext cx="521069" cy="647471"/>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B68402B-9488-40D6-00E9-23FA235C2AA0}"/>
              </a:ext>
            </a:extLst>
          </p:cNvPr>
          <p:cNvSpPr txBox="1"/>
          <p:nvPr/>
        </p:nvSpPr>
        <p:spPr>
          <a:xfrm>
            <a:off x="6738424" y="6235017"/>
            <a:ext cx="5099971" cy="584775"/>
          </a:xfrm>
          <a:prstGeom prst="rect">
            <a:avLst/>
          </a:prstGeom>
          <a:noFill/>
        </p:spPr>
        <p:txBody>
          <a:bodyPr wrap="square">
            <a:spAutoFit/>
          </a:bodyPr>
          <a:lstStyle/>
          <a:p>
            <a:pPr algn="ctr"/>
            <a:r>
              <a:rPr lang="en-US" sz="1600" b="1" dirty="0">
                <a:solidFill>
                  <a:srgbClr val="C00000"/>
                </a:solidFill>
              </a:rPr>
              <a:t>"How satisfied are humans with the clarity of the explanations provided by various explainability models?"</a:t>
            </a:r>
          </a:p>
        </p:txBody>
      </p:sp>
    </p:spTree>
    <p:extLst>
      <p:ext uri="{BB962C8B-B14F-4D97-AF65-F5344CB8AC3E}">
        <p14:creationId xmlns:p14="http://schemas.microsoft.com/office/powerpoint/2010/main" val="215619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10A3-5CD5-B024-4880-4CC92E205E2A}"/>
              </a:ext>
            </a:extLst>
          </p:cNvPr>
          <p:cNvSpPr>
            <a:spLocks noGrp="1"/>
          </p:cNvSpPr>
          <p:nvPr>
            <p:ph type="title"/>
          </p:nvPr>
        </p:nvSpPr>
        <p:spPr/>
        <p:txBody>
          <a:bodyPr>
            <a:normAutofit fontScale="90000"/>
          </a:bodyPr>
          <a:lstStyle/>
          <a:p>
            <a:r>
              <a:rPr lang="en-US" dirty="0"/>
              <a:t>Explanation Goodness and satisfaction -  Clarity</a:t>
            </a:r>
          </a:p>
        </p:txBody>
      </p:sp>
      <p:sp>
        <p:nvSpPr>
          <p:cNvPr id="4" name="Slide Number Placeholder 3">
            <a:extLst>
              <a:ext uri="{FF2B5EF4-FFF2-40B4-BE49-F238E27FC236}">
                <a16:creationId xmlns:a16="http://schemas.microsoft.com/office/drawing/2014/main" id="{4DB2283D-C3B4-86D0-6C46-89620D122E92}"/>
              </a:ext>
            </a:extLst>
          </p:cNvPr>
          <p:cNvSpPr>
            <a:spLocks noGrp="1"/>
          </p:cNvSpPr>
          <p:nvPr>
            <p:ph type="sldNum" sz="quarter" idx="11"/>
          </p:nvPr>
        </p:nvSpPr>
        <p:spPr>
          <a:xfrm>
            <a:off x="9646110" y="6117245"/>
            <a:ext cx="452377" cy="365122"/>
          </a:xfrm>
        </p:spPr>
        <p:txBody>
          <a:bodyPr/>
          <a:lstStyle/>
          <a:p>
            <a:pPr>
              <a:defRPr/>
            </a:pPr>
            <a:fld id="{8E38898B-C4B1-47C2-ADEB-CCDDD185D7D1}" type="slidenum">
              <a:rPr lang="en-US" smtClean="0"/>
              <a:pPr>
                <a:defRPr/>
              </a:pPr>
              <a:t>43</a:t>
            </a:fld>
            <a:endParaRPr lang="en-US" dirty="0"/>
          </a:p>
        </p:txBody>
      </p:sp>
      <p:sp>
        <p:nvSpPr>
          <p:cNvPr id="5" name="Rectangle 4">
            <a:extLst>
              <a:ext uri="{FF2B5EF4-FFF2-40B4-BE49-F238E27FC236}">
                <a16:creationId xmlns:a16="http://schemas.microsoft.com/office/drawing/2014/main" id="{1FCC9BF9-64A6-60B0-C38C-02C66FCE8203}"/>
              </a:ext>
            </a:extLst>
          </p:cNvPr>
          <p:cNvSpPr/>
          <p:nvPr/>
        </p:nvSpPr>
        <p:spPr>
          <a:xfrm>
            <a:off x="9129973" y="5950850"/>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7" name="Picture 6">
            <a:extLst>
              <a:ext uri="{FF2B5EF4-FFF2-40B4-BE49-F238E27FC236}">
                <a16:creationId xmlns:a16="http://schemas.microsoft.com/office/drawing/2014/main" id="{27206E2B-E21F-434B-7E4D-633FCC79793A}"/>
              </a:ext>
            </a:extLst>
          </p:cNvPr>
          <p:cNvPicPr>
            <a:picLocks noChangeAspect="1"/>
          </p:cNvPicPr>
          <p:nvPr/>
        </p:nvPicPr>
        <p:blipFill>
          <a:blip r:embed="rId2"/>
          <a:stretch>
            <a:fillRect/>
          </a:stretch>
        </p:blipFill>
        <p:spPr>
          <a:xfrm>
            <a:off x="85126" y="1659117"/>
            <a:ext cx="2462730" cy="5010873"/>
          </a:xfrm>
          <a:prstGeom prst="rect">
            <a:avLst/>
          </a:prstGeom>
        </p:spPr>
      </p:pic>
      <p:pic>
        <p:nvPicPr>
          <p:cNvPr id="9" name="Picture 8">
            <a:extLst>
              <a:ext uri="{FF2B5EF4-FFF2-40B4-BE49-F238E27FC236}">
                <a16:creationId xmlns:a16="http://schemas.microsoft.com/office/drawing/2014/main" id="{32689F97-5EFC-6AE2-6B4F-7BB96EAC41C4}"/>
              </a:ext>
            </a:extLst>
          </p:cNvPr>
          <p:cNvPicPr>
            <a:picLocks noChangeAspect="1"/>
          </p:cNvPicPr>
          <p:nvPr/>
        </p:nvPicPr>
        <p:blipFill>
          <a:blip r:embed="rId3"/>
          <a:stretch>
            <a:fillRect/>
          </a:stretch>
        </p:blipFill>
        <p:spPr>
          <a:xfrm>
            <a:off x="2218341" y="1659114"/>
            <a:ext cx="2302293" cy="5010873"/>
          </a:xfrm>
          <a:prstGeom prst="rect">
            <a:avLst/>
          </a:prstGeom>
        </p:spPr>
      </p:pic>
      <p:pic>
        <p:nvPicPr>
          <p:cNvPr id="11" name="Picture 10">
            <a:extLst>
              <a:ext uri="{FF2B5EF4-FFF2-40B4-BE49-F238E27FC236}">
                <a16:creationId xmlns:a16="http://schemas.microsoft.com/office/drawing/2014/main" id="{71A43D97-1159-FF23-A10E-E12831F2BE60}"/>
              </a:ext>
            </a:extLst>
          </p:cNvPr>
          <p:cNvPicPr>
            <a:picLocks noChangeAspect="1"/>
          </p:cNvPicPr>
          <p:nvPr/>
        </p:nvPicPr>
        <p:blipFill>
          <a:blip r:embed="rId4"/>
          <a:stretch>
            <a:fillRect/>
          </a:stretch>
        </p:blipFill>
        <p:spPr>
          <a:xfrm>
            <a:off x="4776706" y="1659114"/>
            <a:ext cx="2438598" cy="5010873"/>
          </a:xfrm>
          <a:prstGeom prst="rect">
            <a:avLst/>
          </a:prstGeom>
        </p:spPr>
      </p:pic>
      <p:pic>
        <p:nvPicPr>
          <p:cNvPr id="13" name="Picture 12">
            <a:extLst>
              <a:ext uri="{FF2B5EF4-FFF2-40B4-BE49-F238E27FC236}">
                <a16:creationId xmlns:a16="http://schemas.microsoft.com/office/drawing/2014/main" id="{3278A110-6AB7-BD6E-E48E-DDCDD958E898}"/>
              </a:ext>
            </a:extLst>
          </p:cNvPr>
          <p:cNvPicPr>
            <a:picLocks noChangeAspect="1"/>
          </p:cNvPicPr>
          <p:nvPr/>
        </p:nvPicPr>
        <p:blipFill>
          <a:blip r:embed="rId5"/>
          <a:stretch>
            <a:fillRect/>
          </a:stretch>
        </p:blipFill>
        <p:spPr>
          <a:xfrm>
            <a:off x="7119922" y="1659114"/>
            <a:ext cx="2010051" cy="5010873"/>
          </a:xfrm>
          <a:prstGeom prst="rect">
            <a:avLst/>
          </a:prstGeom>
        </p:spPr>
      </p:pic>
      <p:pic>
        <p:nvPicPr>
          <p:cNvPr id="8" name="Picture 2">
            <a:extLst>
              <a:ext uri="{FF2B5EF4-FFF2-40B4-BE49-F238E27FC236}">
                <a16:creationId xmlns:a16="http://schemas.microsoft.com/office/drawing/2014/main" id="{D2149069-E188-FBAE-DE0C-858353F1E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7243" y="2923087"/>
            <a:ext cx="3064757" cy="319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23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9901-9C44-3BED-CBF5-5A2274758FC6}"/>
              </a:ext>
            </a:extLst>
          </p:cNvPr>
          <p:cNvSpPr>
            <a:spLocks noGrp="1"/>
          </p:cNvSpPr>
          <p:nvPr>
            <p:ph type="title"/>
          </p:nvPr>
        </p:nvSpPr>
        <p:spPr>
          <a:xfrm>
            <a:off x="838200" y="428534"/>
            <a:ext cx="11029950" cy="637198"/>
          </a:xfrm>
        </p:spPr>
        <p:txBody>
          <a:bodyPr>
            <a:normAutofit fontScale="90000"/>
          </a:bodyPr>
          <a:lstStyle/>
          <a:p>
            <a:r>
              <a:rPr lang="en-US" dirty="0"/>
              <a:t>Conclusion – Explanation Goodness and satisfaction - clarity </a:t>
            </a:r>
          </a:p>
        </p:txBody>
      </p:sp>
      <p:sp>
        <p:nvSpPr>
          <p:cNvPr id="3" name="Content Placeholder 2">
            <a:extLst>
              <a:ext uri="{FF2B5EF4-FFF2-40B4-BE49-F238E27FC236}">
                <a16:creationId xmlns:a16="http://schemas.microsoft.com/office/drawing/2014/main" id="{C1ED984C-B04D-91D6-29BB-8833E76167A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utilization of dashboard and clarity score enables the attainment of clarity and satisfaction in selecting the appropriate explainability model based on diverse interpretability factors, enhancing the overall interpretability for human users.</a:t>
            </a:r>
          </a:p>
        </p:txBody>
      </p:sp>
      <p:sp>
        <p:nvSpPr>
          <p:cNvPr id="4" name="Slide Number Placeholder 3">
            <a:extLst>
              <a:ext uri="{FF2B5EF4-FFF2-40B4-BE49-F238E27FC236}">
                <a16:creationId xmlns:a16="http://schemas.microsoft.com/office/drawing/2014/main" id="{E60625C6-EFC6-8B9E-AA13-AE038B17D42D}"/>
              </a:ext>
            </a:extLst>
          </p:cNvPr>
          <p:cNvSpPr>
            <a:spLocks noGrp="1"/>
          </p:cNvSpPr>
          <p:nvPr>
            <p:ph type="sldNum" sz="quarter" idx="11"/>
          </p:nvPr>
        </p:nvSpPr>
        <p:spPr/>
        <p:txBody>
          <a:bodyPr/>
          <a:lstStyle/>
          <a:p>
            <a:pPr>
              <a:defRPr/>
            </a:pPr>
            <a:fld id="{8E38898B-C4B1-47C2-ADEB-CCDDD185D7D1}" type="slidenum">
              <a:rPr lang="en-US" smtClean="0"/>
              <a:pPr>
                <a:defRPr/>
              </a:pPr>
              <a:t>44</a:t>
            </a:fld>
            <a:endParaRPr lang="en-US" dirty="0"/>
          </a:p>
        </p:txBody>
      </p:sp>
      <p:sp>
        <p:nvSpPr>
          <p:cNvPr id="5" name="Rectangle 4">
            <a:extLst>
              <a:ext uri="{FF2B5EF4-FFF2-40B4-BE49-F238E27FC236}">
                <a16:creationId xmlns:a16="http://schemas.microsoft.com/office/drawing/2014/main" id="{D46002E5-FFD7-A598-56FE-35A72D726003}"/>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9672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7D0A-DA3A-FC1D-B0F4-9A3D34CCDE85}"/>
              </a:ext>
            </a:extLst>
          </p:cNvPr>
          <p:cNvSpPr>
            <a:spLocks noGrp="1"/>
          </p:cNvSpPr>
          <p:nvPr>
            <p:ph type="title"/>
          </p:nvPr>
        </p:nvSpPr>
        <p:spPr/>
        <p:txBody>
          <a:bodyPr/>
          <a:lstStyle/>
          <a:p>
            <a:r>
              <a:rPr lang="en-US" dirty="0"/>
              <a:t>Conclusion and perspective</a:t>
            </a:r>
          </a:p>
        </p:txBody>
      </p:sp>
      <p:sp>
        <p:nvSpPr>
          <p:cNvPr id="3" name="Content Placeholder 2">
            <a:extLst>
              <a:ext uri="{FF2B5EF4-FFF2-40B4-BE49-F238E27FC236}">
                <a16:creationId xmlns:a16="http://schemas.microsoft.com/office/drawing/2014/main" id="{F06D9E1E-4CA9-8F27-5D01-47CB8DF88F44}"/>
              </a:ext>
            </a:extLst>
          </p:cNvPr>
          <p:cNvSpPr>
            <a:spLocks noGrp="1"/>
          </p:cNvSpPr>
          <p:nvPr>
            <p:ph idx="1"/>
          </p:nvPr>
        </p:nvSpPr>
        <p:spPr/>
        <p:txBody>
          <a:bodyPr/>
          <a:lstStyle/>
          <a:p>
            <a:pPr>
              <a:lnSpc>
                <a:spcPct val="100000"/>
              </a:lnSpc>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 conclusion, our research comprehensively evaluated the quantitative metrics within the framework of explainability for measuring the explainability of machine learning models in detecting IoT cyberattacks. By analyzing explainability models across the data analysis chain and considering the properties of explainability metrics, we achieved a thorough assessment of the explanation properties and their suitability in providing interpretable insights for understanding and detecting IoT cyberattacks.</a:t>
            </a:r>
          </a:p>
          <a:p>
            <a:pPr>
              <a:lnSpc>
                <a:spcPct val="100000"/>
              </a:lnSpc>
              <a:spcBef>
                <a:spcPct val="0"/>
              </a:spcBef>
            </a:pPr>
            <a:endParaRPr lang="en-US" altLang="en-US" dirty="0">
              <a:latin typeface="Arial" panose="020B0604020202020204" pitchFamily="34" charset="0"/>
              <a:cs typeface="Arial" panose="020B0604020202020204" pitchFamily="34" charset="0"/>
            </a:endParaRPr>
          </a:p>
          <a:p>
            <a:pPr>
              <a:lnSpc>
                <a:spcPct val="100000"/>
              </a:lnSpc>
              <a:spcBef>
                <a:spcPct val="0"/>
              </a:spcBef>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nSpc>
                <a:spcPct val="100000"/>
              </a:lnSpc>
              <a:spcBef>
                <a:spcPct val="0"/>
              </a:spcBef>
            </a:pPr>
            <a:r>
              <a:rPr lang="en-US" altLang="en-US" dirty="0">
                <a:latin typeface="Arial" panose="020B0604020202020204" pitchFamily="34" charset="0"/>
                <a:cs typeface="Arial" panose="020B0604020202020204" pitchFamily="34" charset="0"/>
              </a:rPr>
              <a:t>Perspective:</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rPr>
            </a:br>
            <a:endParaRPr lang="en-US" dirty="0"/>
          </a:p>
        </p:txBody>
      </p:sp>
      <p:sp>
        <p:nvSpPr>
          <p:cNvPr id="4" name="Slide Number Placeholder 3">
            <a:extLst>
              <a:ext uri="{FF2B5EF4-FFF2-40B4-BE49-F238E27FC236}">
                <a16:creationId xmlns:a16="http://schemas.microsoft.com/office/drawing/2014/main" id="{287C1F94-5AD6-6B4E-4D16-B6E97CEC516D}"/>
              </a:ext>
            </a:extLst>
          </p:cNvPr>
          <p:cNvSpPr>
            <a:spLocks noGrp="1"/>
          </p:cNvSpPr>
          <p:nvPr>
            <p:ph type="sldNum" sz="quarter" idx="11"/>
          </p:nvPr>
        </p:nvSpPr>
        <p:spPr/>
        <p:txBody>
          <a:bodyPr/>
          <a:lstStyle/>
          <a:p>
            <a:pPr>
              <a:defRPr/>
            </a:pPr>
            <a:fld id="{8E38898B-C4B1-47C2-ADEB-CCDDD185D7D1}" type="slidenum">
              <a:rPr lang="en-US" smtClean="0"/>
              <a:pPr>
                <a:defRPr/>
              </a:pPr>
              <a:t>45</a:t>
            </a:fld>
            <a:endParaRPr lang="en-US" dirty="0"/>
          </a:p>
        </p:txBody>
      </p:sp>
      <p:sp>
        <p:nvSpPr>
          <p:cNvPr id="5" name="Rectangle 4">
            <a:extLst>
              <a:ext uri="{FF2B5EF4-FFF2-40B4-BE49-F238E27FC236}">
                <a16:creationId xmlns:a16="http://schemas.microsoft.com/office/drawing/2014/main" id="{904982C7-6901-FC57-AF51-31F056513CB1}"/>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7" name="Diagram 6">
            <a:extLst>
              <a:ext uri="{FF2B5EF4-FFF2-40B4-BE49-F238E27FC236}">
                <a16:creationId xmlns:a16="http://schemas.microsoft.com/office/drawing/2014/main" id="{7C6AB87E-CDC2-930B-332E-9823329E769D}"/>
              </a:ext>
            </a:extLst>
          </p:cNvPr>
          <p:cNvGraphicFramePr/>
          <p:nvPr>
            <p:extLst>
              <p:ext uri="{D42A27DB-BD31-4B8C-83A1-F6EECF244321}">
                <p14:modId xmlns:p14="http://schemas.microsoft.com/office/powerpoint/2010/main" val="2417906845"/>
              </p:ext>
            </p:extLst>
          </p:nvPr>
        </p:nvGraphicFramePr>
        <p:xfrm>
          <a:off x="0" y="4155156"/>
          <a:ext cx="4075923" cy="202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1DE3334-E406-9D40-C0BC-A989B570338E}"/>
              </a:ext>
            </a:extLst>
          </p:cNvPr>
          <p:cNvSpPr txBox="1"/>
          <p:nvPr/>
        </p:nvSpPr>
        <p:spPr>
          <a:xfrm>
            <a:off x="838200" y="6215857"/>
            <a:ext cx="2994498" cy="646331"/>
          </a:xfrm>
          <a:prstGeom prst="rect">
            <a:avLst/>
          </a:prstGeom>
          <a:noFill/>
        </p:spPr>
        <p:txBody>
          <a:bodyPr wrap="square" rtlCol="0">
            <a:spAutoFit/>
          </a:bodyPr>
          <a:lstStyle/>
          <a:p>
            <a:r>
              <a:rPr lang="en-US" dirty="0"/>
              <a:t>Different IoT datasets and different IoT cyberattacks</a:t>
            </a:r>
          </a:p>
        </p:txBody>
      </p:sp>
      <p:pic>
        <p:nvPicPr>
          <p:cNvPr id="10" name="Picture 9">
            <a:extLst>
              <a:ext uri="{FF2B5EF4-FFF2-40B4-BE49-F238E27FC236}">
                <a16:creationId xmlns:a16="http://schemas.microsoft.com/office/drawing/2014/main" id="{DBACA8B7-B8A4-3A74-2C1B-230C60749BCC}"/>
              </a:ext>
            </a:extLst>
          </p:cNvPr>
          <p:cNvPicPr>
            <a:picLocks noChangeAspect="1"/>
          </p:cNvPicPr>
          <p:nvPr/>
        </p:nvPicPr>
        <p:blipFill rotWithShape="1">
          <a:blip r:embed="rId7"/>
          <a:srcRect t="1" r="3715" b="3032"/>
          <a:stretch/>
        </p:blipFill>
        <p:spPr>
          <a:xfrm>
            <a:off x="5800121" y="3845051"/>
            <a:ext cx="2020917" cy="2789214"/>
          </a:xfrm>
          <a:prstGeom prst="rect">
            <a:avLst/>
          </a:prstGeom>
        </p:spPr>
      </p:pic>
      <p:pic>
        <p:nvPicPr>
          <p:cNvPr id="12" name="Picture 11">
            <a:extLst>
              <a:ext uri="{FF2B5EF4-FFF2-40B4-BE49-F238E27FC236}">
                <a16:creationId xmlns:a16="http://schemas.microsoft.com/office/drawing/2014/main" id="{AD3B20FC-25FD-FF03-3483-4AE310CE6886}"/>
              </a:ext>
            </a:extLst>
          </p:cNvPr>
          <p:cNvPicPr>
            <a:picLocks noChangeAspect="1"/>
          </p:cNvPicPr>
          <p:nvPr/>
        </p:nvPicPr>
        <p:blipFill>
          <a:blip r:embed="rId8"/>
          <a:stretch>
            <a:fillRect/>
          </a:stretch>
        </p:blipFill>
        <p:spPr>
          <a:xfrm>
            <a:off x="7821038" y="4049880"/>
            <a:ext cx="2558989" cy="1878917"/>
          </a:xfrm>
          <a:prstGeom prst="rect">
            <a:avLst/>
          </a:prstGeom>
        </p:spPr>
      </p:pic>
      <p:sp>
        <p:nvSpPr>
          <p:cNvPr id="13" name="TextBox 12">
            <a:extLst>
              <a:ext uri="{FF2B5EF4-FFF2-40B4-BE49-F238E27FC236}">
                <a16:creationId xmlns:a16="http://schemas.microsoft.com/office/drawing/2014/main" id="{CAB584E0-3786-8B97-2A2C-DE96CECAB430}"/>
              </a:ext>
            </a:extLst>
          </p:cNvPr>
          <p:cNvSpPr txBox="1"/>
          <p:nvPr/>
        </p:nvSpPr>
        <p:spPr>
          <a:xfrm>
            <a:off x="7840373" y="6133626"/>
            <a:ext cx="3896176" cy="646331"/>
          </a:xfrm>
          <a:prstGeom prst="rect">
            <a:avLst/>
          </a:prstGeom>
          <a:noFill/>
        </p:spPr>
        <p:txBody>
          <a:bodyPr wrap="square" rtlCol="0">
            <a:spAutoFit/>
          </a:bodyPr>
          <a:lstStyle/>
          <a:p>
            <a:r>
              <a:rPr lang="en-US" dirty="0"/>
              <a:t>Extend Explainability Framework to Graph Learning</a:t>
            </a:r>
          </a:p>
        </p:txBody>
      </p:sp>
    </p:spTree>
    <p:extLst>
      <p:ext uri="{BB962C8B-B14F-4D97-AF65-F5344CB8AC3E}">
        <p14:creationId xmlns:p14="http://schemas.microsoft.com/office/powerpoint/2010/main" val="2227814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3E0A-E367-2C1E-CF74-D4B3E14BF658}"/>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310E09F3-61D8-4592-E835-265C8955E2E8}"/>
              </a:ext>
            </a:extLst>
          </p:cNvPr>
          <p:cNvSpPr>
            <a:spLocks noGrp="1"/>
          </p:cNvSpPr>
          <p:nvPr>
            <p:ph type="sldNum" sz="quarter" idx="11"/>
          </p:nvPr>
        </p:nvSpPr>
        <p:spPr/>
        <p:txBody>
          <a:bodyPr/>
          <a:lstStyle/>
          <a:p>
            <a:pPr>
              <a:defRPr/>
            </a:pPr>
            <a:fld id="{8E38898B-C4B1-47C2-ADEB-CCDDD185D7D1}" type="slidenum">
              <a:rPr lang="en-US" smtClean="0"/>
              <a:pPr>
                <a:defRPr/>
              </a:pPr>
              <a:t>46</a:t>
            </a:fld>
            <a:endParaRPr lang="en-US" dirty="0"/>
          </a:p>
        </p:txBody>
      </p:sp>
      <p:sp>
        <p:nvSpPr>
          <p:cNvPr id="5" name="Rectangle 4">
            <a:extLst>
              <a:ext uri="{FF2B5EF4-FFF2-40B4-BE49-F238E27FC236}">
                <a16:creationId xmlns:a16="http://schemas.microsoft.com/office/drawing/2014/main" id="{5354A22D-C70E-CD15-880A-65C7E480C30E}"/>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Content Placeholder 2">
            <a:extLst>
              <a:ext uri="{FF2B5EF4-FFF2-40B4-BE49-F238E27FC236}">
                <a16:creationId xmlns:a16="http://schemas.microsoft.com/office/drawing/2014/main" id="{BBEC8FF1-BF56-1940-5B27-704FB7A195D8}"/>
              </a:ext>
            </a:extLst>
          </p:cNvPr>
          <p:cNvSpPr txBox="1">
            <a:spLocks/>
          </p:cNvSpPr>
          <p:nvPr/>
        </p:nvSpPr>
        <p:spPr bwMode="auto">
          <a:xfrm>
            <a:off x="366132" y="1617998"/>
            <a:ext cx="11331497" cy="42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1600" kern="1200">
                <a:solidFill>
                  <a:schemeClr val="tx1"/>
                </a:solidFill>
                <a:latin typeface="+mj-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latin typeface="+mj-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latin typeface="+mj-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100" kern="1200">
                <a:solidFill>
                  <a:schemeClr val="tx1"/>
                </a:solidFill>
                <a:latin typeface="+mj-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222222"/>
                </a:solidFill>
                <a:latin typeface="Arial" panose="020B0604020202020204" pitchFamily="34" charset="0"/>
              </a:rPr>
              <a:t>[Alvarez18] Alvarez-</a:t>
            </a:r>
            <a:r>
              <a:rPr lang="en-US" sz="1200" dirty="0" err="1">
                <a:solidFill>
                  <a:srgbClr val="222222"/>
                </a:solidFill>
                <a:latin typeface="Arial" panose="020B0604020202020204" pitchFamily="34" charset="0"/>
              </a:rPr>
              <a:t>Melis</a:t>
            </a:r>
            <a:r>
              <a:rPr lang="en-US" sz="1200" dirty="0">
                <a:solidFill>
                  <a:srgbClr val="222222"/>
                </a:solidFill>
                <a:latin typeface="Arial" panose="020B0604020202020204" pitchFamily="34" charset="0"/>
              </a:rPr>
              <a:t> D, </a:t>
            </a:r>
            <a:r>
              <a:rPr lang="en-US" sz="1200" dirty="0" err="1">
                <a:solidFill>
                  <a:srgbClr val="222222"/>
                </a:solidFill>
                <a:latin typeface="Arial" panose="020B0604020202020204" pitchFamily="34" charset="0"/>
              </a:rPr>
              <a:t>Jaakkola</a:t>
            </a:r>
            <a:r>
              <a:rPr lang="en-US" sz="1200" dirty="0">
                <a:solidFill>
                  <a:srgbClr val="222222"/>
                </a:solidFill>
                <a:latin typeface="Arial" panose="020B0604020202020204" pitchFamily="34" charset="0"/>
              </a:rPr>
              <a:t> TS. On the robustness of interpretability methods. </a:t>
            </a:r>
            <a:r>
              <a:rPr lang="en-US" sz="1200" dirty="0" err="1">
                <a:solidFill>
                  <a:srgbClr val="222222"/>
                </a:solidFill>
                <a:latin typeface="Arial" panose="020B0604020202020204" pitchFamily="34" charset="0"/>
              </a:rPr>
              <a:t>arXiv</a:t>
            </a:r>
            <a:r>
              <a:rPr lang="en-US" sz="1200" dirty="0">
                <a:solidFill>
                  <a:srgbClr val="222222"/>
                </a:solidFill>
                <a:latin typeface="Arial" panose="020B0604020202020204" pitchFamily="34" charset="0"/>
              </a:rPr>
              <a:t> preprint arXiv:1806.08049. 2018 Jun 21.</a:t>
            </a:r>
          </a:p>
          <a:p>
            <a:r>
              <a:rPr lang="en-US" sz="1200" dirty="0">
                <a:solidFill>
                  <a:srgbClr val="222222"/>
                </a:solidFill>
                <a:latin typeface="Arial" panose="020B0604020202020204" pitchFamily="34" charset="0"/>
              </a:rPr>
              <a:t>[Kulesza13] </a:t>
            </a:r>
            <a:r>
              <a:rPr lang="en-US" sz="1200" dirty="0" err="1">
                <a:solidFill>
                  <a:srgbClr val="222222"/>
                </a:solidFill>
                <a:latin typeface="Arial" panose="020B0604020202020204" pitchFamily="34" charset="0"/>
              </a:rPr>
              <a:t>Kulesza</a:t>
            </a:r>
            <a:r>
              <a:rPr lang="en-US" sz="1200" dirty="0">
                <a:solidFill>
                  <a:srgbClr val="222222"/>
                </a:solidFill>
                <a:latin typeface="Arial" panose="020B0604020202020204" pitchFamily="34" charset="0"/>
              </a:rPr>
              <a:t>, Todd, et al. "Too much, too little, or just right? Ways explanations impact end users' mental models." </a:t>
            </a:r>
            <a:r>
              <a:rPr lang="en-US" sz="1200" i="1" dirty="0">
                <a:solidFill>
                  <a:srgbClr val="222222"/>
                </a:solidFill>
                <a:latin typeface="Arial" panose="020B0604020202020204" pitchFamily="34" charset="0"/>
              </a:rPr>
              <a:t>2013 IEEE Symposium on visual languages and human centric computing</a:t>
            </a:r>
            <a:r>
              <a:rPr lang="en-US" sz="1200" dirty="0">
                <a:solidFill>
                  <a:srgbClr val="222222"/>
                </a:solidFill>
                <a:latin typeface="Arial" panose="020B0604020202020204" pitchFamily="34" charset="0"/>
              </a:rPr>
              <a:t>. IEEE, 2013.</a:t>
            </a:r>
          </a:p>
          <a:p>
            <a:r>
              <a:rPr lang="en-US" sz="1200" dirty="0">
                <a:latin typeface="Arial" panose="020B0604020202020204" pitchFamily="34" charset="0"/>
                <a:cs typeface="Arial" panose="020B0604020202020204" pitchFamily="34" charset="0"/>
              </a:rPr>
              <a:t>[</a:t>
            </a:r>
            <a:r>
              <a:rPr lang="en-US" altLang="en-US" sz="1200" dirty="0">
                <a:solidFill>
                  <a:srgbClr val="000000"/>
                </a:solidFill>
                <a:latin typeface="Arial" panose="020B0604020202020204" pitchFamily="34" charset="0"/>
                <a:cs typeface="Arial" panose="020B0604020202020204" pitchFamily="34" charset="0"/>
              </a:rPr>
              <a:t>carvalho2019machine</a:t>
            </a:r>
            <a:r>
              <a:rPr lang="en-US" sz="1200" dirty="0">
                <a:latin typeface="Arial" panose="020B0604020202020204" pitchFamily="34" charset="0"/>
                <a:cs typeface="Arial" panose="020B0604020202020204" pitchFamily="34" charset="0"/>
              </a:rPr>
              <a:t>]</a:t>
            </a:r>
            <a:r>
              <a:rPr lang="en-US" sz="1200" dirty="0">
                <a:solidFill>
                  <a:srgbClr val="222222"/>
                </a:solidFill>
                <a:latin typeface="Arial" panose="020B0604020202020204" pitchFamily="34" charset="0"/>
                <a:cs typeface="Arial" panose="020B0604020202020204" pitchFamily="34" charset="0"/>
              </a:rPr>
              <a:t> </a:t>
            </a:r>
            <a:r>
              <a:rPr lang="en-US" sz="1200" dirty="0">
                <a:solidFill>
                  <a:srgbClr val="222222"/>
                </a:solidFill>
                <a:latin typeface="Arial" panose="020B0604020202020204" pitchFamily="34" charset="0"/>
              </a:rPr>
              <a:t>Carvalho</a:t>
            </a:r>
            <a:r>
              <a:rPr lang="en-US" sz="1200" dirty="0"/>
              <a:t> </a:t>
            </a:r>
            <a:r>
              <a:rPr lang="en-US" sz="1200" dirty="0">
                <a:solidFill>
                  <a:srgbClr val="222222"/>
                </a:solidFill>
                <a:latin typeface="Arial" panose="020B0604020202020204" pitchFamily="34" charset="0"/>
              </a:rPr>
              <a:t>DV, Pereira EM, Cardoso JS. Machine learning interpretability: A survey on methods and metrics. Electronics. 2019 Jul 26;8(8):832.</a:t>
            </a:r>
          </a:p>
          <a:p>
            <a:r>
              <a:rPr lang="en-US" sz="1200" dirty="0">
                <a:latin typeface="Arial" panose="020B0604020202020204" pitchFamily="34" charset="0"/>
                <a:cs typeface="Arial" panose="020B0604020202020204" pitchFamily="34" charset="0"/>
              </a:rPr>
              <a:t>[markus2021role] </a:t>
            </a:r>
            <a:r>
              <a:rPr lang="en-US" sz="1200" dirty="0">
                <a:solidFill>
                  <a:srgbClr val="222222"/>
                </a:solidFill>
                <a:latin typeface="Arial" panose="020B0604020202020204" pitchFamily="34" charset="0"/>
              </a:rPr>
              <a:t>Markus, Aniek F., Jan A. Kors, and Peter R. </a:t>
            </a:r>
            <a:r>
              <a:rPr lang="en-US" sz="1200" dirty="0" err="1">
                <a:solidFill>
                  <a:srgbClr val="222222"/>
                </a:solidFill>
                <a:latin typeface="Arial" panose="020B0604020202020204" pitchFamily="34" charset="0"/>
              </a:rPr>
              <a:t>Rijnbeek</a:t>
            </a:r>
            <a:r>
              <a:rPr lang="en-US" sz="1200" dirty="0">
                <a:solidFill>
                  <a:srgbClr val="222222"/>
                </a:solidFill>
                <a:latin typeface="Arial" panose="020B0604020202020204" pitchFamily="34" charset="0"/>
              </a:rPr>
              <a:t>. "The role of explainability in creating trustworthy artificial intelligence for health care: a comprehensive survey of the terminology, design choices, and evaluation strategies." </a:t>
            </a:r>
            <a:r>
              <a:rPr lang="en-US" sz="1200" i="1" dirty="0">
                <a:solidFill>
                  <a:srgbClr val="222222"/>
                </a:solidFill>
                <a:latin typeface="Arial" panose="020B0604020202020204" pitchFamily="34" charset="0"/>
              </a:rPr>
              <a:t>Journal of Biomedical Informatics</a:t>
            </a:r>
            <a:r>
              <a:rPr lang="en-US" sz="1200" dirty="0">
                <a:solidFill>
                  <a:srgbClr val="222222"/>
                </a:solidFill>
                <a:latin typeface="Arial" panose="020B0604020202020204" pitchFamily="34" charset="0"/>
              </a:rPr>
              <a:t> 113 (2021): 103655.</a:t>
            </a:r>
          </a:p>
          <a:p>
            <a:pPr>
              <a:lnSpc>
                <a:spcPct val="100000"/>
              </a:lnSpc>
              <a:spcBef>
                <a:spcPct val="0"/>
              </a:spcBef>
            </a:pPr>
            <a:r>
              <a:rPr lang="en-US" altLang="en-US" sz="1200" dirty="0">
                <a:latin typeface="Arial" panose="020B0604020202020204" pitchFamily="34" charset="0"/>
                <a:cs typeface="Arial" panose="020B0604020202020204" pitchFamily="34" charset="0"/>
              </a:rPr>
              <a:t>[SS20] Yash Shah and </a:t>
            </a:r>
            <a:r>
              <a:rPr lang="en-US" altLang="en-US" sz="1200" dirty="0" err="1">
                <a:latin typeface="Arial" panose="020B0604020202020204" pitchFamily="34" charset="0"/>
                <a:cs typeface="Arial" panose="020B0604020202020204" pitchFamily="34" charset="0"/>
              </a:rPr>
              <a:t>Shamik</a:t>
            </a:r>
            <a:r>
              <a:rPr lang="en-US" altLang="en-US" sz="1200" dirty="0">
                <a:latin typeface="Arial" panose="020B0604020202020204" pitchFamily="34" charset="0"/>
                <a:cs typeface="Arial" panose="020B0604020202020204" pitchFamily="34" charset="0"/>
              </a:rPr>
              <a:t> Sengupta. “A survey on Classification of Cyber-attacks on IoT and IIoT devices”. In: 2020 11th IEEE Annual Ubiquitous Computing, Electronics &amp; Mobile Communication Conference (UEMCON). IEEE. 2020, pp. 0406–0413.</a:t>
            </a:r>
          </a:p>
          <a:p>
            <a:pPr>
              <a:lnSpc>
                <a:spcPct val="100000"/>
              </a:lnSpc>
              <a:spcBef>
                <a:spcPct val="0"/>
              </a:spcBef>
            </a:pPr>
            <a:r>
              <a:rPr lang="en-US" altLang="en-US" sz="1200" dirty="0">
                <a:latin typeface="Arial" panose="020B0604020202020204" pitchFamily="34" charset="0"/>
                <a:cs typeface="Arial" panose="020B0604020202020204" pitchFamily="34" charset="0"/>
              </a:rPr>
              <a:t>[Arr+20] Alejandro </a:t>
            </a:r>
            <a:r>
              <a:rPr lang="en-US" altLang="en-US" sz="1200" dirty="0" err="1">
                <a:latin typeface="Arial" panose="020B0604020202020204" pitchFamily="34" charset="0"/>
                <a:cs typeface="Arial" panose="020B0604020202020204" pitchFamily="34" charset="0"/>
              </a:rPr>
              <a:t>Barredo</a:t>
            </a:r>
            <a:r>
              <a:rPr lang="en-US" altLang="en-US" sz="1200" dirty="0">
                <a:latin typeface="Arial" panose="020B0604020202020204" pitchFamily="34" charset="0"/>
                <a:cs typeface="Arial" panose="020B0604020202020204" pitchFamily="34" charset="0"/>
              </a:rPr>
              <a:t> Arrieta et al. “Explainable Artificial Intelligence (XAI): Concepts, taxonomies, opportunities and challenges toward responsible AI”. In: Information fusion 58 (2020), pp. 82–115.</a:t>
            </a:r>
          </a:p>
          <a:p>
            <a:pPr>
              <a:lnSpc>
                <a:spcPct val="100000"/>
              </a:lnSpc>
              <a:spcBef>
                <a:spcPct val="0"/>
              </a:spcBef>
            </a:pPr>
            <a:r>
              <a:rPr lang="en-US" altLang="en-US" sz="1200" dirty="0">
                <a:latin typeface="Arial" panose="020B0604020202020204" pitchFamily="34" charset="0"/>
                <a:cs typeface="Arial" panose="020B0604020202020204" pitchFamily="34" charset="0"/>
              </a:rPr>
              <a:t>[AI19b] Susan </a:t>
            </a:r>
            <a:r>
              <a:rPr lang="en-US" altLang="en-US" sz="1200" dirty="0" err="1">
                <a:latin typeface="Arial" panose="020B0604020202020204" pitchFamily="34" charset="0"/>
                <a:cs typeface="Arial" panose="020B0604020202020204" pitchFamily="34" charset="0"/>
              </a:rPr>
              <a:t>Athey</a:t>
            </a:r>
            <a:r>
              <a:rPr lang="en-US" altLang="en-US" sz="1200" dirty="0">
                <a:latin typeface="Arial" panose="020B0604020202020204" pitchFamily="34" charset="0"/>
                <a:cs typeface="Arial" panose="020B0604020202020204" pitchFamily="34" charset="0"/>
              </a:rPr>
              <a:t> and Guido W </a:t>
            </a:r>
            <a:r>
              <a:rPr lang="en-US" altLang="en-US" sz="1200" dirty="0" err="1">
                <a:latin typeface="Arial" panose="020B0604020202020204" pitchFamily="34" charset="0"/>
                <a:cs typeface="Arial" panose="020B0604020202020204" pitchFamily="34" charset="0"/>
              </a:rPr>
              <a:t>Imbens</a:t>
            </a:r>
            <a:r>
              <a:rPr lang="en-US" altLang="en-US" sz="1200" dirty="0">
                <a:latin typeface="Arial" panose="020B0604020202020204" pitchFamily="34" charset="0"/>
                <a:cs typeface="Arial" panose="020B0604020202020204" pitchFamily="34" charset="0"/>
              </a:rPr>
              <a:t>. “Machine learning methods that economists should know about”. In: Annual Review of Economics 11 (2019), pp. 685–725. </a:t>
            </a:r>
          </a:p>
          <a:p>
            <a:pPr>
              <a:lnSpc>
                <a:spcPct val="100000"/>
              </a:lnSpc>
              <a:spcBef>
                <a:spcPct val="0"/>
              </a:spcBef>
            </a:pPr>
            <a:r>
              <a:rPr lang="en-US" altLang="en-US" sz="1200" dirty="0">
                <a:latin typeface="Arial" panose="020B0604020202020204" pitchFamily="34" charset="0"/>
                <a:cs typeface="Arial" panose="020B0604020202020204" pitchFamily="34" charset="0"/>
              </a:rPr>
              <a:t>[HMZ21] Giles Hooker, Lucas </a:t>
            </a:r>
            <a:r>
              <a:rPr lang="en-US" altLang="en-US" sz="1200" dirty="0" err="1">
                <a:latin typeface="Arial" panose="020B0604020202020204" pitchFamily="34" charset="0"/>
                <a:cs typeface="Arial" panose="020B0604020202020204" pitchFamily="34" charset="0"/>
              </a:rPr>
              <a:t>Mentch</a:t>
            </a:r>
            <a:r>
              <a:rPr lang="en-US" altLang="en-US" sz="1200" dirty="0">
                <a:latin typeface="Arial" panose="020B0604020202020204" pitchFamily="34" charset="0"/>
                <a:cs typeface="Arial" panose="020B0604020202020204" pitchFamily="34" charset="0"/>
              </a:rPr>
              <a:t>, and </a:t>
            </a:r>
            <a:r>
              <a:rPr lang="en-US" altLang="en-US" sz="1200" dirty="0" err="1">
                <a:latin typeface="Arial" panose="020B0604020202020204" pitchFamily="34" charset="0"/>
                <a:cs typeface="Arial" panose="020B0604020202020204" pitchFamily="34" charset="0"/>
              </a:rPr>
              <a:t>Siyu</a:t>
            </a:r>
            <a:r>
              <a:rPr lang="en-US" altLang="en-US" sz="1200" dirty="0">
                <a:latin typeface="Arial" panose="020B0604020202020204" pitchFamily="34" charset="0"/>
                <a:cs typeface="Arial" panose="020B0604020202020204" pitchFamily="34" charset="0"/>
              </a:rPr>
              <a:t> Zhou. “Unrestricted permutation forces extrapolation: variable importance requires at least one more model, or there is no free variable importance”. In: Statistics and Computing 31 (2021), pp. 1–16. </a:t>
            </a:r>
          </a:p>
          <a:p>
            <a:pPr>
              <a:lnSpc>
                <a:spcPct val="100000"/>
              </a:lnSpc>
              <a:spcBef>
                <a:spcPct val="0"/>
              </a:spcBef>
            </a:pPr>
            <a:r>
              <a:rPr lang="en-US" altLang="en-US" sz="1200" dirty="0">
                <a:latin typeface="Arial" panose="020B0604020202020204" pitchFamily="34" charset="0"/>
                <a:cs typeface="Arial" panose="020B0604020202020204" pitchFamily="34" charset="0"/>
              </a:rPr>
              <a:t>[RSG16] Marco Tulio Ribeiro, Sameer Singh, and Carlos </a:t>
            </a:r>
            <a:r>
              <a:rPr lang="en-US" altLang="en-US" sz="1200" dirty="0" err="1">
                <a:latin typeface="Arial" panose="020B0604020202020204" pitchFamily="34" charset="0"/>
                <a:cs typeface="Arial" panose="020B0604020202020204" pitchFamily="34" charset="0"/>
              </a:rPr>
              <a:t>Guestrin</a:t>
            </a:r>
            <a:r>
              <a:rPr lang="en-US" altLang="en-US" sz="1200" dirty="0">
                <a:latin typeface="Arial" panose="020B0604020202020204" pitchFamily="34" charset="0"/>
                <a:cs typeface="Arial" panose="020B0604020202020204" pitchFamily="34" charset="0"/>
              </a:rPr>
              <a:t>. “" Why should </a:t>
            </a:r>
            <a:r>
              <a:rPr lang="en-US" altLang="en-US" sz="1200" dirty="0" err="1">
                <a:latin typeface="Arial" panose="020B0604020202020204" pitchFamily="34" charset="0"/>
                <a:cs typeface="Arial" panose="020B0604020202020204" pitchFamily="34" charset="0"/>
              </a:rPr>
              <a:t>i</a:t>
            </a:r>
            <a:r>
              <a:rPr lang="en-US" altLang="en-US" sz="1200" dirty="0">
                <a:latin typeface="Arial" panose="020B0604020202020204" pitchFamily="34" charset="0"/>
                <a:cs typeface="Arial" panose="020B0604020202020204" pitchFamily="34" charset="0"/>
              </a:rPr>
              <a:t> trust you?" Explaining the predictions of any classifier”. In: Proceedings of the 22nd ACM SIGKDD international conference on knowledge discovery and data mining. 2016, pp. 1135–1144. </a:t>
            </a:r>
          </a:p>
          <a:p>
            <a:pPr>
              <a:lnSpc>
                <a:spcPct val="100000"/>
              </a:lnSpc>
              <a:spcBef>
                <a:spcPct val="0"/>
              </a:spcBef>
            </a:pPr>
            <a:r>
              <a:rPr lang="en-US" altLang="en-US" sz="1200" dirty="0">
                <a:latin typeface="Arial" panose="020B0604020202020204" pitchFamily="34" charset="0"/>
                <a:cs typeface="Arial" panose="020B0604020202020204" pitchFamily="34" charset="0"/>
              </a:rPr>
              <a:t>[LL17] Scott M Lundberg and </a:t>
            </a:r>
            <a:r>
              <a:rPr lang="en-US" altLang="en-US" sz="1200" dirty="0" err="1">
                <a:latin typeface="Arial" panose="020B0604020202020204" pitchFamily="34" charset="0"/>
                <a:cs typeface="Arial" panose="020B0604020202020204" pitchFamily="34" charset="0"/>
              </a:rPr>
              <a:t>Su</a:t>
            </a:r>
            <a:r>
              <a:rPr lang="en-US" altLang="en-US" sz="1200" dirty="0">
                <a:latin typeface="Arial" panose="020B0604020202020204" pitchFamily="34" charset="0"/>
                <a:cs typeface="Arial" panose="020B0604020202020204" pitchFamily="34" charset="0"/>
              </a:rPr>
              <a:t>-In Lee. “A unified approach to interpreting model predictions”. In: Advances in neural information processing systems 30 (2017).</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174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8">
            <a:extLst>
              <a:ext uri="{FF2B5EF4-FFF2-40B4-BE49-F238E27FC236}">
                <a16:creationId xmlns:a16="http://schemas.microsoft.com/office/drawing/2014/main" id="{F063E2FE-8C39-7946-0093-0C8C231BB4B8}"/>
              </a:ext>
            </a:extLst>
          </p:cNvPr>
          <p:cNvSpPr txBox="1">
            <a:spLocks/>
          </p:cNvSpPr>
          <p:nvPr/>
        </p:nvSpPr>
        <p:spPr>
          <a:xfrm>
            <a:off x="7345363" y="4187825"/>
            <a:ext cx="3373437" cy="188913"/>
          </a:xfrm>
          <a:prstGeom prst="rect">
            <a:avLst/>
          </a:prstGeom>
        </p:spPr>
        <p:txBody>
          <a:bodyPr lIns="0" tIns="0" rIns="0" bIns="0" anchor="ct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buClr>
                <a:srgbClr val="00B0F0"/>
              </a:buClr>
              <a:defRPr/>
            </a:pPr>
            <a:r>
              <a:rPr sz="1800" spc="150" dirty="0">
                <a:solidFill>
                  <a:schemeClr val="tx1"/>
                </a:solidFill>
                <a:latin typeface="+mj-lt"/>
                <a:cs typeface="Gill Sans Light" panose="020B0302020104020203" pitchFamily="34" charset="-79"/>
              </a:rPr>
              <a:t>abou-rida.amani@epita.com</a:t>
            </a:r>
          </a:p>
        </p:txBody>
      </p:sp>
      <p:pic>
        <p:nvPicPr>
          <p:cNvPr id="64516" name="Graphic 25">
            <a:extLst>
              <a:ext uri="{FF2B5EF4-FFF2-40B4-BE49-F238E27FC236}">
                <a16:creationId xmlns:a16="http://schemas.microsoft.com/office/drawing/2014/main" id="{8987EAE2-1662-954A-7952-CD2955B3FC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49725"/>
            <a:ext cx="288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72D5BCF-110C-7E87-1EC5-65F1167F954C}"/>
              </a:ext>
            </a:extLst>
          </p:cNvPr>
          <p:cNvSpPr txBox="1"/>
          <p:nvPr/>
        </p:nvSpPr>
        <p:spPr>
          <a:xfrm>
            <a:off x="7002462" y="2144437"/>
            <a:ext cx="3927884" cy="1446550"/>
          </a:xfrm>
          <a:prstGeom prst="rect">
            <a:avLst/>
          </a:prstGeom>
          <a:noFill/>
        </p:spPr>
        <p:txBody>
          <a:bodyPr wrap="square" rtlCol="0">
            <a:spAutoFit/>
          </a:bodyPr>
          <a:lstStyle/>
          <a:p>
            <a:pPr algn="ctr"/>
            <a:r>
              <a:rPr lang="en-US" sz="4400" b="1" dirty="0"/>
              <a:t>Thank You!</a:t>
            </a:r>
          </a:p>
          <a:p>
            <a:pPr algn="ctr"/>
            <a:r>
              <a:rPr lang="en-US" sz="4400" b="1" dirty="0"/>
              <a:t>Any Questions?</a:t>
            </a:r>
          </a:p>
        </p:txBody>
      </p:sp>
      <p:pic>
        <p:nvPicPr>
          <p:cNvPr id="3" name="Picture 2">
            <a:extLst>
              <a:ext uri="{FF2B5EF4-FFF2-40B4-BE49-F238E27FC236}">
                <a16:creationId xmlns:a16="http://schemas.microsoft.com/office/drawing/2014/main" id="{B84848F2-855C-5AD8-8E0E-E1593E32D451}"/>
              </a:ext>
            </a:extLst>
          </p:cNvPr>
          <p:cNvPicPr>
            <a:picLocks noChangeAspect="1"/>
          </p:cNvPicPr>
          <p:nvPr/>
        </p:nvPicPr>
        <p:blipFill>
          <a:blip r:embed="rId4"/>
          <a:stretch>
            <a:fillRect/>
          </a:stretch>
        </p:blipFill>
        <p:spPr>
          <a:xfrm>
            <a:off x="136187" y="1889669"/>
            <a:ext cx="6427505" cy="26378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71C68A-9566-17E2-476C-5DD7AA0A6459}"/>
              </a:ext>
            </a:extLst>
          </p:cNvPr>
          <p:cNvSpPr>
            <a:spLocks noGrp="1"/>
          </p:cNvSpPr>
          <p:nvPr>
            <p:ph type="title"/>
          </p:nvPr>
        </p:nvSpPr>
        <p:spPr>
          <a:xfrm>
            <a:off x="838200" y="355600"/>
            <a:ext cx="10515600" cy="638175"/>
          </a:xfrm>
        </p:spPr>
        <p:txBody>
          <a:bodyPr>
            <a:normAutofit fontScale="90000"/>
          </a:bodyPr>
          <a:lstStyle/>
          <a:p>
            <a:pPr eaLnBrk="1" fontAlgn="auto" hangingPunct="1">
              <a:spcAft>
                <a:spcPts val="0"/>
              </a:spcAft>
              <a:defRPr/>
            </a:pPr>
            <a:r>
              <a:rPr lang="en-US" dirty="0"/>
              <a:t>Why do we need Explainability for ML when detecting Cyberattacks? What is the </a:t>
            </a:r>
            <a:r>
              <a:rPr lang="en-US" u="sng" dirty="0"/>
              <a:t>challenge</a:t>
            </a:r>
            <a:r>
              <a:rPr lang="en-US" dirty="0"/>
              <a:t>?</a:t>
            </a:r>
          </a:p>
        </p:txBody>
      </p:sp>
      <p:sp>
        <p:nvSpPr>
          <p:cNvPr id="22531" name="Slide Number Placeholder 10">
            <a:extLst>
              <a:ext uri="{FF2B5EF4-FFF2-40B4-BE49-F238E27FC236}">
                <a16:creationId xmlns:a16="http://schemas.microsoft.com/office/drawing/2014/main" id="{A2ACC016-8CD8-24A0-88CD-3B8F041332EA}"/>
              </a:ext>
            </a:extLst>
          </p:cNvPr>
          <p:cNvSpPr>
            <a:spLocks noGrp="1" noChangeArrowheads="1"/>
          </p:cNvSpPr>
          <p:nvPr>
            <p:ph type="sldNum" sz="quarter" idx="11"/>
          </p:nvPr>
        </p:nvSpPr>
        <p:spPr bwMode="auto">
          <a:xfrm>
            <a:off x="91249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fontAlgn="base">
              <a:lnSpc>
                <a:spcPct val="100000"/>
              </a:lnSpc>
              <a:spcBef>
                <a:spcPct val="0"/>
              </a:spcBef>
              <a:spcAft>
                <a:spcPct val="0"/>
              </a:spcAft>
              <a:buFontTx/>
              <a:buNone/>
            </a:pPr>
            <a:fld id="{EF56FEED-35E6-4528-9CCD-EF9A365A5FE8}" type="slidenum">
              <a:rPr lang="en-US" altLang="en-US" sz="1800" smtClean="0">
                <a:latin typeface="Calibri" panose="020F0502020204030204" pitchFamily="34" charset="0"/>
              </a:rPr>
              <a:pPr fontAlgn="base">
                <a:lnSpc>
                  <a:spcPct val="100000"/>
                </a:lnSpc>
                <a:spcBef>
                  <a:spcPct val="0"/>
                </a:spcBef>
                <a:spcAft>
                  <a:spcPct val="0"/>
                </a:spcAft>
                <a:buFontTx/>
                <a:buNone/>
              </a:pPr>
              <a:t>5</a:t>
            </a:fld>
            <a:endParaRPr lang="en-US" altLang="en-US" sz="1800">
              <a:latin typeface="Calibri" panose="020F0502020204030204" pitchFamily="34" charset="0"/>
            </a:endParaRPr>
          </a:p>
        </p:txBody>
      </p:sp>
      <p:sp>
        <p:nvSpPr>
          <p:cNvPr id="4" name="Rectangle 3">
            <a:extLst>
              <a:ext uri="{FF2B5EF4-FFF2-40B4-BE49-F238E27FC236}">
                <a16:creationId xmlns:a16="http://schemas.microsoft.com/office/drawing/2014/main" id="{661BD9A4-3F37-3C47-559D-C045B8C14BDC}"/>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2533" name="Picture 2" descr="How you can become an information security analyst - InfoSec Reporter">
            <a:extLst>
              <a:ext uri="{FF2B5EF4-FFF2-40B4-BE49-F238E27FC236}">
                <a16:creationId xmlns:a16="http://schemas.microsoft.com/office/drawing/2014/main" id="{229C83EE-D4D6-AF5D-D861-7143107A8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5138"/>
            <a:ext cx="36226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Right 5">
            <a:extLst>
              <a:ext uri="{FF2B5EF4-FFF2-40B4-BE49-F238E27FC236}">
                <a16:creationId xmlns:a16="http://schemas.microsoft.com/office/drawing/2014/main" id="{BCDF94BB-7286-6E7C-55F1-4420846541B4}"/>
              </a:ext>
            </a:extLst>
          </p:cNvPr>
          <p:cNvSpPr/>
          <p:nvPr/>
        </p:nvSpPr>
        <p:spPr>
          <a:xfrm>
            <a:off x="3622675" y="2900363"/>
            <a:ext cx="493713"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E02D745B-9A16-25FC-67E4-60D04A67E9E7}"/>
              </a:ext>
            </a:extLst>
          </p:cNvPr>
          <p:cNvSpPr/>
          <p:nvPr/>
        </p:nvSpPr>
        <p:spPr>
          <a:xfrm>
            <a:off x="4427538" y="2640013"/>
            <a:ext cx="2011362" cy="1125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ML Model</a:t>
            </a:r>
          </a:p>
        </p:txBody>
      </p:sp>
      <p:sp>
        <p:nvSpPr>
          <p:cNvPr id="9" name="Arrow: Right 8">
            <a:extLst>
              <a:ext uri="{FF2B5EF4-FFF2-40B4-BE49-F238E27FC236}">
                <a16:creationId xmlns:a16="http://schemas.microsoft.com/office/drawing/2014/main" id="{3839ABAC-FED2-1E05-3F6D-AF803EE55112}"/>
              </a:ext>
            </a:extLst>
          </p:cNvPr>
          <p:cNvSpPr/>
          <p:nvPr/>
        </p:nvSpPr>
        <p:spPr>
          <a:xfrm>
            <a:off x="6502400" y="2922588"/>
            <a:ext cx="493713"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9" name="Picture 6" descr="WHEN do you predict this will happen? | SicEm365">
            <a:extLst>
              <a:ext uri="{FF2B5EF4-FFF2-40B4-BE49-F238E27FC236}">
                <a16:creationId xmlns:a16="http://schemas.microsoft.com/office/drawing/2014/main" id="{A5E8F9B5-C491-D7B7-5070-808DBEFDA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1730375"/>
            <a:ext cx="9588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Types of Cyber Attacks: A Closer Look at Common Threats | Spanning">
            <a:extLst>
              <a:ext uri="{FF2B5EF4-FFF2-40B4-BE49-F238E27FC236}">
                <a16:creationId xmlns:a16="http://schemas.microsoft.com/office/drawing/2014/main" id="{57657929-FF31-1FDD-FAF4-2F2E4616B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147888"/>
            <a:ext cx="27432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Businessman scratching head, confused businessman, hard decision making ...">
            <a:extLst>
              <a:ext uri="{FF2B5EF4-FFF2-40B4-BE49-F238E27FC236}">
                <a16:creationId xmlns:a16="http://schemas.microsoft.com/office/drawing/2014/main" id="{37582684-DA6D-B4FA-C414-B540A0E629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9" y="4640263"/>
            <a:ext cx="217011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Data Science Consulting: disparate data to realtime insights">
            <a:extLst>
              <a:ext uri="{FF2B5EF4-FFF2-40B4-BE49-F238E27FC236}">
                <a16:creationId xmlns:a16="http://schemas.microsoft.com/office/drawing/2014/main" id="{DC8AF7B2-04DF-1243-2A22-0CE565FE07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804" y="4549004"/>
            <a:ext cx="2384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xplosion: 8 Points 9">
            <a:extLst>
              <a:ext uri="{FF2B5EF4-FFF2-40B4-BE49-F238E27FC236}">
                <a16:creationId xmlns:a16="http://schemas.microsoft.com/office/drawing/2014/main" id="{E38F27A1-5E20-104A-3D1D-4F96DC5916EC}"/>
              </a:ext>
            </a:extLst>
          </p:cNvPr>
          <p:cNvSpPr/>
          <p:nvPr/>
        </p:nvSpPr>
        <p:spPr>
          <a:xfrm>
            <a:off x="2530475" y="1735138"/>
            <a:ext cx="1408113" cy="698500"/>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0000"/>
                </a:solidFill>
              </a:rPr>
              <a:t>WHY?</a:t>
            </a:r>
          </a:p>
        </p:txBody>
      </p:sp>
      <p:sp>
        <p:nvSpPr>
          <p:cNvPr id="12" name="Explosion: 8 Points 11">
            <a:extLst>
              <a:ext uri="{FF2B5EF4-FFF2-40B4-BE49-F238E27FC236}">
                <a16:creationId xmlns:a16="http://schemas.microsoft.com/office/drawing/2014/main" id="{1EB3FA86-97C2-F429-276B-A0DFBBCD7DB9}"/>
              </a:ext>
            </a:extLst>
          </p:cNvPr>
          <p:cNvSpPr/>
          <p:nvPr/>
        </p:nvSpPr>
        <p:spPr>
          <a:xfrm>
            <a:off x="2386808" y="5467350"/>
            <a:ext cx="1408112" cy="698500"/>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0000"/>
                </a:solidFill>
              </a:rPr>
              <a:t>WHY?</a:t>
            </a:r>
          </a:p>
        </p:txBody>
      </p:sp>
      <p:sp>
        <p:nvSpPr>
          <p:cNvPr id="13" name="Explosion: 8 Points 12">
            <a:extLst>
              <a:ext uri="{FF2B5EF4-FFF2-40B4-BE49-F238E27FC236}">
                <a16:creationId xmlns:a16="http://schemas.microsoft.com/office/drawing/2014/main" id="{DF552153-5856-EA19-3D57-562CA7D4DE29}"/>
              </a:ext>
            </a:extLst>
          </p:cNvPr>
          <p:cNvSpPr/>
          <p:nvPr/>
        </p:nvSpPr>
        <p:spPr>
          <a:xfrm>
            <a:off x="6749256" y="5434013"/>
            <a:ext cx="1724025" cy="1257300"/>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0000"/>
                </a:solidFill>
              </a:rPr>
              <a:t>AI is magic?</a:t>
            </a:r>
          </a:p>
        </p:txBody>
      </p:sp>
      <p:sp>
        <p:nvSpPr>
          <p:cNvPr id="14" name="TextBox 13">
            <a:extLst>
              <a:ext uri="{FF2B5EF4-FFF2-40B4-BE49-F238E27FC236}">
                <a16:creationId xmlns:a16="http://schemas.microsoft.com/office/drawing/2014/main" id="{DD101473-AD5F-97E9-0732-39D13DE764C9}"/>
              </a:ext>
            </a:extLst>
          </p:cNvPr>
          <p:cNvSpPr txBox="1"/>
          <p:nvPr/>
        </p:nvSpPr>
        <p:spPr>
          <a:xfrm>
            <a:off x="8709668" y="4689456"/>
            <a:ext cx="2970514" cy="2031325"/>
          </a:xfrm>
          <a:prstGeom prst="rect">
            <a:avLst/>
          </a:prstGeom>
          <a:noFill/>
        </p:spPr>
        <p:txBody>
          <a:bodyPr wrap="square">
            <a:spAutoFit/>
          </a:bodyPr>
          <a:lstStyle/>
          <a:p>
            <a:pPr algn="ctr"/>
            <a:r>
              <a:rPr lang="en-US" dirty="0"/>
              <a:t>The security team needs to be able to trust the explanations provided by the ML algorithm to make informed decisions and determine the appropriate course of action.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0490"/>
                                        </p:tgtEl>
                                        <p:attrNameLst>
                                          <p:attrName>style.visibility</p:attrName>
                                        </p:attrNameLst>
                                      </p:cBhvr>
                                      <p:to>
                                        <p:strVal val="visible"/>
                                      </p:to>
                                    </p:set>
                                    <p:animEffect transition="in" filter="wipe(down)">
                                      <p:cBhvr>
                                        <p:cTn id="57" dur="580">
                                          <p:stCondLst>
                                            <p:cond delay="0"/>
                                          </p:stCondLst>
                                        </p:cTn>
                                        <p:tgtEl>
                                          <p:spTgt spid="20490"/>
                                        </p:tgtEl>
                                      </p:cBhvr>
                                    </p:animEffect>
                                    <p:anim calcmode="lin" valueType="num">
                                      <p:cBhvr>
                                        <p:cTn id="58" dur="1822" tmFilter="0,0; 0.14,0.36; 0.43,0.73; 0.71,0.91; 1.0,1.0">
                                          <p:stCondLst>
                                            <p:cond delay="0"/>
                                          </p:stCondLst>
                                        </p:cTn>
                                        <p:tgtEl>
                                          <p:spTgt spid="2049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49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49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49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490"/>
                                        </p:tgtEl>
                                        <p:attrNameLst>
                                          <p:attrName>ppt_y</p:attrName>
                                        </p:attrNameLst>
                                      </p:cBhvr>
                                      <p:tavLst>
                                        <p:tav tm="0" fmla="#ppt_y-sin(pi*$)/81">
                                          <p:val>
                                            <p:fltVal val="0"/>
                                          </p:val>
                                        </p:tav>
                                        <p:tav tm="100000">
                                          <p:val>
                                            <p:fltVal val="1"/>
                                          </p:val>
                                        </p:tav>
                                      </p:tavLst>
                                    </p:anim>
                                    <p:animScale>
                                      <p:cBhvr>
                                        <p:cTn id="63" dur="26">
                                          <p:stCondLst>
                                            <p:cond delay="650"/>
                                          </p:stCondLst>
                                        </p:cTn>
                                        <p:tgtEl>
                                          <p:spTgt spid="20490"/>
                                        </p:tgtEl>
                                      </p:cBhvr>
                                      <p:to x="100000" y="60000"/>
                                    </p:animScale>
                                    <p:animScale>
                                      <p:cBhvr>
                                        <p:cTn id="64" dur="166" decel="50000">
                                          <p:stCondLst>
                                            <p:cond delay="676"/>
                                          </p:stCondLst>
                                        </p:cTn>
                                        <p:tgtEl>
                                          <p:spTgt spid="20490"/>
                                        </p:tgtEl>
                                      </p:cBhvr>
                                      <p:to x="100000" y="100000"/>
                                    </p:animScale>
                                    <p:animScale>
                                      <p:cBhvr>
                                        <p:cTn id="65" dur="26">
                                          <p:stCondLst>
                                            <p:cond delay="1312"/>
                                          </p:stCondLst>
                                        </p:cTn>
                                        <p:tgtEl>
                                          <p:spTgt spid="20490"/>
                                        </p:tgtEl>
                                      </p:cBhvr>
                                      <p:to x="100000" y="80000"/>
                                    </p:animScale>
                                    <p:animScale>
                                      <p:cBhvr>
                                        <p:cTn id="66" dur="166" decel="50000">
                                          <p:stCondLst>
                                            <p:cond delay="1338"/>
                                          </p:stCondLst>
                                        </p:cTn>
                                        <p:tgtEl>
                                          <p:spTgt spid="20490"/>
                                        </p:tgtEl>
                                      </p:cBhvr>
                                      <p:to x="100000" y="100000"/>
                                    </p:animScale>
                                    <p:animScale>
                                      <p:cBhvr>
                                        <p:cTn id="67" dur="26">
                                          <p:stCondLst>
                                            <p:cond delay="1642"/>
                                          </p:stCondLst>
                                        </p:cTn>
                                        <p:tgtEl>
                                          <p:spTgt spid="20490"/>
                                        </p:tgtEl>
                                      </p:cBhvr>
                                      <p:to x="100000" y="90000"/>
                                    </p:animScale>
                                    <p:animScale>
                                      <p:cBhvr>
                                        <p:cTn id="68" dur="166" decel="50000">
                                          <p:stCondLst>
                                            <p:cond delay="1668"/>
                                          </p:stCondLst>
                                        </p:cTn>
                                        <p:tgtEl>
                                          <p:spTgt spid="20490"/>
                                        </p:tgtEl>
                                      </p:cBhvr>
                                      <p:to x="100000" y="100000"/>
                                    </p:animScale>
                                    <p:animScale>
                                      <p:cBhvr>
                                        <p:cTn id="69" dur="26">
                                          <p:stCondLst>
                                            <p:cond delay="1808"/>
                                          </p:stCondLst>
                                        </p:cTn>
                                        <p:tgtEl>
                                          <p:spTgt spid="20490"/>
                                        </p:tgtEl>
                                      </p:cBhvr>
                                      <p:to x="100000" y="95000"/>
                                    </p:animScale>
                                    <p:animScale>
                                      <p:cBhvr>
                                        <p:cTn id="70" dur="166" decel="50000">
                                          <p:stCondLst>
                                            <p:cond delay="1834"/>
                                          </p:stCondLst>
                                        </p:cTn>
                                        <p:tgtEl>
                                          <p:spTgt spid="20490"/>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20489"/>
                                        </p:tgtEl>
                                        <p:attrNameLst>
                                          <p:attrName>style.visibility</p:attrName>
                                        </p:attrNameLst>
                                      </p:cBhvr>
                                      <p:to>
                                        <p:strVal val="visible"/>
                                      </p:to>
                                    </p:set>
                                    <p:animEffect transition="in" filter="fade">
                                      <p:cBhvr>
                                        <p:cTn id="75" dur="500"/>
                                        <p:tgtEl>
                                          <p:spTgt spid="2048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ppt_x"/>
                                          </p:val>
                                        </p:tav>
                                        <p:tav tm="100000">
                                          <p:val>
                                            <p:strVal val="#ppt_x"/>
                                          </p:val>
                                        </p:tav>
                                      </p:tavLst>
                                    </p:anim>
                                    <p:anim calcmode="lin" valueType="num">
                                      <p:cBhvr additive="base">
                                        <p:cTn id="8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410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410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0" grpId="1" animBg="1"/>
      <p:bldP spid="12"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lstStyle/>
          <a:p>
            <a:r>
              <a:rPr lang="en-US" dirty="0"/>
              <a:t>Artifacts of explainable ai (xai)</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a:xfrm>
            <a:off x="11468180" y="6427565"/>
            <a:ext cx="514350" cy="365125"/>
          </a:xfrm>
        </p:spPr>
        <p:txBody>
          <a:bodyPr/>
          <a:lstStyle/>
          <a:p>
            <a:pPr>
              <a:defRPr/>
            </a:pPr>
            <a:fld id="{8E38898B-C4B1-47C2-ADEB-CCDDD185D7D1}" type="slidenum">
              <a:rPr lang="en-US" smtClean="0"/>
              <a:pPr>
                <a:defRPr/>
              </a:pPr>
              <a:t>6</a:t>
            </a:fld>
            <a:endParaRPr lang="en-US" dirty="0"/>
          </a:p>
        </p:txBody>
      </p: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225228" y="2554113"/>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338174" y="3383363"/>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163863" y="3383004"/>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290827" y="3373937"/>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563816" y="3373937"/>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147973" y="3404690"/>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310828" y="2283204"/>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445374" y="3652921"/>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2394779" y="3652921"/>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4705940" y="3646375"/>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072484" y="3652921"/>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tx1"/>
                </a:solidFill>
              </a:rPr>
              <a:t>Interface Explainability (Elucidation)</a:t>
            </a: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9701892" y="3641711"/>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49" name="Rectangle 48">
            <a:extLst>
              <a:ext uri="{FF2B5EF4-FFF2-40B4-BE49-F238E27FC236}">
                <a16:creationId xmlns:a16="http://schemas.microsoft.com/office/drawing/2014/main" id="{68E4A6AE-6AD0-70D0-99A2-1D11EC62E004}"/>
              </a:ext>
            </a:extLst>
          </p:cNvPr>
          <p:cNvSpPr/>
          <p:nvPr/>
        </p:nvSpPr>
        <p:spPr>
          <a:xfrm>
            <a:off x="9086853" y="607355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Arrow: Down 4">
            <a:extLst>
              <a:ext uri="{FF2B5EF4-FFF2-40B4-BE49-F238E27FC236}">
                <a16:creationId xmlns:a16="http://schemas.microsoft.com/office/drawing/2014/main" id="{066BE81F-2651-1E52-C999-37232538A121}"/>
              </a:ext>
            </a:extLst>
          </p:cNvPr>
          <p:cNvSpPr/>
          <p:nvPr/>
        </p:nvSpPr>
        <p:spPr>
          <a:xfrm>
            <a:off x="1166136" y="4374802"/>
            <a:ext cx="247426" cy="3012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14D0483B-E402-7CDE-8EFC-072018E0D7D3}"/>
              </a:ext>
            </a:extLst>
          </p:cNvPr>
          <p:cNvSpPr/>
          <p:nvPr/>
        </p:nvSpPr>
        <p:spPr>
          <a:xfrm>
            <a:off x="156962" y="4860058"/>
            <a:ext cx="1949405" cy="1892883"/>
          </a:xfrm>
          <a:prstGeom prst="roundRect">
            <a:avLst/>
          </a:prstGeom>
          <a:solidFill>
            <a:srgbClr val="F5FC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Ability to trace and understand the reasoning behind the decisions made by a model based on the data</a:t>
            </a:r>
            <a:r>
              <a:rPr lang="en-US" sz="1600" dirty="0"/>
              <a:t>.</a:t>
            </a:r>
          </a:p>
        </p:txBody>
      </p:sp>
      <p:sp>
        <p:nvSpPr>
          <p:cNvPr id="51" name="Arrow: Down 50">
            <a:extLst>
              <a:ext uri="{FF2B5EF4-FFF2-40B4-BE49-F238E27FC236}">
                <a16:creationId xmlns:a16="http://schemas.microsoft.com/office/drawing/2014/main" id="{AAFA943A-1AF4-B1AF-3E49-D2719A97F663}"/>
              </a:ext>
            </a:extLst>
          </p:cNvPr>
          <p:cNvSpPr/>
          <p:nvPr/>
        </p:nvSpPr>
        <p:spPr>
          <a:xfrm>
            <a:off x="3329707" y="4374802"/>
            <a:ext cx="247426" cy="301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45B5082F-7001-2D34-3396-7F168882EDA1}"/>
              </a:ext>
            </a:extLst>
          </p:cNvPr>
          <p:cNvSpPr/>
          <p:nvPr/>
        </p:nvSpPr>
        <p:spPr>
          <a:xfrm>
            <a:off x="2359473" y="4741478"/>
            <a:ext cx="2155843" cy="1941396"/>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Arrow: Down 52">
            <a:extLst>
              <a:ext uri="{FF2B5EF4-FFF2-40B4-BE49-F238E27FC236}">
                <a16:creationId xmlns:a16="http://schemas.microsoft.com/office/drawing/2014/main" id="{CF48CFA9-02A0-8B2E-68B1-727F028A98EB}"/>
              </a:ext>
            </a:extLst>
          </p:cNvPr>
          <p:cNvSpPr/>
          <p:nvPr/>
        </p:nvSpPr>
        <p:spPr>
          <a:xfrm>
            <a:off x="5474816" y="4374802"/>
            <a:ext cx="247426" cy="3012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E9D62B27-8687-41CC-3BEC-A172C464877B}"/>
              </a:ext>
            </a:extLst>
          </p:cNvPr>
          <p:cNvSpPr/>
          <p:nvPr/>
        </p:nvSpPr>
        <p:spPr>
          <a:xfrm>
            <a:off x="4710674" y="4860058"/>
            <a:ext cx="2047970" cy="1794571"/>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Ability of a learning algorithm to represent its learned knowledge in a human understandable way</a:t>
            </a:r>
            <a:endParaRPr lang="en-US" dirty="0">
              <a:solidFill>
                <a:schemeClr val="tx1"/>
              </a:solidFill>
            </a:endParaRPr>
          </a:p>
        </p:txBody>
      </p:sp>
      <p:sp>
        <p:nvSpPr>
          <p:cNvPr id="55" name="Arrow: Down 54">
            <a:extLst>
              <a:ext uri="{FF2B5EF4-FFF2-40B4-BE49-F238E27FC236}">
                <a16:creationId xmlns:a16="http://schemas.microsoft.com/office/drawing/2014/main" id="{B9632B08-5DA6-92E9-7A9F-4F94FB95CCC6}"/>
              </a:ext>
            </a:extLst>
          </p:cNvPr>
          <p:cNvSpPr/>
          <p:nvPr/>
        </p:nvSpPr>
        <p:spPr>
          <a:xfrm>
            <a:off x="7775458" y="4374802"/>
            <a:ext cx="247426" cy="301214"/>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FA6D897F-F783-6220-C87F-BEFDB836D813}"/>
              </a:ext>
            </a:extLst>
          </p:cNvPr>
          <p:cNvSpPr/>
          <p:nvPr/>
        </p:nvSpPr>
        <p:spPr>
          <a:xfrm>
            <a:off x="6870139" y="4860058"/>
            <a:ext cx="2720258" cy="1822815"/>
          </a:xfrm>
          <a:prstGeom prst="roundRect">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Interface Explainability is a bridge between humans and a decision maker, serving as a faithful representation of the decision maker while remaining understandable to humans.</a:t>
            </a:r>
          </a:p>
        </p:txBody>
      </p:sp>
      <p:sp>
        <p:nvSpPr>
          <p:cNvPr id="57" name="Arrow: Down 56">
            <a:extLst>
              <a:ext uri="{FF2B5EF4-FFF2-40B4-BE49-F238E27FC236}">
                <a16:creationId xmlns:a16="http://schemas.microsoft.com/office/drawing/2014/main" id="{00E01FFA-1A23-A8E7-1970-128C335D7B62}"/>
              </a:ext>
            </a:extLst>
          </p:cNvPr>
          <p:cNvSpPr/>
          <p:nvPr/>
        </p:nvSpPr>
        <p:spPr>
          <a:xfrm>
            <a:off x="10401382" y="4374802"/>
            <a:ext cx="247426" cy="301214"/>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B26694D3-228A-7EEF-A04C-71B8E6656028}"/>
              </a:ext>
            </a:extLst>
          </p:cNvPr>
          <p:cNvSpPr/>
          <p:nvPr/>
        </p:nvSpPr>
        <p:spPr>
          <a:xfrm>
            <a:off x="9701892" y="4860058"/>
            <a:ext cx="1828800" cy="182281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Capability of a model to explain its meaning in a manner that is easily understandable to a human</a:t>
            </a:r>
          </a:p>
        </p:txBody>
      </p:sp>
      <p:sp>
        <p:nvSpPr>
          <p:cNvPr id="3" name="TextBox 2">
            <a:extLst>
              <a:ext uri="{FF2B5EF4-FFF2-40B4-BE49-F238E27FC236}">
                <a16:creationId xmlns:a16="http://schemas.microsoft.com/office/drawing/2014/main" id="{ACC551AB-6885-0ED0-F23E-5590939C67F4}"/>
              </a:ext>
            </a:extLst>
          </p:cNvPr>
          <p:cNvSpPr txBox="1"/>
          <p:nvPr/>
        </p:nvSpPr>
        <p:spPr>
          <a:xfrm>
            <a:off x="1239061" y="2916985"/>
            <a:ext cx="1656079" cy="461665"/>
          </a:xfrm>
          <a:prstGeom prst="rect">
            <a:avLst/>
          </a:prstGeom>
          <a:noFill/>
        </p:spPr>
        <p:txBody>
          <a:bodyPr wrap="square" rtlCol="0">
            <a:spAutoFit/>
          </a:bodyPr>
          <a:lstStyle/>
          <a:p>
            <a:r>
              <a:rPr lang="en-US" sz="2400" b="1" dirty="0"/>
              <a:t>Data</a:t>
            </a:r>
            <a:endParaRPr lang="en-US" b="1" dirty="0"/>
          </a:p>
        </p:txBody>
      </p:sp>
      <p:sp>
        <p:nvSpPr>
          <p:cNvPr id="6" name="TextBox 5">
            <a:extLst>
              <a:ext uri="{FF2B5EF4-FFF2-40B4-BE49-F238E27FC236}">
                <a16:creationId xmlns:a16="http://schemas.microsoft.com/office/drawing/2014/main" id="{1C792441-9F8F-EDA7-A9AA-5B1627DF6EDD}"/>
              </a:ext>
            </a:extLst>
          </p:cNvPr>
          <p:cNvSpPr txBox="1"/>
          <p:nvPr/>
        </p:nvSpPr>
        <p:spPr>
          <a:xfrm>
            <a:off x="2881387" y="2895638"/>
            <a:ext cx="1656079" cy="461665"/>
          </a:xfrm>
          <a:prstGeom prst="rect">
            <a:avLst/>
          </a:prstGeom>
          <a:noFill/>
        </p:spPr>
        <p:txBody>
          <a:bodyPr wrap="square" rtlCol="0">
            <a:spAutoFit/>
          </a:bodyPr>
          <a:lstStyle/>
          <a:p>
            <a:r>
              <a:rPr lang="en-US" sz="2400" b="1" dirty="0"/>
              <a:t>Model</a:t>
            </a:r>
            <a:endParaRPr lang="en-US" b="1" dirty="0"/>
          </a:p>
        </p:txBody>
      </p:sp>
      <p:sp>
        <p:nvSpPr>
          <p:cNvPr id="7" name="TextBox 6">
            <a:extLst>
              <a:ext uri="{FF2B5EF4-FFF2-40B4-BE49-F238E27FC236}">
                <a16:creationId xmlns:a16="http://schemas.microsoft.com/office/drawing/2014/main" id="{9EBA8E6A-654B-403E-C3B9-2D98272C678C}"/>
              </a:ext>
            </a:extLst>
          </p:cNvPr>
          <p:cNvSpPr txBox="1"/>
          <p:nvPr/>
        </p:nvSpPr>
        <p:spPr>
          <a:xfrm>
            <a:off x="5014301" y="2875331"/>
            <a:ext cx="1656079" cy="461665"/>
          </a:xfrm>
          <a:prstGeom prst="rect">
            <a:avLst/>
          </a:prstGeom>
          <a:noFill/>
        </p:spPr>
        <p:txBody>
          <a:bodyPr wrap="square" rtlCol="0">
            <a:spAutoFit/>
          </a:bodyPr>
          <a:lstStyle/>
          <a:p>
            <a:r>
              <a:rPr lang="en-US" sz="2400" b="1" dirty="0"/>
              <a:t>Output</a:t>
            </a:r>
            <a:endParaRPr lang="en-US" b="1" dirty="0"/>
          </a:p>
        </p:txBody>
      </p:sp>
      <p:sp>
        <p:nvSpPr>
          <p:cNvPr id="8" name="TextBox 7">
            <a:extLst>
              <a:ext uri="{FF2B5EF4-FFF2-40B4-BE49-F238E27FC236}">
                <a16:creationId xmlns:a16="http://schemas.microsoft.com/office/drawing/2014/main" id="{6119E0EC-B387-AD0D-D510-9B6F4DBF355B}"/>
              </a:ext>
            </a:extLst>
          </p:cNvPr>
          <p:cNvSpPr txBox="1"/>
          <p:nvPr/>
        </p:nvSpPr>
        <p:spPr>
          <a:xfrm>
            <a:off x="7584780" y="2875331"/>
            <a:ext cx="1656079" cy="461665"/>
          </a:xfrm>
          <a:prstGeom prst="rect">
            <a:avLst/>
          </a:prstGeom>
          <a:noFill/>
        </p:spPr>
        <p:txBody>
          <a:bodyPr wrap="square" rtlCol="0">
            <a:spAutoFit/>
          </a:bodyPr>
          <a:lstStyle/>
          <a:p>
            <a:r>
              <a:rPr lang="en-US" sz="2400" b="1" dirty="0"/>
              <a:t>Interface</a:t>
            </a:r>
            <a:endParaRPr lang="en-US" b="1" dirty="0"/>
          </a:p>
        </p:txBody>
      </p:sp>
      <p:sp>
        <p:nvSpPr>
          <p:cNvPr id="9" name="TextBox 8">
            <a:extLst>
              <a:ext uri="{FF2B5EF4-FFF2-40B4-BE49-F238E27FC236}">
                <a16:creationId xmlns:a16="http://schemas.microsoft.com/office/drawing/2014/main" id="{0FC85751-CF4D-C552-C04A-6ABA63DEE2D8}"/>
              </a:ext>
            </a:extLst>
          </p:cNvPr>
          <p:cNvSpPr txBox="1"/>
          <p:nvPr/>
        </p:nvSpPr>
        <p:spPr>
          <a:xfrm>
            <a:off x="10149855" y="2875331"/>
            <a:ext cx="1656079" cy="461665"/>
          </a:xfrm>
          <a:prstGeom prst="rect">
            <a:avLst/>
          </a:prstGeom>
          <a:noFill/>
        </p:spPr>
        <p:txBody>
          <a:bodyPr wrap="square" rtlCol="0">
            <a:spAutoFit/>
          </a:bodyPr>
          <a:lstStyle/>
          <a:p>
            <a:r>
              <a:rPr lang="en-US" sz="2400" b="1" dirty="0"/>
              <a:t>Human</a:t>
            </a:r>
            <a:endParaRPr lang="en-US" b="1" dirty="0"/>
          </a:p>
        </p:txBody>
      </p:sp>
      <p:sp>
        <p:nvSpPr>
          <p:cNvPr id="11" name="TextBox 10">
            <a:extLst>
              <a:ext uri="{FF2B5EF4-FFF2-40B4-BE49-F238E27FC236}">
                <a16:creationId xmlns:a16="http://schemas.microsoft.com/office/drawing/2014/main" id="{4C0F08A5-3CEF-0A24-BDBF-34B12F6920DD}"/>
              </a:ext>
            </a:extLst>
          </p:cNvPr>
          <p:cNvSpPr txBox="1"/>
          <p:nvPr/>
        </p:nvSpPr>
        <p:spPr>
          <a:xfrm>
            <a:off x="2380155" y="4838747"/>
            <a:ext cx="2189074" cy="1815882"/>
          </a:xfrm>
          <a:prstGeom prst="rect">
            <a:avLst/>
          </a:prstGeom>
          <a:noFill/>
        </p:spPr>
        <p:txBody>
          <a:bodyPr wrap="square" rtlCol="0">
            <a:spAutoFit/>
          </a:bodyPr>
          <a:lstStyle/>
          <a:p>
            <a:pPr algn="ctr"/>
            <a:r>
              <a:rPr lang="en-US" sz="1600" dirty="0"/>
              <a:t>It denotes the characteristic of a model to make a human understand its function without any need for explaining its internal</a:t>
            </a:r>
          </a:p>
          <a:p>
            <a:pPr algn="ctr"/>
            <a:r>
              <a:rPr lang="en-US" sz="1600" dirty="0"/>
              <a:t>structure  </a:t>
            </a:r>
          </a:p>
        </p:txBody>
      </p:sp>
      <p:sp>
        <p:nvSpPr>
          <p:cNvPr id="20" name="TextBox 5">
            <a:extLst>
              <a:ext uri="{FF2B5EF4-FFF2-40B4-BE49-F238E27FC236}">
                <a16:creationId xmlns:a16="http://schemas.microsoft.com/office/drawing/2014/main" id="{B76C8645-DE5D-CF05-41DC-45BC961D06A2}"/>
              </a:ext>
            </a:extLst>
          </p:cNvPr>
          <p:cNvSpPr txBox="1">
            <a:spLocks noChangeArrowheads="1"/>
          </p:cNvSpPr>
          <p:nvPr/>
        </p:nvSpPr>
        <p:spPr bwMode="auto">
          <a:xfrm>
            <a:off x="8014085" y="175127"/>
            <a:ext cx="41779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a:lnSpc>
                <a:spcPct val="100000"/>
              </a:lnSpc>
              <a:spcBef>
                <a:spcPct val="0"/>
              </a:spcBef>
              <a:buFontTx/>
              <a:buNone/>
            </a:pPr>
            <a:r>
              <a:rPr lang="en-US" altLang="en-US" sz="900" dirty="0">
                <a:latin typeface="Calibri" panose="020F0502020204030204" pitchFamily="34" charset="0"/>
              </a:rPr>
              <a:t>[Arr+20] Alejandro </a:t>
            </a:r>
            <a:r>
              <a:rPr lang="en-US" altLang="en-US" sz="900" dirty="0" err="1">
                <a:latin typeface="Calibri" panose="020F0502020204030204" pitchFamily="34" charset="0"/>
              </a:rPr>
              <a:t>Barredo</a:t>
            </a:r>
            <a:r>
              <a:rPr lang="en-US" altLang="en-US" sz="900" dirty="0">
                <a:latin typeface="Calibri" panose="020F0502020204030204" pitchFamily="34" charset="0"/>
              </a:rPr>
              <a:t> Arrieta et al. “Explainable Artificial Intelligence (XAI): Concepts, taxonomies, opportunities and challenges toward responsible AI”. In: Information fusion 58 (2020), pp. 82–115.</a:t>
            </a:r>
          </a:p>
        </p:txBody>
      </p:sp>
      <p:sp>
        <p:nvSpPr>
          <p:cNvPr id="21" name="TextBox 20">
            <a:extLst>
              <a:ext uri="{FF2B5EF4-FFF2-40B4-BE49-F238E27FC236}">
                <a16:creationId xmlns:a16="http://schemas.microsoft.com/office/drawing/2014/main" id="{EC8A76B9-CB29-E662-6FAB-5009828136DA}"/>
              </a:ext>
            </a:extLst>
          </p:cNvPr>
          <p:cNvSpPr txBox="1"/>
          <p:nvPr/>
        </p:nvSpPr>
        <p:spPr>
          <a:xfrm>
            <a:off x="156962" y="1642784"/>
            <a:ext cx="5153866" cy="830997"/>
          </a:xfrm>
          <a:prstGeom prst="rect">
            <a:avLst/>
          </a:prstGeom>
          <a:noFill/>
        </p:spPr>
        <p:txBody>
          <a:bodyPr wrap="square">
            <a:spAutoFit/>
          </a:bodyPr>
          <a:lstStyle/>
          <a:p>
            <a:pPr eaLnBrk="1" hangingPunct="1">
              <a:lnSpc>
                <a:spcPct val="100000"/>
              </a:lnSpc>
              <a:spcBef>
                <a:spcPct val="0"/>
              </a:spcBef>
              <a:buFontTx/>
              <a:buNone/>
            </a:pPr>
            <a:r>
              <a:rPr lang="en-US" altLang="en-US" sz="1600" b="1" dirty="0">
                <a:latin typeface="Calibri" panose="020F0502020204030204" pitchFamily="34" charset="0"/>
              </a:rPr>
              <a:t>What is Explainability? “Given an audience, an explainable Artificial Intelligence model produces details or reasons to make its functioning clear or easy to understand”</a:t>
            </a:r>
          </a:p>
        </p:txBody>
      </p:sp>
    </p:spTree>
    <p:extLst>
      <p:ext uri="{BB962C8B-B14F-4D97-AF65-F5344CB8AC3E}">
        <p14:creationId xmlns:p14="http://schemas.microsoft.com/office/powerpoint/2010/main" val="24316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51" grpId="0" animBg="1"/>
      <p:bldP spid="52" grpId="0" animBg="1"/>
      <p:bldP spid="53" grpId="0" animBg="1"/>
      <p:bldP spid="54" grpId="0" animBg="1"/>
      <p:bldP spid="55" grpId="0" animBg="1"/>
      <p:bldP spid="56" grpId="0" animBg="1"/>
      <p:bldP spid="57" grpId="0" animBg="1"/>
      <p:bldP spid="5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E894-4D0D-F762-AEB7-63B3DB2E2E2C}"/>
              </a:ext>
            </a:extLst>
          </p:cNvPr>
          <p:cNvSpPr>
            <a:spLocks noGrp="1"/>
          </p:cNvSpPr>
          <p:nvPr>
            <p:ph type="title"/>
          </p:nvPr>
        </p:nvSpPr>
        <p:spPr/>
        <p:txBody>
          <a:bodyPr>
            <a:normAutofit fontScale="90000"/>
          </a:bodyPr>
          <a:lstStyle/>
          <a:p>
            <a:r>
              <a:rPr lang="en-US" sz="3600" b="1" dirty="0">
                <a:solidFill>
                  <a:schemeClr val="tx1"/>
                </a:solidFill>
              </a:rPr>
              <a:t>Interface explainability models: Relevance features scores </a:t>
            </a:r>
            <a:endParaRPr lang="en-US" dirty="0"/>
          </a:p>
        </p:txBody>
      </p:sp>
      <p:sp>
        <p:nvSpPr>
          <p:cNvPr id="4" name="Slide Number Placeholder 3">
            <a:extLst>
              <a:ext uri="{FF2B5EF4-FFF2-40B4-BE49-F238E27FC236}">
                <a16:creationId xmlns:a16="http://schemas.microsoft.com/office/drawing/2014/main" id="{5DABCDB4-A6F9-DA85-8B37-75F27B934028}"/>
              </a:ext>
            </a:extLst>
          </p:cNvPr>
          <p:cNvSpPr>
            <a:spLocks noGrp="1"/>
          </p:cNvSpPr>
          <p:nvPr>
            <p:ph type="sldNum" sz="quarter" idx="11"/>
          </p:nvPr>
        </p:nvSpPr>
        <p:spPr/>
        <p:txBody>
          <a:bodyPr/>
          <a:lstStyle/>
          <a:p>
            <a:pPr>
              <a:defRPr/>
            </a:pPr>
            <a:fld id="{8E38898B-C4B1-47C2-ADEB-CCDDD185D7D1}" type="slidenum">
              <a:rPr lang="en-US" smtClean="0"/>
              <a:pPr>
                <a:defRPr/>
              </a:pPr>
              <a:t>7</a:t>
            </a:fld>
            <a:endParaRPr lang="en-US" dirty="0"/>
          </a:p>
        </p:txBody>
      </p:sp>
      <p:sp>
        <p:nvSpPr>
          <p:cNvPr id="5" name="Rectangle 4">
            <a:extLst>
              <a:ext uri="{FF2B5EF4-FFF2-40B4-BE49-F238E27FC236}">
                <a16:creationId xmlns:a16="http://schemas.microsoft.com/office/drawing/2014/main" id="{353C31E8-43B5-5087-32E5-34BE51C7A2BC}"/>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460B7694-9656-D535-CB2E-EA52E5D5FC44}"/>
              </a:ext>
              <a:ext uri="{C183D7F6-B498-43B3-948B-1728B52AA6E4}">
                <adec:decorative xmlns:adec="http://schemas.microsoft.com/office/drawing/2017/decorative" val="1"/>
              </a:ext>
            </a:extLst>
          </p:cNvPr>
          <p:cNvCxnSpPr>
            <a:cxnSpLocks/>
          </p:cNvCxnSpPr>
          <p:nvPr/>
        </p:nvCxnSpPr>
        <p:spPr>
          <a:xfrm flipV="1">
            <a:off x="6287444" y="1792762"/>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AB0FBF40-AE67-5B30-78BE-33AED62638ED}"/>
              </a:ext>
              <a:ext uri="{C183D7F6-B498-43B3-948B-1728B52AA6E4}">
                <adec:decorative xmlns:adec="http://schemas.microsoft.com/office/drawing/2017/decorative" val="1"/>
              </a:ext>
            </a:extLst>
          </p:cNvPr>
          <p:cNvCxnSpPr>
            <a:cxnSpLocks/>
          </p:cNvCxnSpPr>
          <p:nvPr/>
        </p:nvCxnSpPr>
        <p:spPr>
          <a:xfrm rot="10800000" flipV="1">
            <a:off x="1400390" y="2622012"/>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B95E2DA6-587A-AEAE-FE7E-D6530D4B8F57}"/>
              </a:ext>
              <a:ext uri="{C183D7F6-B498-43B3-948B-1728B52AA6E4}">
                <adec:decorative xmlns:adec="http://schemas.microsoft.com/office/drawing/2017/decorative" val="1"/>
              </a:ext>
            </a:extLst>
          </p:cNvPr>
          <p:cNvCxnSpPr>
            <a:cxnSpLocks/>
          </p:cNvCxnSpPr>
          <p:nvPr/>
        </p:nvCxnSpPr>
        <p:spPr>
          <a:xfrm>
            <a:off x="6226079" y="2621653"/>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FC1907-2197-ED44-6879-2545DE5F4533}"/>
              </a:ext>
              <a:ext uri="{C183D7F6-B498-43B3-948B-1728B52AA6E4}">
                <adec:decorative xmlns:adec="http://schemas.microsoft.com/office/drawing/2017/decorative" val="1"/>
              </a:ext>
            </a:extLst>
          </p:cNvPr>
          <p:cNvCxnSpPr>
            <a:cxnSpLocks/>
          </p:cNvCxnSpPr>
          <p:nvPr/>
        </p:nvCxnSpPr>
        <p:spPr>
          <a:xfrm>
            <a:off x="3353043" y="2612586"/>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52EFEF-D7BC-F062-32FD-BEDA44D2F3BB}"/>
              </a:ext>
              <a:ext uri="{C183D7F6-B498-43B3-948B-1728B52AA6E4}">
                <adec:decorative xmlns:adec="http://schemas.microsoft.com/office/drawing/2017/decorative" val="1"/>
              </a:ext>
            </a:extLst>
          </p:cNvPr>
          <p:cNvCxnSpPr>
            <a:cxnSpLocks/>
          </p:cNvCxnSpPr>
          <p:nvPr/>
        </p:nvCxnSpPr>
        <p:spPr>
          <a:xfrm>
            <a:off x="5626032" y="2612586"/>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5E1E2F-8CB2-A1FB-F46E-7D365558AD3A}"/>
              </a:ext>
              <a:ext uri="{C183D7F6-B498-43B3-948B-1728B52AA6E4}">
                <adec:decorative xmlns:adec="http://schemas.microsoft.com/office/drawing/2017/decorative" val="1"/>
              </a:ext>
            </a:extLst>
          </p:cNvPr>
          <p:cNvCxnSpPr>
            <a:cxnSpLocks/>
          </p:cNvCxnSpPr>
          <p:nvPr/>
        </p:nvCxnSpPr>
        <p:spPr>
          <a:xfrm>
            <a:off x="8210189" y="2643339"/>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D2870CC5-ACB9-EAB1-833E-7A12277106FC}"/>
              </a:ext>
            </a:extLst>
          </p:cNvPr>
          <p:cNvSpPr/>
          <p:nvPr/>
        </p:nvSpPr>
        <p:spPr>
          <a:xfrm>
            <a:off x="5358294" y="1554560"/>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3" name="Rectangle: Rounded Corners 12" descr="team member headshot">
            <a:extLst>
              <a:ext uri="{FF2B5EF4-FFF2-40B4-BE49-F238E27FC236}">
                <a16:creationId xmlns:a16="http://schemas.microsoft.com/office/drawing/2014/main" id="{AAA5B923-30DA-D1CB-4269-FD82FED167E7}"/>
              </a:ext>
            </a:extLst>
          </p:cNvPr>
          <p:cNvSpPr/>
          <p:nvPr/>
        </p:nvSpPr>
        <p:spPr>
          <a:xfrm>
            <a:off x="507590" y="2891570"/>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14" name="Rectangle: Rounded Corners 13">
            <a:extLst>
              <a:ext uri="{FF2B5EF4-FFF2-40B4-BE49-F238E27FC236}">
                <a16:creationId xmlns:a16="http://schemas.microsoft.com/office/drawing/2014/main" id="{062D5569-F7BA-A5C0-0177-0985E5B122A1}"/>
              </a:ext>
            </a:extLst>
          </p:cNvPr>
          <p:cNvSpPr/>
          <p:nvPr/>
        </p:nvSpPr>
        <p:spPr>
          <a:xfrm>
            <a:off x="2456995" y="2891570"/>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15" name="Rectangle: Rounded Corners 14">
            <a:extLst>
              <a:ext uri="{FF2B5EF4-FFF2-40B4-BE49-F238E27FC236}">
                <a16:creationId xmlns:a16="http://schemas.microsoft.com/office/drawing/2014/main" id="{DFE43E37-615B-DDB0-3D8E-1C28A979C7B5}"/>
              </a:ext>
            </a:extLst>
          </p:cNvPr>
          <p:cNvSpPr/>
          <p:nvPr/>
        </p:nvSpPr>
        <p:spPr>
          <a:xfrm>
            <a:off x="4768156" y="2885024"/>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16" name="Rectangle: Rounded Corners 15">
            <a:extLst>
              <a:ext uri="{FF2B5EF4-FFF2-40B4-BE49-F238E27FC236}">
                <a16:creationId xmlns:a16="http://schemas.microsoft.com/office/drawing/2014/main" id="{8A0F0240-5B5A-66B2-4B1A-0A1774F672C8}"/>
              </a:ext>
            </a:extLst>
          </p:cNvPr>
          <p:cNvSpPr/>
          <p:nvPr/>
        </p:nvSpPr>
        <p:spPr>
          <a:xfrm>
            <a:off x="7134700" y="2891570"/>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17" name="Rectangle: Rounded Corners 16">
            <a:extLst>
              <a:ext uri="{FF2B5EF4-FFF2-40B4-BE49-F238E27FC236}">
                <a16:creationId xmlns:a16="http://schemas.microsoft.com/office/drawing/2014/main" id="{173AC4EA-6B68-C1C8-316B-3E92A911477E}"/>
              </a:ext>
            </a:extLst>
          </p:cNvPr>
          <p:cNvSpPr/>
          <p:nvPr/>
        </p:nvSpPr>
        <p:spPr>
          <a:xfrm>
            <a:off x="9764108" y="2880360"/>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graphicFrame>
        <p:nvGraphicFramePr>
          <p:cNvPr id="18" name="Diagram 17">
            <a:extLst>
              <a:ext uri="{FF2B5EF4-FFF2-40B4-BE49-F238E27FC236}">
                <a16:creationId xmlns:a16="http://schemas.microsoft.com/office/drawing/2014/main" id="{4873AE52-8B90-652F-50F5-986D01C6120B}"/>
              </a:ext>
            </a:extLst>
          </p:cNvPr>
          <p:cNvGraphicFramePr/>
          <p:nvPr>
            <p:extLst>
              <p:ext uri="{D42A27DB-BD31-4B8C-83A1-F6EECF244321}">
                <p14:modId xmlns:p14="http://schemas.microsoft.com/office/powerpoint/2010/main" val="2167647018"/>
              </p:ext>
            </p:extLst>
          </p:nvPr>
        </p:nvGraphicFramePr>
        <p:xfrm>
          <a:off x="4782543" y="2651460"/>
          <a:ext cx="6504904" cy="4130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Straight Connector 19">
            <a:extLst>
              <a:ext uri="{FF2B5EF4-FFF2-40B4-BE49-F238E27FC236}">
                <a16:creationId xmlns:a16="http://schemas.microsoft.com/office/drawing/2014/main" id="{C2F31F80-F8CB-801F-3B75-ADC93636AE5B}"/>
              </a:ext>
              <a:ext uri="{C183D7F6-B498-43B3-948B-1728B52AA6E4}">
                <adec:decorative xmlns:adec="http://schemas.microsoft.com/office/drawing/2017/decorative" val="1"/>
              </a:ext>
            </a:extLst>
          </p:cNvPr>
          <p:cNvCxnSpPr>
            <a:cxnSpLocks/>
          </p:cNvCxnSpPr>
          <p:nvPr/>
        </p:nvCxnSpPr>
        <p:spPr>
          <a:xfrm flipH="1">
            <a:off x="5692445" y="3429000"/>
            <a:ext cx="2342550" cy="75542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21F36B-48A2-51D8-72D1-2779E4E4292C}"/>
              </a:ext>
              <a:ext uri="{C183D7F6-B498-43B3-948B-1728B52AA6E4}">
                <adec:decorative xmlns:adec="http://schemas.microsoft.com/office/drawing/2017/decorative" val="1"/>
              </a:ext>
            </a:extLst>
          </p:cNvPr>
          <p:cNvCxnSpPr>
            <a:cxnSpLocks/>
          </p:cNvCxnSpPr>
          <p:nvPr/>
        </p:nvCxnSpPr>
        <p:spPr>
          <a:xfrm flipH="1">
            <a:off x="7093704" y="3428059"/>
            <a:ext cx="955396" cy="75636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4ADFF9-98AA-3198-B59E-C8BB01D31E67}"/>
              </a:ext>
              <a:ext uri="{C183D7F6-B498-43B3-948B-1728B52AA6E4}">
                <adec:decorative xmlns:adec="http://schemas.microsoft.com/office/drawing/2017/decorative" val="1"/>
              </a:ext>
            </a:extLst>
          </p:cNvPr>
          <p:cNvCxnSpPr>
            <a:cxnSpLocks/>
          </p:cNvCxnSpPr>
          <p:nvPr/>
        </p:nvCxnSpPr>
        <p:spPr>
          <a:xfrm>
            <a:off x="8049100" y="3410900"/>
            <a:ext cx="786503" cy="78741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BC01B6-5947-1A09-614A-63AAEE6218A6}"/>
              </a:ext>
              <a:ext uri="{C183D7F6-B498-43B3-948B-1728B52AA6E4}">
                <adec:decorative xmlns:adec="http://schemas.microsoft.com/office/drawing/2017/decorative" val="1"/>
              </a:ext>
            </a:extLst>
          </p:cNvPr>
          <p:cNvCxnSpPr>
            <a:cxnSpLocks/>
          </p:cNvCxnSpPr>
          <p:nvPr/>
        </p:nvCxnSpPr>
        <p:spPr>
          <a:xfrm>
            <a:off x="8049100" y="3440210"/>
            <a:ext cx="2474857" cy="759045"/>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03727965-2960-24B8-1810-7BB8E8979B0A}"/>
              </a:ext>
            </a:extLst>
          </p:cNvPr>
          <p:cNvSpPr/>
          <p:nvPr/>
        </p:nvSpPr>
        <p:spPr>
          <a:xfrm>
            <a:off x="7189232" y="5883154"/>
            <a:ext cx="2158818" cy="851799"/>
          </a:xfrm>
          <a:prstGeom prst="roundRect">
            <a:avLst/>
          </a:prstGeom>
          <a:solidFill>
            <a:srgbClr val="FADEC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(Relevance features scores)</a:t>
            </a:r>
            <a:endParaRPr lang="en-US" sz="1000" b="1" dirty="0">
              <a:solidFill>
                <a:schemeClr val="tx1"/>
              </a:solidFill>
            </a:endParaRPr>
          </a:p>
        </p:txBody>
      </p:sp>
      <p:cxnSp>
        <p:nvCxnSpPr>
          <p:cNvPr id="33" name="Straight Connector 32">
            <a:extLst>
              <a:ext uri="{FF2B5EF4-FFF2-40B4-BE49-F238E27FC236}">
                <a16:creationId xmlns:a16="http://schemas.microsoft.com/office/drawing/2014/main" id="{4B21ADA3-AA30-714D-3ECC-D218AC1B9475}"/>
              </a:ext>
              <a:ext uri="{C183D7F6-B498-43B3-948B-1728B52AA6E4}">
                <adec:decorative xmlns:adec="http://schemas.microsoft.com/office/drawing/2017/decorative" val="1"/>
              </a:ext>
            </a:extLst>
          </p:cNvPr>
          <p:cNvCxnSpPr>
            <a:cxnSpLocks/>
            <a:stCxn id="32" idx="0"/>
          </p:cNvCxnSpPr>
          <p:nvPr/>
        </p:nvCxnSpPr>
        <p:spPr>
          <a:xfrm flipH="1" flipV="1">
            <a:off x="5767752" y="5243332"/>
            <a:ext cx="2500889" cy="63982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4BE0F2-B2AC-E120-5F57-304CE83E822F}"/>
              </a:ext>
              <a:ext uri="{C183D7F6-B498-43B3-948B-1728B52AA6E4}">
                <adec:decorative xmlns:adec="http://schemas.microsoft.com/office/drawing/2017/decorative" val="1"/>
              </a:ext>
            </a:extLst>
          </p:cNvPr>
          <p:cNvCxnSpPr>
            <a:cxnSpLocks/>
            <a:stCxn id="32" idx="0"/>
          </p:cNvCxnSpPr>
          <p:nvPr/>
        </p:nvCxnSpPr>
        <p:spPr>
          <a:xfrm flipH="1" flipV="1">
            <a:off x="7557901" y="5257226"/>
            <a:ext cx="710740" cy="62592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905489C-C5B4-EAF1-7C7A-AD909060A479}"/>
              </a:ext>
              <a:ext uri="{C183D7F6-B498-43B3-948B-1728B52AA6E4}">
                <adec:decorative xmlns:adec="http://schemas.microsoft.com/office/drawing/2017/decorative" val="1"/>
              </a:ext>
            </a:extLst>
          </p:cNvPr>
          <p:cNvCxnSpPr>
            <a:cxnSpLocks/>
            <a:stCxn id="32" idx="0"/>
          </p:cNvCxnSpPr>
          <p:nvPr/>
        </p:nvCxnSpPr>
        <p:spPr>
          <a:xfrm flipV="1">
            <a:off x="8268641" y="5257226"/>
            <a:ext cx="694859" cy="62592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4F9F64-E200-61AB-1B80-EA959505A398}"/>
              </a:ext>
              <a:ext uri="{C183D7F6-B498-43B3-948B-1728B52AA6E4}">
                <adec:decorative xmlns:adec="http://schemas.microsoft.com/office/drawing/2017/decorative" val="1"/>
              </a:ext>
            </a:extLst>
          </p:cNvPr>
          <p:cNvCxnSpPr>
            <a:cxnSpLocks/>
            <a:stCxn id="32" idx="0"/>
          </p:cNvCxnSpPr>
          <p:nvPr/>
        </p:nvCxnSpPr>
        <p:spPr>
          <a:xfrm flipV="1">
            <a:off x="8268641" y="5242391"/>
            <a:ext cx="2406689" cy="64076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3483F68-BA4C-B456-03BF-0494BF9FC3E7}"/>
              </a:ext>
            </a:extLst>
          </p:cNvPr>
          <p:cNvSpPr txBox="1"/>
          <p:nvPr/>
        </p:nvSpPr>
        <p:spPr>
          <a:xfrm>
            <a:off x="1301277" y="2155634"/>
            <a:ext cx="1656079" cy="461665"/>
          </a:xfrm>
          <a:prstGeom prst="rect">
            <a:avLst/>
          </a:prstGeom>
          <a:noFill/>
        </p:spPr>
        <p:txBody>
          <a:bodyPr wrap="square" rtlCol="0">
            <a:spAutoFit/>
          </a:bodyPr>
          <a:lstStyle/>
          <a:p>
            <a:r>
              <a:rPr lang="en-US" sz="2400" b="1" dirty="0"/>
              <a:t>Data</a:t>
            </a:r>
            <a:endParaRPr lang="en-US" b="1" dirty="0"/>
          </a:p>
        </p:txBody>
      </p:sp>
      <p:sp>
        <p:nvSpPr>
          <p:cNvPr id="19" name="TextBox 18">
            <a:extLst>
              <a:ext uri="{FF2B5EF4-FFF2-40B4-BE49-F238E27FC236}">
                <a16:creationId xmlns:a16="http://schemas.microsoft.com/office/drawing/2014/main" id="{94B411D3-89AB-0D52-38EB-A1C61946E8F2}"/>
              </a:ext>
            </a:extLst>
          </p:cNvPr>
          <p:cNvSpPr txBox="1"/>
          <p:nvPr/>
        </p:nvSpPr>
        <p:spPr>
          <a:xfrm>
            <a:off x="2943603" y="2134287"/>
            <a:ext cx="1656079" cy="461665"/>
          </a:xfrm>
          <a:prstGeom prst="rect">
            <a:avLst/>
          </a:prstGeom>
          <a:noFill/>
        </p:spPr>
        <p:txBody>
          <a:bodyPr wrap="square" rtlCol="0">
            <a:spAutoFit/>
          </a:bodyPr>
          <a:lstStyle/>
          <a:p>
            <a:r>
              <a:rPr lang="en-US" sz="2400" b="1" dirty="0"/>
              <a:t>Model</a:t>
            </a:r>
            <a:endParaRPr lang="en-US" b="1" dirty="0"/>
          </a:p>
        </p:txBody>
      </p:sp>
      <p:sp>
        <p:nvSpPr>
          <p:cNvPr id="21" name="TextBox 20">
            <a:extLst>
              <a:ext uri="{FF2B5EF4-FFF2-40B4-BE49-F238E27FC236}">
                <a16:creationId xmlns:a16="http://schemas.microsoft.com/office/drawing/2014/main" id="{6AEE9CD1-D57C-873F-185D-E2E1F6AD06DB}"/>
              </a:ext>
            </a:extLst>
          </p:cNvPr>
          <p:cNvSpPr txBox="1"/>
          <p:nvPr/>
        </p:nvSpPr>
        <p:spPr>
          <a:xfrm>
            <a:off x="5076517" y="2113980"/>
            <a:ext cx="1656079" cy="461665"/>
          </a:xfrm>
          <a:prstGeom prst="rect">
            <a:avLst/>
          </a:prstGeom>
          <a:noFill/>
        </p:spPr>
        <p:txBody>
          <a:bodyPr wrap="square" rtlCol="0">
            <a:spAutoFit/>
          </a:bodyPr>
          <a:lstStyle/>
          <a:p>
            <a:r>
              <a:rPr lang="en-US" sz="2400" b="1" dirty="0"/>
              <a:t>Output</a:t>
            </a:r>
            <a:endParaRPr lang="en-US" b="1" dirty="0"/>
          </a:p>
        </p:txBody>
      </p:sp>
      <p:sp>
        <p:nvSpPr>
          <p:cNvPr id="23" name="TextBox 22">
            <a:extLst>
              <a:ext uri="{FF2B5EF4-FFF2-40B4-BE49-F238E27FC236}">
                <a16:creationId xmlns:a16="http://schemas.microsoft.com/office/drawing/2014/main" id="{117F968F-6EE9-4874-D14E-8FFFB2C7DF36}"/>
              </a:ext>
            </a:extLst>
          </p:cNvPr>
          <p:cNvSpPr txBox="1"/>
          <p:nvPr/>
        </p:nvSpPr>
        <p:spPr>
          <a:xfrm>
            <a:off x="7646996" y="2113980"/>
            <a:ext cx="1656079" cy="461665"/>
          </a:xfrm>
          <a:prstGeom prst="rect">
            <a:avLst/>
          </a:prstGeom>
          <a:noFill/>
        </p:spPr>
        <p:txBody>
          <a:bodyPr wrap="square" rtlCol="0">
            <a:spAutoFit/>
          </a:bodyPr>
          <a:lstStyle/>
          <a:p>
            <a:r>
              <a:rPr lang="en-US" sz="2400" b="1" dirty="0"/>
              <a:t>Interface</a:t>
            </a:r>
            <a:endParaRPr lang="en-US" b="1" dirty="0"/>
          </a:p>
        </p:txBody>
      </p:sp>
      <p:sp>
        <p:nvSpPr>
          <p:cNvPr id="24" name="TextBox 23">
            <a:extLst>
              <a:ext uri="{FF2B5EF4-FFF2-40B4-BE49-F238E27FC236}">
                <a16:creationId xmlns:a16="http://schemas.microsoft.com/office/drawing/2014/main" id="{3F9A100C-2C07-D870-D157-4F2FB8CD4C53}"/>
              </a:ext>
            </a:extLst>
          </p:cNvPr>
          <p:cNvSpPr txBox="1"/>
          <p:nvPr/>
        </p:nvSpPr>
        <p:spPr>
          <a:xfrm>
            <a:off x="10212071" y="2113980"/>
            <a:ext cx="1656079" cy="461665"/>
          </a:xfrm>
          <a:prstGeom prst="rect">
            <a:avLst/>
          </a:prstGeom>
          <a:noFill/>
        </p:spPr>
        <p:txBody>
          <a:bodyPr wrap="square" rtlCol="0">
            <a:spAutoFit/>
          </a:bodyPr>
          <a:lstStyle/>
          <a:p>
            <a:r>
              <a:rPr lang="en-US" sz="2400" b="1" dirty="0"/>
              <a:t>Human</a:t>
            </a:r>
            <a:endParaRPr lang="en-US" b="1" dirty="0"/>
          </a:p>
        </p:txBody>
      </p:sp>
      <p:sp>
        <p:nvSpPr>
          <p:cNvPr id="26" name="TextBox 5">
            <a:extLst>
              <a:ext uri="{FF2B5EF4-FFF2-40B4-BE49-F238E27FC236}">
                <a16:creationId xmlns:a16="http://schemas.microsoft.com/office/drawing/2014/main" id="{2CF272E5-EA7C-427F-36C6-A9945BBD44EA}"/>
              </a:ext>
            </a:extLst>
          </p:cNvPr>
          <p:cNvSpPr txBox="1">
            <a:spLocks noChangeArrowheads="1"/>
          </p:cNvSpPr>
          <p:nvPr/>
        </p:nvSpPr>
        <p:spPr bwMode="auto">
          <a:xfrm>
            <a:off x="107880" y="6175550"/>
            <a:ext cx="41779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1600">
                <a:solidFill>
                  <a:schemeClr val="tx1"/>
                </a:solidFill>
                <a:latin typeface="Calibri Light" panose="020F0302020204030204" pitchFamily="34" charset="0"/>
              </a:defRPr>
            </a:lvl1pPr>
            <a:lvl2pPr marL="742950" indent="-285750">
              <a:lnSpc>
                <a:spcPct val="120000"/>
              </a:lnSpc>
              <a:spcBef>
                <a:spcPts val="500"/>
              </a:spcBef>
              <a:buFont typeface="Arial" panose="020B0604020202020204" pitchFamily="34" charset="0"/>
              <a:buChar char="•"/>
              <a:defRPr sz="1400">
                <a:solidFill>
                  <a:schemeClr val="tx1"/>
                </a:solidFill>
                <a:latin typeface="Calibri Light" panose="020F0302020204030204" pitchFamily="34" charset="0"/>
              </a:defRPr>
            </a:lvl2pPr>
            <a:lvl3pPr marL="1143000" indent="-228600">
              <a:lnSpc>
                <a:spcPct val="120000"/>
              </a:lnSpc>
              <a:spcBef>
                <a:spcPts val="500"/>
              </a:spcBef>
              <a:buFont typeface="Arial" panose="020B0604020202020204" pitchFamily="34" charset="0"/>
              <a:buChar char="•"/>
              <a:defRPr sz="1200">
                <a:solidFill>
                  <a:schemeClr val="tx1"/>
                </a:solidFill>
                <a:latin typeface="Calibri Light" panose="020F0302020204030204" pitchFamily="34" charset="0"/>
              </a:defRPr>
            </a:lvl3pPr>
            <a:lvl4pPr marL="16002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4pPr>
            <a:lvl5pPr marL="2057400" indent="-228600">
              <a:lnSpc>
                <a:spcPct val="120000"/>
              </a:lnSpc>
              <a:spcBef>
                <a:spcPts val="500"/>
              </a:spcBef>
              <a:buFont typeface="Arial" panose="020B0604020202020204" pitchFamily="34" charset="0"/>
              <a:buChar char="•"/>
              <a:defRPr sz="1100">
                <a:solidFill>
                  <a:schemeClr val="tx1"/>
                </a:solidFill>
                <a:latin typeface="Calibri Light" panose="020F03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100">
                <a:solidFill>
                  <a:schemeClr val="tx1"/>
                </a:solidFill>
                <a:latin typeface="Calibri Light" panose="020F0302020204030204" pitchFamily="34" charset="0"/>
              </a:defRPr>
            </a:lvl9pPr>
          </a:lstStyle>
          <a:p>
            <a:pPr>
              <a:lnSpc>
                <a:spcPct val="100000"/>
              </a:lnSpc>
              <a:spcBef>
                <a:spcPct val="0"/>
              </a:spcBef>
              <a:buFontTx/>
              <a:buNone/>
            </a:pPr>
            <a:r>
              <a:rPr lang="en-US" altLang="en-US" sz="900" dirty="0">
                <a:latin typeface="Calibri" panose="020F0502020204030204" pitchFamily="34" charset="0"/>
              </a:rPr>
              <a:t>[Arr+20] Alejandro </a:t>
            </a:r>
            <a:r>
              <a:rPr lang="en-US" altLang="en-US" sz="900" dirty="0" err="1">
                <a:latin typeface="Calibri" panose="020F0502020204030204" pitchFamily="34" charset="0"/>
              </a:rPr>
              <a:t>Barredo</a:t>
            </a:r>
            <a:r>
              <a:rPr lang="en-US" altLang="en-US" sz="900" dirty="0">
                <a:latin typeface="Calibri" panose="020F0502020204030204" pitchFamily="34" charset="0"/>
              </a:rPr>
              <a:t> Arrieta et al. “Explainable Artificial Intelligence (XAI): Concepts, taxonomies, opportunities and challenges toward responsible AI”. In: Information fusion 58 (2020), pp. 82–115.</a:t>
            </a:r>
          </a:p>
        </p:txBody>
      </p:sp>
    </p:spTree>
    <p:extLst>
      <p:ext uri="{BB962C8B-B14F-4D97-AF65-F5344CB8AC3E}">
        <p14:creationId xmlns:p14="http://schemas.microsoft.com/office/powerpoint/2010/main" val="145109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0515600" cy="637198"/>
          </a:xfrm>
        </p:spPr>
        <p:txBody>
          <a:bodyPr/>
          <a:lstStyle/>
          <a:p>
            <a:r>
              <a:rPr lang="en-US" dirty="0"/>
              <a:t>Explanation Properties</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a:xfrm>
            <a:off x="11627022" y="6490104"/>
            <a:ext cx="514350" cy="365125"/>
          </a:xfrm>
        </p:spPr>
        <p:txBody>
          <a:bodyPr/>
          <a:lstStyle/>
          <a:p>
            <a:pPr>
              <a:defRPr/>
            </a:pPr>
            <a:fld id="{8E38898B-C4B1-47C2-ADEB-CCDDD185D7D1}" type="slidenum">
              <a:rPr lang="en-US" smtClean="0"/>
              <a:pPr>
                <a:defRPr/>
              </a:pPr>
              <a:t>8</a:t>
            </a:fld>
            <a:endParaRPr lang="en-US" dirty="0"/>
          </a:p>
        </p:txBody>
      </p: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6989" cy="110492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13888" y="1550683"/>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Explanation Goodness and Satisfaction</a:t>
            </a:r>
            <a:endParaRPr lang="en-US" sz="1000" dirty="0">
              <a:solidFill>
                <a:schemeClr val="tx1"/>
              </a:solidFill>
            </a:endParaRP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 name="TextBox 2">
            <a:extLst>
              <a:ext uri="{FF2B5EF4-FFF2-40B4-BE49-F238E27FC236}">
                <a16:creationId xmlns:a16="http://schemas.microsoft.com/office/drawing/2014/main" id="{E79C0397-1173-F4B6-15A6-0586BE2F155B}"/>
              </a:ext>
            </a:extLst>
          </p:cNvPr>
          <p:cNvSpPr txBox="1"/>
          <p:nvPr/>
        </p:nvSpPr>
        <p:spPr>
          <a:xfrm>
            <a:off x="1796900" y="2104632"/>
            <a:ext cx="1656079" cy="461665"/>
          </a:xfrm>
          <a:prstGeom prst="rect">
            <a:avLst/>
          </a:prstGeom>
          <a:noFill/>
        </p:spPr>
        <p:txBody>
          <a:bodyPr wrap="square" rtlCol="0">
            <a:spAutoFit/>
          </a:bodyPr>
          <a:lstStyle/>
          <a:p>
            <a:r>
              <a:rPr lang="en-US" sz="2400" b="1" dirty="0"/>
              <a:t>Data</a:t>
            </a:r>
            <a:endParaRPr lang="en-US" b="1" dirty="0"/>
          </a:p>
        </p:txBody>
      </p:sp>
      <p:sp>
        <p:nvSpPr>
          <p:cNvPr id="5" name="TextBox 4">
            <a:extLst>
              <a:ext uri="{FF2B5EF4-FFF2-40B4-BE49-F238E27FC236}">
                <a16:creationId xmlns:a16="http://schemas.microsoft.com/office/drawing/2014/main" id="{1FA60403-8749-5ED5-4AFA-CBC0FBCCCBF9}"/>
              </a:ext>
            </a:extLst>
          </p:cNvPr>
          <p:cNvSpPr txBox="1"/>
          <p:nvPr/>
        </p:nvSpPr>
        <p:spPr>
          <a:xfrm>
            <a:off x="3389291" y="2104632"/>
            <a:ext cx="1656079" cy="461665"/>
          </a:xfrm>
          <a:prstGeom prst="rect">
            <a:avLst/>
          </a:prstGeom>
          <a:noFill/>
        </p:spPr>
        <p:txBody>
          <a:bodyPr wrap="square" rtlCol="0">
            <a:spAutoFit/>
          </a:bodyPr>
          <a:lstStyle/>
          <a:p>
            <a:r>
              <a:rPr lang="en-US" sz="2400" b="1" dirty="0"/>
              <a:t>Model</a:t>
            </a:r>
            <a:endParaRPr lang="en-US" b="1" dirty="0"/>
          </a:p>
        </p:txBody>
      </p:sp>
      <p:sp>
        <p:nvSpPr>
          <p:cNvPr id="6" name="TextBox 5">
            <a:extLst>
              <a:ext uri="{FF2B5EF4-FFF2-40B4-BE49-F238E27FC236}">
                <a16:creationId xmlns:a16="http://schemas.microsoft.com/office/drawing/2014/main" id="{7B218E09-BC28-ECAD-A6F9-734B4765F1E2}"/>
              </a:ext>
            </a:extLst>
          </p:cNvPr>
          <p:cNvSpPr txBox="1"/>
          <p:nvPr/>
        </p:nvSpPr>
        <p:spPr>
          <a:xfrm>
            <a:off x="5098872" y="2104633"/>
            <a:ext cx="1656079" cy="461665"/>
          </a:xfrm>
          <a:prstGeom prst="rect">
            <a:avLst/>
          </a:prstGeom>
          <a:noFill/>
        </p:spPr>
        <p:txBody>
          <a:bodyPr wrap="square" rtlCol="0">
            <a:spAutoFit/>
          </a:bodyPr>
          <a:lstStyle/>
          <a:p>
            <a:r>
              <a:rPr lang="en-US" sz="2400" b="1" dirty="0"/>
              <a:t>Output</a:t>
            </a:r>
            <a:endParaRPr lang="en-US" b="1" dirty="0"/>
          </a:p>
        </p:txBody>
      </p:sp>
      <p:sp>
        <p:nvSpPr>
          <p:cNvPr id="7" name="TextBox 6">
            <a:extLst>
              <a:ext uri="{FF2B5EF4-FFF2-40B4-BE49-F238E27FC236}">
                <a16:creationId xmlns:a16="http://schemas.microsoft.com/office/drawing/2014/main" id="{FF5BF1A9-F4EA-AF05-D03D-CD5CB85B38B7}"/>
              </a:ext>
            </a:extLst>
          </p:cNvPr>
          <p:cNvSpPr txBox="1"/>
          <p:nvPr/>
        </p:nvSpPr>
        <p:spPr>
          <a:xfrm>
            <a:off x="7420842" y="2172588"/>
            <a:ext cx="1656079" cy="461665"/>
          </a:xfrm>
          <a:prstGeom prst="rect">
            <a:avLst/>
          </a:prstGeom>
          <a:noFill/>
        </p:spPr>
        <p:txBody>
          <a:bodyPr wrap="square" rtlCol="0">
            <a:spAutoFit/>
          </a:bodyPr>
          <a:lstStyle/>
          <a:p>
            <a:r>
              <a:rPr lang="en-US" sz="2400" b="1" dirty="0"/>
              <a:t>Interface</a:t>
            </a:r>
            <a:endParaRPr lang="en-US" b="1" dirty="0"/>
          </a:p>
        </p:txBody>
      </p:sp>
      <p:sp>
        <p:nvSpPr>
          <p:cNvPr id="8" name="TextBox 7">
            <a:extLst>
              <a:ext uri="{FF2B5EF4-FFF2-40B4-BE49-F238E27FC236}">
                <a16:creationId xmlns:a16="http://schemas.microsoft.com/office/drawing/2014/main" id="{73684E7F-2125-DFBD-DD8D-5224F9ED275C}"/>
              </a:ext>
            </a:extLst>
          </p:cNvPr>
          <p:cNvSpPr txBox="1"/>
          <p:nvPr/>
        </p:nvSpPr>
        <p:spPr>
          <a:xfrm>
            <a:off x="10651174" y="2125996"/>
            <a:ext cx="1296986" cy="461665"/>
          </a:xfrm>
          <a:prstGeom prst="rect">
            <a:avLst/>
          </a:prstGeom>
          <a:noFill/>
        </p:spPr>
        <p:txBody>
          <a:bodyPr wrap="square" rtlCol="0">
            <a:spAutoFit/>
          </a:bodyPr>
          <a:lstStyle/>
          <a:p>
            <a:r>
              <a:rPr lang="en-US" sz="2400" b="1" dirty="0"/>
              <a:t>Human</a:t>
            </a:r>
            <a:endParaRPr lang="en-US" b="1" dirty="0"/>
          </a:p>
        </p:txBody>
      </p:sp>
      <p:sp>
        <p:nvSpPr>
          <p:cNvPr id="9" name="Rectangle 8">
            <a:extLst>
              <a:ext uri="{FF2B5EF4-FFF2-40B4-BE49-F238E27FC236}">
                <a16:creationId xmlns:a16="http://schemas.microsoft.com/office/drawing/2014/main" id="{3EF82463-5153-11B2-3CC4-596C6D463CF8}"/>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Arrow: Down 10">
            <a:extLst>
              <a:ext uri="{FF2B5EF4-FFF2-40B4-BE49-F238E27FC236}">
                <a16:creationId xmlns:a16="http://schemas.microsoft.com/office/drawing/2014/main" id="{1DFDE9E3-1579-C503-FC08-08AB43F94732}"/>
              </a:ext>
            </a:extLst>
          </p:cNvPr>
          <p:cNvSpPr/>
          <p:nvPr/>
        </p:nvSpPr>
        <p:spPr>
          <a:xfrm>
            <a:off x="1723028" y="4366225"/>
            <a:ext cx="247426" cy="3012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674EA3F-2384-B996-09CC-13C255BD2F7A}"/>
              </a:ext>
            </a:extLst>
          </p:cNvPr>
          <p:cNvSpPr/>
          <p:nvPr/>
        </p:nvSpPr>
        <p:spPr>
          <a:xfrm>
            <a:off x="893370" y="4726157"/>
            <a:ext cx="1828800" cy="2043531"/>
          </a:xfrm>
          <a:prstGeom prst="roundRect">
            <a:avLst/>
          </a:prstGeom>
          <a:solidFill>
            <a:srgbClr val="F5FC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Similar inputs or variations in data do not result in drastic changes in the explanations </a:t>
            </a:r>
            <a:r>
              <a:rPr lang="en-US" sz="1200" dirty="0">
                <a:solidFill>
                  <a:schemeClr val="tx1"/>
                </a:solidFill>
              </a:rPr>
              <a:t>[Alvarez18].</a:t>
            </a:r>
            <a:endParaRPr lang="en-US" sz="1600" dirty="0">
              <a:solidFill>
                <a:schemeClr val="tx1"/>
              </a:solidFill>
            </a:endParaRPr>
          </a:p>
        </p:txBody>
      </p:sp>
      <p:sp>
        <p:nvSpPr>
          <p:cNvPr id="24" name="Arrow: Down 23">
            <a:extLst>
              <a:ext uri="{FF2B5EF4-FFF2-40B4-BE49-F238E27FC236}">
                <a16:creationId xmlns:a16="http://schemas.microsoft.com/office/drawing/2014/main" id="{7D82C8EA-D7CD-7415-A31D-4FC9FFFF940B}"/>
              </a:ext>
            </a:extLst>
          </p:cNvPr>
          <p:cNvSpPr/>
          <p:nvPr/>
        </p:nvSpPr>
        <p:spPr>
          <a:xfrm>
            <a:off x="3817766" y="4366225"/>
            <a:ext cx="247426" cy="301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450D114-AF8F-B4C4-EFA0-2879C62779F8}"/>
              </a:ext>
            </a:extLst>
          </p:cNvPr>
          <p:cNvSpPr/>
          <p:nvPr/>
        </p:nvSpPr>
        <p:spPr>
          <a:xfrm>
            <a:off x="2884854" y="4722262"/>
            <a:ext cx="1931053" cy="2074896"/>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Accurately represents the true reasoning process of a model, maintaining consistency between the explanation and the internal workings of the ML model </a:t>
            </a:r>
            <a:r>
              <a:rPr lang="en-US" sz="1200" dirty="0">
                <a:solidFill>
                  <a:srgbClr val="222222"/>
                </a:solidFill>
                <a:latin typeface="Arial" panose="020B0604020202020204" pitchFamily="34" charset="0"/>
              </a:rPr>
              <a:t>[Kulesza13] </a:t>
            </a:r>
            <a:r>
              <a:rPr lang="en-US" sz="1400" dirty="0">
                <a:solidFill>
                  <a:schemeClr val="tx1"/>
                </a:solidFill>
              </a:rPr>
              <a:t>.</a:t>
            </a:r>
          </a:p>
        </p:txBody>
      </p:sp>
      <p:sp>
        <p:nvSpPr>
          <p:cNvPr id="32" name="Arrow: Down 31">
            <a:extLst>
              <a:ext uri="{FF2B5EF4-FFF2-40B4-BE49-F238E27FC236}">
                <a16:creationId xmlns:a16="http://schemas.microsoft.com/office/drawing/2014/main" id="{DDC4D4E8-7E88-BF30-FFB8-A22839CEC976}"/>
              </a:ext>
            </a:extLst>
          </p:cNvPr>
          <p:cNvSpPr/>
          <p:nvPr/>
        </p:nvSpPr>
        <p:spPr>
          <a:xfrm>
            <a:off x="5926911" y="4369132"/>
            <a:ext cx="247426" cy="3012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5D96CBA-C413-DF50-3FC2-8F25A6FC09FD}"/>
              </a:ext>
            </a:extLst>
          </p:cNvPr>
          <p:cNvSpPr/>
          <p:nvPr/>
        </p:nvSpPr>
        <p:spPr>
          <a:xfrm>
            <a:off x="5160787" y="4726157"/>
            <a:ext cx="2076121" cy="2071001"/>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Assessment and measurement for evaluating the ability to accurately classify outputs</a:t>
            </a:r>
          </a:p>
          <a:p>
            <a:pPr algn="ctr"/>
            <a:r>
              <a:rPr lang="en-US" sz="1200" dirty="0">
                <a:solidFill>
                  <a:schemeClr val="tx1"/>
                </a:solidFill>
              </a:rPr>
              <a:t>[</a:t>
            </a:r>
            <a:r>
              <a:rPr lang="en-US" altLang="en-US" sz="1200" dirty="0">
                <a:solidFill>
                  <a:srgbClr val="000000"/>
                </a:solidFill>
              </a:rPr>
              <a:t>carvalho2019machine</a:t>
            </a:r>
            <a:r>
              <a:rPr lang="en-US" sz="1200" dirty="0">
                <a:solidFill>
                  <a:schemeClr val="tx1"/>
                </a:solidFill>
              </a:rPr>
              <a:t>].</a:t>
            </a:r>
          </a:p>
          <a:p>
            <a:pPr algn="ctr"/>
            <a:r>
              <a:rPr lang="en-US" sz="1600" dirty="0">
                <a:solidFill>
                  <a:schemeClr val="tx1"/>
                </a:solidFill>
              </a:rPr>
              <a:t>  </a:t>
            </a:r>
          </a:p>
        </p:txBody>
      </p:sp>
      <p:sp>
        <p:nvSpPr>
          <p:cNvPr id="34" name="Arrow: Down 33">
            <a:extLst>
              <a:ext uri="{FF2B5EF4-FFF2-40B4-BE49-F238E27FC236}">
                <a16:creationId xmlns:a16="http://schemas.microsoft.com/office/drawing/2014/main" id="{6CE9CA84-CB5C-2A91-228D-7FBC67114B07}"/>
              </a:ext>
            </a:extLst>
          </p:cNvPr>
          <p:cNvSpPr/>
          <p:nvPr/>
        </p:nvSpPr>
        <p:spPr>
          <a:xfrm>
            <a:off x="8525426" y="4366225"/>
            <a:ext cx="247426" cy="301214"/>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724760CA-FD01-3613-EB41-8C1143194A16}"/>
              </a:ext>
            </a:extLst>
          </p:cNvPr>
          <p:cNvSpPr/>
          <p:nvPr/>
        </p:nvSpPr>
        <p:spPr>
          <a:xfrm>
            <a:off x="7742688" y="4722262"/>
            <a:ext cx="2008225" cy="2099342"/>
          </a:xfrm>
          <a:prstGeom prst="roundRect">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Level of user confidence in the provided explanations to understand the reasoning behind output predictions </a:t>
            </a:r>
            <a:r>
              <a:rPr lang="en-US" altLang="en-US" sz="1200" dirty="0">
                <a:solidFill>
                  <a:schemeClr val="tx1"/>
                </a:solidFill>
                <a:latin typeface="Calibri" panose="020F0502020204030204" pitchFamily="34" charset="0"/>
              </a:rPr>
              <a:t>[Arr+20]</a:t>
            </a:r>
            <a:endParaRPr lang="en-US" sz="1600" dirty="0">
              <a:solidFill>
                <a:schemeClr val="tx1"/>
              </a:solidFill>
            </a:endParaRPr>
          </a:p>
        </p:txBody>
      </p:sp>
      <p:sp>
        <p:nvSpPr>
          <p:cNvPr id="36" name="Arrow: Down 35">
            <a:extLst>
              <a:ext uri="{FF2B5EF4-FFF2-40B4-BE49-F238E27FC236}">
                <a16:creationId xmlns:a16="http://schemas.microsoft.com/office/drawing/2014/main" id="{B8A6AAFC-D234-057D-9146-230F671CF6DE}"/>
              </a:ext>
            </a:extLst>
          </p:cNvPr>
          <p:cNvSpPr/>
          <p:nvPr/>
        </p:nvSpPr>
        <p:spPr>
          <a:xfrm>
            <a:off x="10755034" y="4366225"/>
            <a:ext cx="247426" cy="301214"/>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587D57D-BE00-0F94-1454-8C71E0B559DE}"/>
              </a:ext>
            </a:extLst>
          </p:cNvPr>
          <p:cNvSpPr/>
          <p:nvPr/>
        </p:nvSpPr>
        <p:spPr>
          <a:xfrm>
            <a:off x="10045633" y="4698251"/>
            <a:ext cx="1728299" cy="209934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User perception of the clarity of the explanations contributing to higher satisfaction in the models </a:t>
            </a:r>
            <a:r>
              <a:rPr lang="en-US" sz="1200" dirty="0">
                <a:solidFill>
                  <a:schemeClr val="tx1"/>
                </a:solidFill>
              </a:rPr>
              <a:t>[markus2021role]</a:t>
            </a:r>
            <a:endParaRPr lang="en-US" sz="1600" dirty="0">
              <a:solidFill>
                <a:schemeClr val="tx1"/>
              </a:solidFill>
            </a:endParaRPr>
          </a:p>
        </p:txBody>
      </p:sp>
      <p:cxnSp>
        <p:nvCxnSpPr>
          <p:cNvPr id="39" name="Straight Connector 38">
            <a:extLst>
              <a:ext uri="{FF2B5EF4-FFF2-40B4-BE49-F238E27FC236}">
                <a16:creationId xmlns:a16="http://schemas.microsoft.com/office/drawing/2014/main" id="{750B8A2D-56BB-B0F5-F9F6-95DFBAA3EDF3}"/>
              </a:ext>
              <a:ext uri="{C183D7F6-B498-43B3-948B-1728B52AA6E4}">
                <adec:decorative xmlns:adec="http://schemas.microsoft.com/office/drawing/2017/decorative" val="1"/>
              </a:ext>
            </a:extLst>
          </p:cNvPr>
          <p:cNvCxnSpPr>
            <a:cxnSpLocks/>
          </p:cNvCxnSpPr>
          <p:nvPr/>
        </p:nvCxnSpPr>
        <p:spPr>
          <a:xfrm>
            <a:off x="1948854" y="3196895"/>
            <a:ext cx="9968" cy="101285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1" name="Rectangle: Rounded Corners 40" descr="team member headshot">
            <a:extLst>
              <a:ext uri="{FF2B5EF4-FFF2-40B4-BE49-F238E27FC236}">
                <a16:creationId xmlns:a16="http://schemas.microsoft.com/office/drawing/2014/main" id="{0BA01734-D6E6-C267-2224-61D418D782CE}"/>
              </a:ext>
            </a:extLst>
          </p:cNvPr>
          <p:cNvSpPr/>
          <p:nvPr/>
        </p:nvSpPr>
        <p:spPr>
          <a:xfrm>
            <a:off x="1029939" y="3670637"/>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42" name="Rectangle: Rounded Corners 41" descr="team member headshot">
            <a:extLst>
              <a:ext uri="{FF2B5EF4-FFF2-40B4-BE49-F238E27FC236}">
                <a16:creationId xmlns:a16="http://schemas.microsoft.com/office/drawing/2014/main" id="{000367FA-7391-ECA9-E3AC-96AF74A6B628}"/>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cxnSp>
        <p:nvCxnSpPr>
          <p:cNvPr id="45" name="Straight Connector 44">
            <a:extLst>
              <a:ext uri="{FF2B5EF4-FFF2-40B4-BE49-F238E27FC236}">
                <a16:creationId xmlns:a16="http://schemas.microsoft.com/office/drawing/2014/main" id="{55AE42BC-4132-66DC-C665-E8019A942088}"/>
              </a:ext>
              <a:ext uri="{C183D7F6-B498-43B3-948B-1728B52AA6E4}">
                <adec:decorative xmlns:adec="http://schemas.microsoft.com/office/drawing/2017/decorative" val="1"/>
              </a:ext>
            </a:extLst>
          </p:cNvPr>
          <p:cNvCxnSpPr>
            <a:cxnSpLocks/>
          </p:cNvCxnSpPr>
          <p:nvPr/>
        </p:nvCxnSpPr>
        <p:spPr>
          <a:xfrm>
            <a:off x="3900420" y="3228422"/>
            <a:ext cx="15539" cy="87380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CF45BC-C2FF-1A51-622E-53903000251D}"/>
              </a:ext>
              <a:ext uri="{C183D7F6-B498-43B3-948B-1728B52AA6E4}">
                <adec:decorative xmlns:adec="http://schemas.microsoft.com/office/drawing/2017/decorative" val="1"/>
              </a:ext>
            </a:extLst>
          </p:cNvPr>
          <p:cNvCxnSpPr>
            <a:cxnSpLocks/>
          </p:cNvCxnSpPr>
          <p:nvPr/>
        </p:nvCxnSpPr>
        <p:spPr>
          <a:xfrm>
            <a:off x="5849825" y="3239044"/>
            <a:ext cx="0" cy="86318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7DC34-83C3-B275-54FA-B97AA3393E8A}"/>
              </a:ext>
              <a:ext uri="{C183D7F6-B498-43B3-948B-1728B52AA6E4}">
                <adec:decorative xmlns:adec="http://schemas.microsoft.com/office/drawing/2017/decorative" val="1"/>
              </a:ext>
            </a:extLst>
          </p:cNvPr>
          <p:cNvCxnSpPr>
            <a:cxnSpLocks/>
          </p:cNvCxnSpPr>
          <p:nvPr/>
        </p:nvCxnSpPr>
        <p:spPr>
          <a:xfrm>
            <a:off x="8742157" y="3157519"/>
            <a:ext cx="9968" cy="86011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56705113-C070-3BEB-017D-EBCB6746C6D0}"/>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56" name="Rectangle: Rounded Corners 55">
            <a:extLst>
              <a:ext uri="{FF2B5EF4-FFF2-40B4-BE49-F238E27FC236}">
                <a16:creationId xmlns:a16="http://schemas.microsoft.com/office/drawing/2014/main" id="{E6D71A7D-E330-EAD8-CA5A-40EBDECADEE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57" name="Rectangle: Rounded Corners 56">
            <a:extLst>
              <a:ext uri="{FF2B5EF4-FFF2-40B4-BE49-F238E27FC236}">
                <a16:creationId xmlns:a16="http://schemas.microsoft.com/office/drawing/2014/main" id="{78BE2943-406B-26D1-A5E3-22E205923E99}"/>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1"/>
                </a:solidFill>
              </a:rPr>
              <a:t>Explanation Reliance and Trust</a:t>
            </a:r>
            <a:endParaRPr lang="en-US" sz="1000" dirty="0">
              <a:solidFill>
                <a:schemeClr val="tx1"/>
              </a:solidFill>
            </a:endParaRPr>
          </a:p>
        </p:txBody>
      </p:sp>
      <p:sp>
        <p:nvSpPr>
          <p:cNvPr id="58" name="Rectangle: Rounded Corners 57">
            <a:extLst>
              <a:ext uri="{FF2B5EF4-FFF2-40B4-BE49-F238E27FC236}">
                <a16:creationId xmlns:a16="http://schemas.microsoft.com/office/drawing/2014/main" id="{1F25B1C4-0997-F3F5-509D-979DEE2FB22B}"/>
              </a:ext>
            </a:extLst>
          </p:cNvPr>
          <p:cNvSpPr/>
          <p:nvPr/>
        </p:nvSpPr>
        <p:spPr>
          <a:xfrm>
            <a:off x="70287" y="3601954"/>
            <a:ext cx="12086017" cy="70944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E0B8C9F-9E19-8917-1339-ECA22C58C278}"/>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60" name="Rectangle: Rounded Corners 59">
            <a:extLst>
              <a:ext uri="{FF2B5EF4-FFF2-40B4-BE49-F238E27FC236}">
                <a16:creationId xmlns:a16="http://schemas.microsoft.com/office/drawing/2014/main" id="{B3BE0085-272F-4319-9D36-CFF143FE4BFC}"/>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61" name="Rectangle: Rounded Corners 60">
            <a:extLst>
              <a:ext uri="{FF2B5EF4-FFF2-40B4-BE49-F238E27FC236}">
                <a16:creationId xmlns:a16="http://schemas.microsoft.com/office/drawing/2014/main" id="{7160BFFD-595B-23EC-3064-59D8EEC8AD0C}"/>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tx1"/>
                </a:solidFill>
              </a:rPr>
              <a:t>Interface Explainability (Elucidation)</a:t>
            </a:r>
          </a:p>
        </p:txBody>
      </p:sp>
      <p:graphicFrame>
        <p:nvGraphicFramePr>
          <p:cNvPr id="62" name="Diagram 61">
            <a:extLst>
              <a:ext uri="{FF2B5EF4-FFF2-40B4-BE49-F238E27FC236}">
                <a16:creationId xmlns:a16="http://schemas.microsoft.com/office/drawing/2014/main" id="{6E1699AB-55F2-D937-A6F0-C144ADBED7A1}"/>
              </a:ext>
            </a:extLst>
          </p:cNvPr>
          <p:cNvGraphicFramePr/>
          <p:nvPr>
            <p:extLst>
              <p:ext uri="{D42A27DB-BD31-4B8C-83A1-F6EECF244321}">
                <p14:modId xmlns:p14="http://schemas.microsoft.com/office/powerpoint/2010/main" val="2716708725"/>
              </p:ext>
            </p:extLst>
          </p:nvPr>
        </p:nvGraphicFramePr>
        <p:xfrm>
          <a:off x="8369790" y="1319736"/>
          <a:ext cx="3351686" cy="84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Rectangle: Rounded Corners 65">
            <a:extLst>
              <a:ext uri="{FF2B5EF4-FFF2-40B4-BE49-F238E27FC236}">
                <a16:creationId xmlns:a16="http://schemas.microsoft.com/office/drawing/2014/main" id="{53664EBB-7AC0-52A8-D0DF-3507001A6078}"/>
              </a:ext>
            </a:extLst>
          </p:cNvPr>
          <p:cNvSpPr/>
          <p:nvPr/>
        </p:nvSpPr>
        <p:spPr>
          <a:xfrm>
            <a:off x="8127973" y="1408208"/>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7" name="Arrow: Down 66">
            <a:extLst>
              <a:ext uri="{FF2B5EF4-FFF2-40B4-BE49-F238E27FC236}">
                <a16:creationId xmlns:a16="http://schemas.microsoft.com/office/drawing/2014/main" id="{3E6F36DE-17B6-A742-B8F7-DBC63F2B3029}"/>
              </a:ext>
            </a:extLst>
          </p:cNvPr>
          <p:cNvSpPr/>
          <p:nvPr/>
        </p:nvSpPr>
        <p:spPr>
          <a:xfrm>
            <a:off x="8700017" y="2162003"/>
            <a:ext cx="210381" cy="41167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6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4" grpId="0" animBg="1"/>
      <p:bldP spid="25" grpId="0" animBg="1"/>
      <p:bldP spid="32" grpId="0" animBg="1"/>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652-6E35-79A3-B4F6-C305D38D8DB8}"/>
              </a:ext>
            </a:extLst>
          </p:cNvPr>
          <p:cNvSpPr>
            <a:spLocks noGrp="1"/>
          </p:cNvSpPr>
          <p:nvPr>
            <p:ph type="title"/>
          </p:nvPr>
        </p:nvSpPr>
        <p:spPr>
          <a:xfrm>
            <a:off x="507590" y="475051"/>
            <a:ext cx="11084970" cy="637198"/>
          </a:xfrm>
        </p:spPr>
        <p:txBody>
          <a:bodyPr>
            <a:normAutofit/>
          </a:bodyPr>
          <a:lstStyle/>
          <a:p>
            <a:r>
              <a:rPr lang="en-US" dirty="0"/>
              <a:t>Metrics properties</a:t>
            </a:r>
          </a:p>
        </p:txBody>
      </p:sp>
      <p:sp>
        <p:nvSpPr>
          <p:cNvPr id="4" name="Slide Number Placeholder 3">
            <a:extLst>
              <a:ext uri="{FF2B5EF4-FFF2-40B4-BE49-F238E27FC236}">
                <a16:creationId xmlns:a16="http://schemas.microsoft.com/office/drawing/2014/main" id="{75B82DBC-6AA8-B15F-A2A8-56E142DB8B7B}"/>
              </a:ext>
            </a:extLst>
          </p:cNvPr>
          <p:cNvSpPr>
            <a:spLocks noGrp="1"/>
          </p:cNvSpPr>
          <p:nvPr>
            <p:ph type="sldNum" sz="quarter" idx="11"/>
          </p:nvPr>
        </p:nvSpPr>
        <p:spPr>
          <a:xfrm>
            <a:off x="11656348" y="6550564"/>
            <a:ext cx="514350" cy="365125"/>
          </a:xfrm>
        </p:spPr>
        <p:txBody>
          <a:bodyPr/>
          <a:lstStyle/>
          <a:p>
            <a:pPr>
              <a:defRPr/>
            </a:pPr>
            <a:fld id="{8E38898B-C4B1-47C2-ADEB-CCDDD185D7D1}" type="slidenum">
              <a:rPr lang="en-US" smtClean="0"/>
              <a:pPr>
                <a:defRPr/>
              </a:pPr>
              <a:t>9</a:t>
            </a:fld>
            <a:endParaRPr lang="en-US" dirty="0"/>
          </a:p>
        </p:txBody>
      </p:sp>
      <p:cxnSp>
        <p:nvCxnSpPr>
          <p:cNvPr id="6" name="Straight Connector 5">
            <a:extLst>
              <a:ext uri="{FF2B5EF4-FFF2-40B4-BE49-F238E27FC236}">
                <a16:creationId xmlns:a16="http://schemas.microsoft.com/office/drawing/2014/main" id="{E8B2EA4F-568B-29F6-4D1A-452481B9697E}"/>
              </a:ext>
              <a:ext uri="{C183D7F6-B498-43B3-948B-1728B52AA6E4}">
                <adec:decorative xmlns:adec="http://schemas.microsoft.com/office/drawing/2017/decorative" val="1"/>
              </a:ext>
            </a:extLst>
          </p:cNvPr>
          <p:cNvCxnSpPr>
            <a:cxnSpLocks/>
            <a:endCxn id="34" idx="2"/>
          </p:cNvCxnSpPr>
          <p:nvPr/>
        </p:nvCxnSpPr>
        <p:spPr>
          <a:xfrm flipH="1">
            <a:off x="1944125" y="3544736"/>
            <a:ext cx="5150" cy="1330059"/>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7DF7A-6E57-2756-80DC-5C1DF3F91DE3}"/>
              </a:ext>
              <a:ext uri="{C183D7F6-B498-43B3-948B-1728B52AA6E4}">
                <adec:decorative xmlns:adec="http://schemas.microsoft.com/office/drawing/2017/decorative" val="1"/>
              </a:ext>
            </a:extLst>
          </p:cNvPr>
          <p:cNvCxnSpPr>
            <a:cxnSpLocks/>
            <a:endCxn id="24" idx="2"/>
          </p:cNvCxnSpPr>
          <p:nvPr/>
        </p:nvCxnSpPr>
        <p:spPr>
          <a:xfrm>
            <a:off x="3865742" y="3479294"/>
            <a:ext cx="18615" cy="140710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D0567-B381-796F-6CEA-B06B3928F168}"/>
              </a:ext>
              <a:ext uri="{C183D7F6-B498-43B3-948B-1728B52AA6E4}">
                <adec:decorative xmlns:adec="http://schemas.microsoft.com/office/drawing/2017/decorative" val="1"/>
              </a:ext>
            </a:extLst>
          </p:cNvPr>
          <p:cNvCxnSpPr>
            <a:cxnSpLocks/>
          </p:cNvCxnSpPr>
          <p:nvPr/>
        </p:nvCxnSpPr>
        <p:spPr>
          <a:xfrm>
            <a:off x="5864890" y="3469556"/>
            <a:ext cx="0" cy="125860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14AFD-0B81-3537-DDD7-9C8B7FCC5169}"/>
              </a:ext>
              <a:ext uri="{C183D7F6-B498-43B3-948B-1728B52AA6E4}">
                <adec:decorative xmlns:adec="http://schemas.microsoft.com/office/drawing/2017/decorative" val="1"/>
              </a:ext>
            </a:extLst>
          </p:cNvPr>
          <p:cNvCxnSpPr>
            <a:cxnSpLocks/>
          </p:cNvCxnSpPr>
          <p:nvPr/>
        </p:nvCxnSpPr>
        <p:spPr>
          <a:xfrm>
            <a:off x="8758653" y="3333467"/>
            <a:ext cx="0" cy="1583519"/>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AD358-E046-517E-152D-86AE48CAF39A}"/>
              </a:ext>
              <a:ext uri="{C183D7F6-B498-43B3-948B-1728B52AA6E4}">
                <adec:decorative xmlns:adec="http://schemas.microsoft.com/office/drawing/2017/decorative" val="1"/>
              </a:ext>
            </a:extLst>
          </p:cNvPr>
          <p:cNvCxnSpPr>
            <a:cxnSpLocks/>
          </p:cNvCxnSpPr>
          <p:nvPr/>
        </p:nvCxnSpPr>
        <p:spPr>
          <a:xfrm flipV="1">
            <a:off x="6835908" y="1829388"/>
            <a:ext cx="0" cy="81982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BFD70-D5A8-9DC8-C58B-9F84C3F000DE}"/>
              </a:ext>
              <a:ext uri="{C183D7F6-B498-43B3-948B-1728B52AA6E4}">
                <adec:decorative xmlns:adec="http://schemas.microsoft.com/office/drawing/2017/decorative" val="1"/>
              </a:ext>
            </a:extLst>
          </p:cNvPr>
          <p:cNvCxnSpPr>
            <a:cxnSpLocks/>
          </p:cNvCxnSpPr>
          <p:nvPr/>
        </p:nvCxnSpPr>
        <p:spPr>
          <a:xfrm>
            <a:off x="7235862" y="4241178"/>
            <a:ext cx="2607524"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D3C94F3-E6CF-3B45-B772-408B7A985DBB}"/>
              </a:ext>
              <a:ext uri="{C183D7F6-B498-43B3-948B-1728B52AA6E4}">
                <adec:decorative xmlns:adec="http://schemas.microsoft.com/office/drawing/2017/decorative" val="1"/>
              </a:ext>
            </a:extLst>
          </p:cNvPr>
          <p:cNvCxnSpPr>
            <a:cxnSpLocks/>
          </p:cNvCxnSpPr>
          <p:nvPr/>
        </p:nvCxnSpPr>
        <p:spPr>
          <a:xfrm rot="10800000" flipV="1">
            <a:off x="1948854" y="2658638"/>
            <a:ext cx="4837934" cy="269558"/>
          </a:xfrm>
          <a:prstGeom prst="bentConnector3">
            <a:avLst>
              <a:gd name="adj1" fmla="val 100008"/>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FE97707-2298-7E47-B071-81E1925BC4FE}"/>
              </a:ext>
              <a:ext uri="{C183D7F6-B498-43B3-948B-1728B52AA6E4}">
                <adec:decorative xmlns:adec="http://schemas.microsoft.com/office/drawing/2017/decorative" val="1"/>
              </a:ext>
            </a:extLst>
          </p:cNvPr>
          <p:cNvCxnSpPr>
            <a:cxnSpLocks/>
          </p:cNvCxnSpPr>
          <p:nvPr/>
        </p:nvCxnSpPr>
        <p:spPr>
          <a:xfrm>
            <a:off x="6774543" y="2658279"/>
            <a:ext cx="4971142" cy="252758"/>
          </a:xfrm>
          <a:prstGeom prst="bentConnector3">
            <a:avLst>
              <a:gd name="adj1" fmla="val 10025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B8F48-C4C2-5250-7586-608EDA725668}"/>
              </a:ext>
              <a:ext uri="{C183D7F6-B498-43B3-948B-1728B52AA6E4}">
                <adec:decorative xmlns:adec="http://schemas.microsoft.com/office/drawing/2017/decorative" val="1"/>
              </a:ext>
            </a:extLst>
          </p:cNvPr>
          <p:cNvCxnSpPr>
            <a:cxnSpLocks/>
          </p:cNvCxnSpPr>
          <p:nvPr/>
        </p:nvCxnSpPr>
        <p:spPr>
          <a:xfrm>
            <a:off x="3901507"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B7AA3A-8C0F-1ADD-3456-7156BD21F984}"/>
              </a:ext>
              <a:ext uri="{C183D7F6-B498-43B3-948B-1728B52AA6E4}">
                <adec:decorative xmlns:adec="http://schemas.microsoft.com/office/drawing/2017/decorative" val="1"/>
              </a:ext>
            </a:extLst>
          </p:cNvPr>
          <p:cNvCxnSpPr>
            <a:cxnSpLocks/>
          </p:cNvCxnSpPr>
          <p:nvPr/>
        </p:nvCxnSpPr>
        <p:spPr>
          <a:xfrm>
            <a:off x="5873586" y="2649212"/>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4A7CDB-DBF3-70CE-DE77-17D0C99887A7}"/>
              </a:ext>
              <a:ext uri="{C183D7F6-B498-43B3-948B-1728B52AA6E4}">
                <adec:decorative xmlns:adec="http://schemas.microsoft.com/office/drawing/2017/decorative" val="1"/>
              </a:ext>
            </a:extLst>
          </p:cNvPr>
          <p:cNvCxnSpPr>
            <a:cxnSpLocks/>
          </p:cNvCxnSpPr>
          <p:nvPr/>
        </p:nvCxnSpPr>
        <p:spPr>
          <a:xfrm>
            <a:off x="8758653" y="2679965"/>
            <a:ext cx="0" cy="37771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2DBDB1-F2EB-C81C-F49E-14FBD7996631}"/>
              </a:ext>
              <a:ext uri="{C183D7F6-B498-43B3-948B-1728B52AA6E4}">
                <adec:decorative xmlns:adec="http://schemas.microsoft.com/office/drawing/2017/decorative" val="1"/>
              </a:ext>
            </a:extLst>
          </p:cNvPr>
          <p:cNvCxnSpPr>
            <a:cxnSpLocks/>
          </p:cNvCxnSpPr>
          <p:nvPr/>
        </p:nvCxnSpPr>
        <p:spPr>
          <a:xfrm>
            <a:off x="11738696" y="2997310"/>
            <a:ext cx="0" cy="1877485"/>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70381B-8105-6BF6-8F38-6A700BB78AB4}"/>
              </a:ext>
            </a:extLst>
          </p:cNvPr>
          <p:cNvSpPr/>
          <p:nvPr/>
        </p:nvSpPr>
        <p:spPr>
          <a:xfrm>
            <a:off x="5908896" y="1550854"/>
            <a:ext cx="1828800" cy="548640"/>
          </a:xfrm>
          <a:prstGeom prst="roundRect">
            <a:avLst/>
          </a:prstGeom>
          <a:solidFill>
            <a:schemeClr val="accent5">
              <a:lumMod val="20000"/>
              <a:lumOff val="8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accent5">
                    <a:lumMod val="50000"/>
                  </a:schemeClr>
                </a:solidFill>
              </a:rPr>
              <a:t>Explainable AI (XAI)</a:t>
            </a:r>
            <a:endParaRPr lang="en-US" sz="1200" dirty="0">
              <a:solidFill>
                <a:schemeClr val="tx1"/>
              </a:solidFill>
            </a:endParaRPr>
          </a:p>
        </p:txBody>
      </p:sp>
      <p:sp>
        <p:nvSpPr>
          <p:cNvPr id="19" name="Rectangle: Rounded Corners 18" descr="team member headshot">
            <a:extLst>
              <a:ext uri="{FF2B5EF4-FFF2-40B4-BE49-F238E27FC236}">
                <a16:creationId xmlns:a16="http://schemas.microsoft.com/office/drawing/2014/main" id="{F7468C43-CD96-D7E8-63A3-C70A5B2932BA}"/>
              </a:ext>
            </a:extLst>
          </p:cNvPr>
          <p:cNvSpPr/>
          <p:nvPr/>
        </p:nvSpPr>
        <p:spPr>
          <a:xfrm>
            <a:off x="1056054" y="2928196"/>
            <a:ext cx="1828800" cy="548640"/>
          </a:xfrm>
          <a:prstGeom prst="roundRect">
            <a:avLst/>
          </a:prstGeom>
          <a:solidFill>
            <a:srgbClr val="FFFF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Traceability</a:t>
            </a:r>
            <a:endParaRPr lang="en-US" sz="1000" b="1" dirty="0">
              <a:solidFill>
                <a:schemeClr val="tx1"/>
              </a:solidFill>
            </a:endParaRPr>
          </a:p>
        </p:txBody>
      </p:sp>
      <p:sp>
        <p:nvSpPr>
          <p:cNvPr id="20" name="Rectangle: Rounded Corners 19" descr="team member headshot">
            <a:extLst>
              <a:ext uri="{FF2B5EF4-FFF2-40B4-BE49-F238E27FC236}">
                <a16:creationId xmlns:a16="http://schemas.microsoft.com/office/drawing/2014/main" id="{4F96409F-AB51-33D2-3A3E-F941D252C71A}"/>
              </a:ext>
            </a:extLst>
          </p:cNvPr>
          <p:cNvSpPr/>
          <p:nvPr/>
        </p:nvSpPr>
        <p:spPr>
          <a:xfrm>
            <a:off x="1044422" y="3661105"/>
            <a:ext cx="1828800" cy="548640"/>
          </a:xfrm>
          <a:prstGeom prst="roundRect">
            <a:avLst/>
          </a:prstGeom>
          <a:solidFill>
            <a:srgbClr val="FFFF66"/>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Robustness</a:t>
            </a:r>
          </a:p>
        </p:txBody>
      </p:sp>
      <p:sp>
        <p:nvSpPr>
          <p:cNvPr id="22" name="Rectangle: Rounded Corners 21">
            <a:extLst>
              <a:ext uri="{FF2B5EF4-FFF2-40B4-BE49-F238E27FC236}">
                <a16:creationId xmlns:a16="http://schemas.microsoft.com/office/drawing/2014/main" id="{5C194D54-A419-6A61-5D90-C104CD85BE7A}"/>
              </a:ext>
            </a:extLst>
          </p:cNvPr>
          <p:cNvSpPr/>
          <p:nvPr/>
        </p:nvSpPr>
        <p:spPr>
          <a:xfrm>
            <a:off x="3005459" y="2928196"/>
            <a:ext cx="1828800" cy="548640"/>
          </a:xfrm>
          <a:prstGeom prst="roundRect">
            <a:avLst/>
          </a:prstGeom>
          <a:solidFill>
            <a:srgbClr val="FFC00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Understandability</a:t>
            </a:r>
            <a:endParaRPr lang="en-US" sz="1000" b="1" dirty="0">
              <a:solidFill>
                <a:schemeClr val="tx1"/>
              </a:solidFill>
            </a:endParaRPr>
          </a:p>
        </p:txBody>
      </p:sp>
      <p:sp>
        <p:nvSpPr>
          <p:cNvPr id="23" name="Rectangle: Rounded Corners 22">
            <a:extLst>
              <a:ext uri="{FF2B5EF4-FFF2-40B4-BE49-F238E27FC236}">
                <a16:creationId xmlns:a16="http://schemas.microsoft.com/office/drawing/2014/main" id="{9F6ADBA1-DAB2-D7EC-445A-FDA5F00D2C68}"/>
              </a:ext>
            </a:extLst>
          </p:cNvPr>
          <p:cNvSpPr/>
          <p:nvPr/>
        </p:nvSpPr>
        <p:spPr>
          <a:xfrm>
            <a:off x="3010258" y="3661105"/>
            <a:ext cx="1828800" cy="548640"/>
          </a:xfrm>
          <a:prstGeom prst="roundRect">
            <a:avLst/>
          </a:prstGeom>
          <a:solidFill>
            <a:srgbClr val="FFCD2D"/>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Explanation Faithfulness</a:t>
            </a:r>
          </a:p>
        </p:txBody>
      </p:sp>
      <p:sp>
        <p:nvSpPr>
          <p:cNvPr id="24" name="Rectangle: Rounded Corners 23">
            <a:extLst>
              <a:ext uri="{FF2B5EF4-FFF2-40B4-BE49-F238E27FC236}">
                <a16:creationId xmlns:a16="http://schemas.microsoft.com/office/drawing/2014/main" id="{6758CBED-EEAC-E02A-96F6-7E9B554F45BA}"/>
              </a:ext>
              <a:ext uri="{C183D7F6-B498-43B3-948B-1728B52AA6E4}">
                <adec:decorative xmlns:adec="http://schemas.microsoft.com/office/drawing/2017/decorative" val="0"/>
              </a:ext>
            </a:extLst>
          </p:cNvPr>
          <p:cNvSpPr/>
          <p:nvPr/>
        </p:nvSpPr>
        <p:spPr>
          <a:xfrm>
            <a:off x="2969957" y="4337762"/>
            <a:ext cx="1828800" cy="548640"/>
          </a:xfrm>
          <a:prstGeom prst="roundRect">
            <a:avLst/>
          </a:prstGeom>
          <a:solidFill>
            <a:srgbClr val="FFD44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Consistency</a:t>
            </a:r>
            <a:endParaRPr lang="en-US" sz="1000" dirty="0">
              <a:solidFill>
                <a:schemeClr val="tx1"/>
              </a:solidFill>
            </a:endParaRPr>
          </a:p>
        </p:txBody>
      </p:sp>
      <p:sp>
        <p:nvSpPr>
          <p:cNvPr id="26" name="Rectangle: Rounded Corners 25">
            <a:extLst>
              <a:ext uri="{FF2B5EF4-FFF2-40B4-BE49-F238E27FC236}">
                <a16:creationId xmlns:a16="http://schemas.microsoft.com/office/drawing/2014/main" id="{898A4545-3C8F-15C9-8D6A-DB6C9A1ACAF0}"/>
              </a:ext>
            </a:extLst>
          </p:cNvPr>
          <p:cNvSpPr/>
          <p:nvPr/>
        </p:nvSpPr>
        <p:spPr>
          <a:xfrm>
            <a:off x="5004268" y="2912078"/>
            <a:ext cx="1828800" cy="548640"/>
          </a:xfrm>
          <a:prstGeom prst="roundRect">
            <a:avLst/>
          </a:prstGeom>
          <a:solidFill>
            <a:srgbClr val="92D050"/>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2">
                    <a:lumMod val="50000"/>
                  </a:schemeClr>
                </a:solidFill>
              </a:rPr>
              <a:t>Comprehensibility</a:t>
            </a:r>
            <a:endParaRPr lang="en-US" sz="1000" dirty="0">
              <a:solidFill>
                <a:schemeClr val="tx1"/>
              </a:solidFill>
            </a:endParaRPr>
          </a:p>
        </p:txBody>
      </p:sp>
      <p:sp>
        <p:nvSpPr>
          <p:cNvPr id="27" name="Rectangle: Rounded Corners 26">
            <a:extLst>
              <a:ext uri="{FF2B5EF4-FFF2-40B4-BE49-F238E27FC236}">
                <a16:creationId xmlns:a16="http://schemas.microsoft.com/office/drawing/2014/main" id="{5E16E886-47D4-7CBD-8CE9-55732FD6220A}"/>
              </a:ext>
            </a:extLst>
          </p:cNvPr>
          <p:cNvSpPr/>
          <p:nvPr/>
        </p:nvSpPr>
        <p:spPr>
          <a:xfrm>
            <a:off x="5014794" y="3652436"/>
            <a:ext cx="1828800" cy="548640"/>
          </a:xfrm>
          <a:prstGeom prst="roundRect">
            <a:avLst/>
          </a:prstGeom>
          <a:solidFill>
            <a:srgbClr val="A9DA74"/>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b="1" dirty="0">
                <a:solidFill>
                  <a:schemeClr val="tx1"/>
                </a:solidFill>
              </a:rPr>
              <a:t>Explanation Performance</a:t>
            </a:r>
          </a:p>
        </p:txBody>
      </p:sp>
      <p:sp>
        <p:nvSpPr>
          <p:cNvPr id="28" name="Rectangle: Rounded Corners 27">
            <a:extLst>
              <a:ext uri="{FF2B5EF4-FFF2-40B4-BE49-F238E27FC236}">
                <a16:creationId xmlns:a16="http://schemas.microsoft.com/office/drawing/2014/main" id="{054537AC-3BD6-4725-9C20-0EFA3F6EA1C1}"/>
              </a:ext>
            </a:extLst>
          </p:cNvPr>
          <p:cNvSpPr/>
          <p:nvPr/>
        </p:nvSpPr>
        <p:spPr>
          <a:xfrm>
            <a:off x="7683164" y="2928196"/>
            <a:ext cx="1828800" cy="548640"/>
          </a:xfrm>
          <a:prstGeom prst="roundRect">
            <a:avLst/>
          </a:prstGeom>
          <a:solidFill>
            <a:srgbClr val="F5B68B"/>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400" b="1" dirty="0">
                <a:solidFill>
                  <a:schemeClr val="accent3">
                    <a:lumMod val="50000"/>
                  </a:schemeClr>
                </a:solidFill>
              </a:rPr>
              <a:t>Interface Explainability (Elucidation)</a:t>
            </a:r>
          </a:p>
        </p:txBody>
      </p:sp>
      <p:sp>
        <p:nvSpPr>
          <p:cNvPr id="29" name="Rectangle: Rounded Corners 28">
            <a:extLst>
              <a:ext uri="{FF2B5EF4-FFF2-40B4-BE49-F238E27FC236}">
                <a16:creationId xmlns:a16="http://schemas.microsoft.com/office/drawing/2014/main" id="{36AFB987-32C0-F0FF-1397-48868507E8C6}"/>
              </a:ext>
            </a:extLst>
          </p:cNvPr>
          <p:cNvSpPr/>
          <p:nvPr/>
        </p:nvSpPr>
        <p:spPr>
          <a:xfrm>
            <a:off x="7711052" y="3649394"/>
            <a:ext cx="1828800" cy="548640"/>
          </a:xfrm>
          <a:prstGeom prst="roundRect">
            <a:avLst/>
          </a:prstGeom>
          <a:solidFill>
            <a:srgbClr val="F8D3B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Reliance and Trust</a:t>
            </a:r>
            <a:endParaRPr lang="en-US" sz="1000" dirty="0">
              <a:solidFill>
                <a:schemeClr val="tx1"/>
              </a:solidFill>
            </a:endParaRPr>
          </a:p>
        </p:txBody>
      </p:sp>
      <p:sp>
        <p:nvSpPr>
          <p:cNvPr id="30" name="Rectangle: Rounded Corners 29">
            <a:extLst>
              <a:ext uri="{FF2B5EF4-FFF2-40B4-BE49-F238E27FC236}">
                <a16:creationId xmlns:a16="http://schemas.microsoft.com/office/drawing/2014/main" id="{7988B7D0-66CB-2899-E855-CDB14B980443}"/>
              </a:ext>
            </a:extLst>
          </p:cNvPr>
          <p:cNvSpPr/>
          <p:nvPr/>
        </p:nvSpPr>
        <p:spPr>
          <a:xfrm>
            <a:off x="10312572" y="2916986"/>
            <a:ext cx="1828800" cy="548640"/>
          </a:xfrm>
          <a:prstGeom prst="roundRect">
            <a:avLst/>
          </a:prstGeom>
          <a:solidFill>
            <a:schemeClr val="bg2">
              <a:lumMod val="9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600" b="1" dirty="0">
                <a:solidFill>
                  <a:schemeClr val="tx1"/>
                </a:solidFill>
              </a:rPr>
              <a:t>Interpretability</a:t>
            </a:r>
            <a:endParaRPr lang="en-US" sz="1000" b="1" dirty="0">
              <a:solidFill>
                <a:schemeClr val="tx1"/>
              </a:solidFill>
            </a:endParaRPr>
          </a:p>
        </p:txBody>
      </p:sp>
      <p:sp>
        <p:nvSpPr>
          <p:cNvPr id="31" name="Rectangle: Rounded Corners 30">
            <a:extLst>
              <a:ext uri="{FF2B5EF4-FFF2-40B4-BE49-F238E27FC236}">
                <a16:creationId xmlns:a16="http://schemas.microsoft.com/office/drawing/2014/main" id="{A2792F72-3498-C93C-7F46-978125A1DFE6}"/>
              </a:ext>
            </a:extLst>
          </p:cNvPr>
          <p:cNvSpPr/>
          <p:nvPr/>
        </p:nvSpPr>
        <p:spPr>
          <a:xfrm>
            <a:off x="10302081" y="3649394"/>
            <a:ext cx="1828800" cy="548640"/>
          </a:xfrm>
          <a:prstGeom prst="roundRect">
            <a:avLst/>
          </a:prstGeom>
          <a:solidFill>
            <a:schemeClr val="accent3">
              <a:lumMod val="60000"/>
              <a:lumOff val="4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Explanation Goodness and Satisfaction</a:t>
            </a:r>
            <a:endParaRPr lang="en-US" sz="1000" dirty="0">
              <a:solidFill>
                <a:schemeClr val="tx1"/>
              </a:solidFill>
            </a:endParaRPr>
          </a:p>
        </p:txBody>
      </p:sp>
      <p:sp>
        <p:nvSpPr>
          <p:cNvPr id="32" name="Rectangle: Rounded Corners 31">
            <a:extLst>
              <a:ext uri="{FF2B5EF4-FFF2-40B4-BE49-F238E27FC236}">
                <a16:creationId xmlns:a16="http://schemas.microsoft.com/office/drawing/2014/main" id="{E560E040-0CFD-EDA4-8E56-6067018FB5FC}"/>
              </a:ext>
            </a:extLst>
          </p:cNvPr>
          <p:cNvSpPr/>
          <p:nvPr/>
        </p:nvSpPr>
        <p:spPr>
          <a:xfrm>
            <a:off x="10302082" y="4349980"/>
            <a:ext cx="1854224" cy="540399"/>
          </a:xfrm>
          <a:prstGeom prst="roundRect">
            <a:avLst/>
          </a:prstGeom>
          <a:solidFill>
            <a:schemeClr val="accent3">
              <a:lumMod val="40000"/>
              <a:lumOff val="60000"/>
            </a:schemeClr>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accent3">
                    <a:lumMod val="50000"/>
                  </a:schemeClr>
                </a:solidFill>
              </a:rPr>
              <a:t>Clarity</a:t>
            </a:r>
            <a:endParaRPr lang="en-US" sz="1000" dirty="0">
              <a:solidFill>
                <a:schemeClr val="tx1"/>
              </a:solidFill>
            </a:endParaRPr>
          </a:p>
        </p:txBody>
      </p:sp>
      <p:sp>
        <p:nvSpPr>
          <p:cNvPr id="34" name="Rectangle: Rounded Corners 33" descr="team member headshot">
            <a:extLst>
              <a:ext uri="{FF2B5EF4-FFF2-40B4-BE49-F238E27FC236}">
                <a16:creationId xmlns:a16="http://schemas.microsoft.com/office/drawing/2014/main" id="{03E26030-3A21-E017-C82E-45AA6DDB32F8}"/>
              </a:ext>
            </a:extLst>
          </p:cNvPr>
          <p:cNvSpPr/>
          <p:nvPr/>
        </p:nvSpPr>
        <p:spPr>
          <a:xfrm>
            <a:off x="1029725" y="4326155"/>
            <a:ext cx="1828800" cy="548640"/>
          </a:xfrm>
          <a:prstGeom prst="roundRect">
            <a:avLst/>
          </a:prstGeom>
          <a:solidFill>
            <a:srgbClr val="FFFF99"/>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tx2">
                    <a:lumMod val="50000"/>
                  </a:schemeClr>
                </a:solidFill>
              </a:rPr>
              <a:t>Stability</a:t>
            </a:r>
            <a:endParaRPr lang="en-US" sz="1000" dirty="0">
              <a:solidFill>
                <a:schemeClr val="tx1"/>
              </a:solidFill>
            </a:endParaRPr>
          </a:p>
        </p:txBody>
      </p:sp>
      <p:sp>
        <p:nvSpPr>
          <p:cNvPr id="35" name="Rectangle: Rounded Corners 34">
            <a:extLst>
              <a:ext uri="{FF2B5EF4-FFF2-40B4-BE49-F238E27FC236}">
                <a16:creationId xmlns:a16="http://schemas.microsoft.com/office/drawing/2014/main" id="{840102B7-56B3-0570-3B51-46ED79C5BDF1}"/>
              </a:ext>
            </a:extLst>
          </p:cNvPr>
          <p:cNvSpPr/>
          <p:nvPr/>
        </p:nvSpPr>
        <p:spPr>
          <a:xfrm>
            <a:off x="5014794" y="4326155"/>
            <a:ext cx="1828800" cy="548640"/>
          </a:xfrm>
          <a:prstGeom prst="roundRect">
            <a:avLst/>
          </a:prstGeom>
          <a:solidFill>
            <a:srgbClr val="BAE18F"/>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Performance</a:t>
            </a:r>
          </a:p>
        </p:txBody>
      </p:sp>
      <p:sp>
        <p:nvSpPr>
          <p:cNvPr id="38" name="Rectangle: Rounded Corners 37">
            <a:extLst>
              <a:ext uri="{FF2B5EF4-FFF2-40B4-BE49-F238E27FC236}">
                <a16:creationId xmlns:a16="http://schemas.microsoft.com/office/drawing/2014/main" id="{9EE47A11-D194-8E47-E19E-59BD9D56AC07}"/>
              </a:ext>
            </a:extLst>
          </p:cNvPr>
          <p:cNvSpPr/>
          <p:nvPr/>
        </p:nvSpPr>
        <p:spPr>
          <a:xfrm>
            <a:off x="8251956" y="436834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Reliability</a:t>
            </a:r>
          </a:p>
        </p:txBody>
      </p:sp>
      <p:cxnSp>
        <p:nvCxnSpPr>
          <p:cNvPr id="39" name="Straight Connector 38">
            <a:extLst>
              <a:ext uri="{FF2B5EF4-FFF2-40B4-BE49-F238E27FC236}">
                <a16:creationId xmlns:a16="http://schemas.microsoft.com/office/drawing/2014/main" id="{82284097-EE87-97A4-14C3-2CACF20069B7}"/>
              </a:ext>
              <a:ext uri="{C183D7F6-B498-43B3-948B-1728B52AA6E4}">
                <adec:decorative xmlns:adec="http://schemas.microsoft.com/office/drawing/2017/decorative" val="1"/>
              </a:ext>
            </a:extLst>
          </p:cNvPr>
          <p:cNvCxnSpPr>
            <a:cxnSpLocks/>
          </p:cNvCxnSpPr>
          <p:nvPr/>
        </p:nvCxnSpPr>
        <p:spPr>
          <a:xfrm>
            <a:off x="7235862" y="4234414"/>
            <a:ext cx="0" cy="6403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E4BDB984-7230-E458-7627-3B9EA8A19AAE}"/>
              </a:ext>
            </a:extLst>
          </p:cNvPr>
          <p:cNvSpPr/>
          <p:nvPr/>
        </p:nvSpPr>
        <p:spPr>
          <a:xfrm>
            <a:off x="6932804" y="4368345"/>
            <a:ext cx="980144" cy="534598"/>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dirty="0">
                <a:solidFill>
                  <a:schemeClr val="accent3">
                    <a:lumMod val="50000"/>
                  </a:schemeClr>
                </a:solidFill>
              </a:rPr>
              <a:t>Fidelity</a:t>
            </a:r>
            <a:endParaRPr lang="en-US" sz="1000" dirty="0">
              <a:solidFill>
                <a:schemeClr val="tx1"/>
              </a:solidFill>
            </a:endParaRPr>
          </a:p>
        </p:txBody>
      </p:sp>
      <p:cxnSp>
        <p:nvCxnSpPr>
          <p:cNvPr id="42" name="Straight Connector 41">
            <a:extLst>
              <a:ext uri="{FF2B5EF4-FFF2-40B4-BE49-F238E27FC236}">
                <a16:creationId xmlns:a16="http://schemas.microsoft.com/office/drawing/2014/main" id="{211D07FA-437C-74B3-3DFE-C45D3633AE02}"/>
              </a:ext>
              <a:ext uri="{C183D7F6-B498-43B3-948B-1728B52AA6E4}">
                <adec:decorative xmlns:adec="http://schemas.microsoft.com/office/drawing/2017/decorative" val="1"/>
              </a:ext>
            </a:extLst>
          </p:cNvPr>
          <p:cNvCxnSpPr>
            <a:cxnSpLocks/>
          </p:cNvCxnSpPr>
          <p:nvPr/>
        </p:nvCxnSpPr>
        <p:spPr>
          <a:xfrm>
            <a:off x="9842918" y="4234414"/>
            <a:ext cx="0" cy="69803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BDE4F97-913C-5660-16F9-47580AA97294}"/>
              </a:ext>
            </a:extLst>
          </p:cNvPr>
          <p:cNvSpPr/>
          <p:nvPr/>
        </p:nvSpPr>
        <p:spPr>
          <a:xfrm>
            <a:off x="9260114" y="4383805"/>
            <a:ext cx="808024" cy="548641"/>
          </a:xfrm>
          <a:prstGeom prst="roundRect">
            <a:avLst/>
          </a:prstGeom>
          <a:solidFill>
            <a:srgbClr val="FADDCA"/>
          </a:solidFill>
          <a:ln w="952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00" dirty="0">
                <a:solidFill>
                  <a:schemeClr val="tx1"/>
                </a:solidFill>
              </a:rPr>
              <a:t>Efficiency</a:t>
            </a:r>
          </a:p>
        </p:txBody>
      </p:sp>
      <p:sp>
        <p:nvSpPr>
          <p:cNvPr id="45" name="TextBox 44">
            <a:extLst>
              <a:ext uri="{FF2B5EF4-FFF2-40B4-BE49-F238E27FC236}">
                <a16:creationId xmlns:a16="http://schemas.microsoft.com/office/drawing/2014/main" id="{17821D86-9845-DDB3-CACD-E8E2B7EB54A4}"/>
              </a:ext>
            </a:extLst>
          </p:cNvPr>
          <p:cNvSpPr txBox="1"/>
          <p:nvPr/>
        </p:nvSpPr>
        <p:spPr>
          <a:xfrm>
            <a:off x="-29493" y="4297272"/>
            <a:ext cx="990767" cy="430887"/>
          </a:xfrm>
          <a:prstGeom prst="rect">
            <a:avLst/>
          </a:prstGeom>
          <a:noFill/>
        </p:spPr>
        <p:txBody>
          <a:bodyPr wrap="square" rtlCol="0">
            <a:spAutoFit/>
          </a:bodyPr>
          <a:lstStyle/>
          <a:p>
            <a:pPr algn="ctr"/>
            <a:r>
              <a:rPr lang="en-US" sz="1100" dirty="0"/>
              <a:t>Metrics Properties</a:t>
            </a:r>
          </a:p>
        </p:txBody>
      </p:sp>
      <p:sp>
        <p:nvSpPr>
          <p:cNvPr id="47" name="TextBox 46">
            <a:extLst>
              <a:ext uri="{FF2B5EF4-FFF2-40B4-BE49-F238E27FC236}">
                <a16:creationId xmlns:a16="http://schemas.microsoft.com/office/drawing/2014/main" id="{54663F8D-E51D-6564-53BF-E685A573A753}"/>
              </a:ext>
            </a:extLst>
          </p:cNvPr>
          <p:cNvSpPr txBox="1"/>
          <p:nvPr/>
        </p:nvSpPr>
        <p:spPr>
          <a:xfrm>
            <a:off x="-147161" y="3671343"/>
            <a:ext cx="1201338" cy="430887"/>
          </a:xfrm>
          <a:prstGeom prst="rect">
            <a:avLst/>
          </a:prstGeom>
          <a:noFill/>
        </p:spPr>
        <p:txBody>
          <a:bodyPr wrap="square" rtlCol="0">
            <a:spAutoFit/>
          </a:bodyPr>
          <a:lstStyle/>
          <a:p>
            <a:pPr algn="ctr"/>
            <a:r>
              <a:rPr lang="en-US" sz="1100" dirty="0"/>
              <a:t>Explanation properties</a:t>
            </a:r>
          </a:p>
        </p:txBody>
      </p:sp>
      <p:sp>
        <p:nvSpPr>
          <p:cNvPr id="48" name="TextBox 47">
            <a:extLst>
              <a:ext uri="{FF2B5EF4-FFF2-40B4-BE49-F238E27FC236}">
                <a16:creationId xmlns:a16="http://schemas.microsoft.com/office/drawing/2014/main" id="{29F9C8F5-B5CC-B532-977D-1F0906D6C29D}"/>
              </a:ext>
            </a:extLst>
          </p:cNvPr>
          <p:cNvSpPr txBox="1"/>
          <p:nvPr/>
        </p:nvSpPr>
        <p:spPr>
          <a:xfrm>
            <a:off x="-4535" y="3055593"/>
            <a:ext cx="949176" cy="261610"/>
          </a:xfrm>
          <a:prstGeom prst="rect">
            <a:avLst/>
          </a:prstGeom>
          <a:noFill/>
        </p:spPr>
        <p:txBody>
          <a:bodyPr wrap="square" rtlCol="0">
            <a:spAutoFit/>
          </a:bodyPr>
          <a:lstStyle/>
          <a:p>
            <a:pPr algn="ctr"/>
            <a:r>
              <a:rPr lang="en-US" sz="1100" dirty="0"/>
              <a:t>Artifacts</a:t>
            </a:r>
            <a:endParaRPr lang="en-US" dirty="0"/>
          </a:p>
        </p:txBody>
      </p:sp>
      <p:sp>
        <p:nvSpPr>
          <p:cNvPr id="49" name="Rectangle 48">
            <a:extLst>
              <a:ext uri="{FF2B5EF4-FFF2-40B4-BE49-F238E27FC236}">
                <a16:creationId xmlns:a16="http://schemas.microsoft.com/office/drawing/2014/main" id="{68E4A6AE-6AD0-70D0-99A2-1D11EC62E004}"/>
              </a:ext>
            </a:extLst>
          </p:cNvPr>
          <p:cNvSpPr/>
          <p:nvPr/>
        </p:nvSpPr>
        <p:spPr>
          <a:xfrm>
            <a:off x="9124950" y="6062663"/>
            <a:ext cx="2354263" cy="719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aphicFrame>
        <p:nvGraphicFramePr>
          <p:cNvPr id="3" name="Diagram 2">
            <a:extLst>
              <a:ext uri="{FF2B5EF4-FFF2-40B4-BE49-F238E27FC236}">
                <a16:creationId xmlns:a16="http://schemas.microsoft.com/office/drawing/2014/main" id="{C929FF5A-8EA9-E003-7820-FFB4461B356A}"/>
              </a:ext>
            </a:extLst>
          </p:cNvPr>
          <p:cNvGraphicFramePr/>
          <p:nvPr/>
        </p:nvGraphicFramePr>
        <p:xfrm>
          <a:off x="8428375" y="1370107"/>
          <a:ext cx="3351686" cy="84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a16="http://schemas.microsoft.com/office/drawing/2014/main" id="{6B6045A6-0417-FCC8-2DBF-1A0766497C6F}"/>
              </a:ext>
            </a:extLst>
          </p:cNvPr>
          <p:cNvSpPr/>
          <p:nvPr/>
        </p:nvSpPr>
        <p:spPr>
          <a:xfrm>
            <a:off x="8649139" y="2315135"/>
            <a:ext cx="219027" cy="246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49E18FF-432F-0995-6B5C-F605BF27276D}"/>
              </a:ext>
            </a:extLst>
          </p:cNvPr>
          <p:cNvSpPr/>
          <p:nvPr/>
        </p:nvSpPr>
        <p:spPr>
          <a:xfrm>
            <a:off x="8127973" y="1449855"/>
            <a:ext cx="3835320" cy="68009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1" name="Arrow: Down 50">
            <a:extLst>
              <a:ext uri="{FF2B5EF4-FFF2-40B4-BE49-F238E27FC236}">
                <a16:creationId xmlns:a16="http://schemas.microsoft.com/office/drawing/2014/main" id="{4CBCB2E4-8A4B-D762-76DB-2453AD116F34}"/>
              </a:ext>
            </a:extLst>
          </p:cNvPr>
          <p:cNvSpPr/>
          <p:nvPr/>
        </p:nvSpPr>
        <p:spPr>
          <a:xfrm>
            <a:off x="8649139" y="2150041"/>
            <a:ext cx="210381" cy="41167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315A634-697E-8431-035B-5BEC90FED04C}"/>
              </a:ext>
            </a:extLst>
          </p:cNvPr>
          <p:cNvSpPr txBox="1"/>
          <p:nvPr/>
        </p:nvSpPr>
        <p:spPr>
          <a:xfrm>
            <a:off x="1301277" y="2155634"/>
            <a:ext cx="1656079" cy="461665"/>
          </a:xfrm>
          <a:prstGeom prst="rect">
            <a:avLst/>
          </a:prstGeom>
          <a:noFill/>
        </p:spPr>
        <p:txBody>
          <a:bodyPr wrap="square" rtlCol="0">
            <a:spAutoFit/>
          </a:bodyPr>
          <a:lstStyle/>
          <a:p>
            <a:r>
              <a:rPr lang="en-US" sz="2400" b="1" dirty="0"/>
              <a:t>Data</a:t>
            </a:r>
            <a:endParaRPr lang="en-US" b="1" dirty="0"/>
          </a:p>
        </p:txBody>
      </p:sp>
      <p:sp>
        <p:nvSpPr>
          <p:cNvPr id="54" name="TextBox 53">
            <a:extLst>
              <a:ext uri="{FF2B5EF4-FFF2-40B4-BE49-F238E27FC236}">
                <a16:creationId xmlns:a16="http://schemas.microsoft.com/office/drawing/2014/main" id="{4B0A9C43-2FCD-27E8-3B53-E8321A9EBAF8}"/>
              </a:ext>
            </a:extLst>
          </p:cNvPr>
          <p:cNvSpPr txBox="1"/>
          <p:nvPr/>
        </p:nvSpPr>
        <p:spPr>
          <a:xfrm>
            <a:off x="2943603" y="2134287"/>
            <a:ext cx="1656079" cy="461665"/>
          </a:xfrm>
          <a:prstGeom prst="rect">
            <a:avLst/>
          </a:prstGeom>
          <a:noFill/>
        </p:spPr>
        <p:txBody>
          <a:bodyPr wrap="square" rtlCol="0">
            <a:spAutoFit/>
          </a:bodyPr>
          <a:lstStyle/>
          <a:p>
            <a:r>
              <a:rPr lang="en-US" sz="2400" b="1" dirty="0"/>
              <a:t>Model</a:t>
            </a:r>
            <a:endParaRPr lang="en-US" b="1" dirty="0"/>
          </a:p>
        </p:txBody>
      </p:sp>
      <p:sp>
        <p:nvSpPr>
          <p:cNvPr id="55" name="TextBox 54">
            <a:extLst>
              <a:ext uri="{FF2B5EF4-FFF2-40B4-BE49-F238E27FC236}">
                <a16:creationId xmlns:a16="http://schemas.microsoft.com/office/drawing/2014/main" id="{6A48B3D0-5B33-FC80-A3A9-2BF16AA272C3}"/>
              </a:ext>
            </a:extLst>
          </p:cNvPr>
          <p:cNvSpPr txBox="1"/>
          <p:nvPr/>
        </p:nvSpPr>
        <p:spPr>
          <a:xfrm>
            <a:off x="5098872" y="2104633"/>
            <a:ext cx="1656079" cy="461665"/>
          </a:xfrm>
          <a:prstGeom prst="rect">
            <a:avLst/>
          </a:prstGeom>
          <a:noFill/>
        </p:spPr>
        <p:txBody>
          <a:bodyPr wrap="square" rtlCol="0">
            <a:spAutoFit/>
          </a:bodyPr>
          <a:lstStyle/>
          <a:p>
            <a:r>
              <a:rPr lang="en-US" sz="2400" b="1" dirty="0"/>
              <a:t>Output</a:t>
            </a:r>
            <a:endParaRPr lang="en-US" b="1" dirty="0"/>
          </a:p>
        </p:txBody>
      </p:sp>
      <p:sp>
        <p:nvSpPr>
          <p:cNvPr id="56" name="TextBox 55">
            <a:extLst>
              <a:ext uri="{FF2B5EF4-FFF2-40B4-BE49-F238E27FC236}">
                <a16:creationId xmlns:a16="http://schemas.microsoft.com/office/drawing/2014/main" id="{458C969A-EB3E-4676-D75E-25FDE1279431}"/>
              </a:ext>
            </a:extLst>
          </p:cNvPr>
          <p:cNvSpPr txBox="1"/>
          <p:nvPr/>
        </p:nvSpPr>
        <p:spPr>
          <a:xfrm>
            <a:off x="7360420" y="2145897"/>
            <a:ext cx="1656079" cy="461665"/>
          </a:xfrm>
          <a:prstGeom prst="rect">
            <a:avLst/>
          </a:prstGeom>
          <a:noFill/>
        </p:spPr>
        <p:txBody>
          <a:bodyPr wrap="square" rtlCol="0">
            <a:spAutoFit/>
          </a:bodyPr>
          <a:lstStyle/>
          <a:p>
            <a:r>
              <a:rPr lang="en-US" sz="2400" b="1" dirty="0"/>
              <a:t>Interface</a:t>
            </a:r>
            <a:endParaRPr lang="en-US" b="1" dirty="0"/>
          </a:p>
        </p:txBody>
      </p:sp>
      <p:sp>
        <p:nvSpPr>
          <p:cNvPr id="57" name="TextBox 56">
            <a:extLst>
              <a:ext uri="{FF2B5EF4-FFF2-40B4-BE49-F238E27FC236}">
                <a16:creationId xmlns:a16="http://schemas.microsoft.com/office/drawing/2014/main" id="{8874AEE2-D36D-DB7D-01A2-7CDFBF47B629}"/>
              </a:ext>
            </a:extLst>
          </p:cNvPr>
          <p:cNvSpPr txBox="1"/>
          <p:nvPr/>
        </p:nvSpPr>
        <p:spPr>
          <a:xfrm>
            <a:off x="10212071" y="2113980"/>
            <a:ext cx="1656079" cy="461665"/>
          </a:xfrm>
          <a:prstGeom prst="rect">
            <a:avLst/>
          </a:prstGeom>
          <a:noFill/>
        </p:spPr>
        <p:txBody>
          <a:bodyPr wrap="square" rtlCol="0">
            <a:spAutoFit/>
          </a:bodyPr>
          <a:lstStyle/>
          <a:p>
            <a:r>
              <a:rPr lang="en-US" sz="2400" b="1" dirty="0"/>
              <a:t>Human</a:t>
            </a:r>
            <a:endParaRPr lang="en-US" b="1" dirty="0"/>
          </a:p>
        </p:txBody>
      </p:sp>
      <p:sp>
        <p:nvSpPr>
          <p:cNvPr id="65" name="Rectangle: Rounded Corners 64">
            <a:extLst>
              <a:ext uri="{FF2B5EF4-FFF2-40B4-BE49-F238E27FC236}">
                <a16:creationId xmlns:a16="http://schemas.microsoft.com/office/drawing/2014/main" id="{80F5F038-5188-DADF-89CB-77878F865D2C}"/>
              </a:ext>
            </a:extLst>
          </p:cNvPr>
          <p:cNvSpPr/>
          <p:nvPr/>
        </p:nvSpPr>
        <p:spPr>
          <a:xfrm>
            <a:off x="44864" y="4303017"/>
            <a:ext cx="12086017" cy="70944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1091A06-9232-E34F-E87A-100D48CF70A5}"/>
              </a:ext>
            </a:extLst>
          </p:cNvPr>
          <p:cNvSpPr/>
          <p:nvPr/>
        </p:nvSpPr>
        <p:spPr>
          <a:xfrm>
            <a:off x="349446" y="5399253"/>
            <a:ext cx="1499816" cy="1143178"/>
          </a:xfrm>
          <a:prstGeom prst="roundRect">
            <a:avLst/>
          </a:prstGeom>
          <a:solidFill>
            <a:srgbClr val="F5FC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How </a:t>
            </a:r>
            <a:r>
              <a:rPr lang="en-US" sz="1100" dirty="0">
                <a:solidFill>
                  <a:schemeClr val="tx1"/>
                </a:solidFill>
                <a:highlight>
                  <a:srgbClr val="FFFF00"/>
                </a:highlight>
              </a:rPr>
              <a:t>stable</a:t>
            </a:r>
            <a:r>
              <a:rPr lang="en-US" sz="1100" dirty="0">
                <a:solidFill>
                  <a:schemeClr val="tx1"/>
                </a:solidFill>
              </a:rPr>
              <a:t> are the explanations provided by a model when there are slight variations in the </a:t>
            </a:r>
            <a:r>
              <a:rPr lang="en-US" sz="1100" b="1" dirty="0">
                <a:solidFill>
                  <a:schemeClr val="tx1"/>
                </a:solidFill>
                <a:highlight>
                  <a:srgbClr val="FFFF00"/>
                </a:highlight>
              </a:rPr>
              <a:t>data</a:t>
            </a:r>
            <a:r>
              <a:rPr lang="en-US" sz="1100" dirty="0">
                <a:solidFill>
                  <a:schemeClr val="tx1"/>
                </a:solidFill>
              </a:rPr>
              <a:t>?</a:t>
            </a:r>
          </a:p>
        </p:txBody>
      </p:sp>
      <p:sp>
        <p:nvSpPr>
          <p:cNvPr id="67" name="Arrow: Down 66">
            <a:extLst>
              <a:ext uri="{FF2B5EF4-FFF2-40B4-BE49-F238E27FC236}">
                <a16:creationId xmlns:a16="http://schemas.microsoft.com/office/drawing/2014/main" id="{286C43CF-06D5-5292-CE29-6714811D8D4A}"/>
              </a:ext>
            </a:extLst>
          </p:cNvPr>
          <p:cNvSpPr/>
          <p:nvPr/>
        </p:nvSpPr>
        <p:spPr>
          <a:xfrm>
            <a:off x="1238347" y="5001532"/>
            <a:ext cx="247426" cy="3012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Down 67">
            <a:extLst>
              <a:ext uri="{FF2B5EF4-FFF2-40B4-BE49-F238E27FC236}">
                <a16:creationId xmlns:a16="http://schemas.microsoft.com/office/drawing/2014/main" id="{95706386-13D2-ED4B-89F5-DD7229EE7383}"/>
              </a:ext>
            </a:extLst>
          </p:cNvPr>
          <p:cNvSpPr/>
          <p:nvPr/>
        </p:nvSpPr>
        <p:spPr>
          <a:xfrm>
            <a:off x="3226322" y="5011618"/>
            <a:ext cx="247426" cy="301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207510A0-7D0E-7939-660D-EFF5F2E1533C}"/>
              </a:ext>
            </a:extLst>
          </p:cNvPr>
          <p:cNvSpPr/>
          <p:nvPr/>
        </p:nvSpPr>
        <p:spPr>
          <a:xfrm>
            <a:off x="2129316" y="5331080"/>
            <a:ext cx="1569513" cy="1286400"/>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How </a:t>
            </a:r>
            <a:r>
              <a:rPr lang="en-US" sz="1050" dirty="0">
                <a:solidFill>
                  <a:schemeClr val="tx1"/>
                </a:solidFill>
                <a:highlight>
                  <a:srgbClr val="FFFF00"/>
                </a:highlight>
              </a:rPr>
              <a:t>similar</a:t>
            </a:r>
            <a:r>
              <a:rPr lang="en-US" sz="1050" dirty="0">
                <a:solidFill>
                  <a:schemeClr val="tx1"/>
                </a:solidFill>
              </a:rPr>
              <a:t> and </a:t>
            </a:r>
            <a:r>
              <a:rPr lang="en-US" sz="1050" dirty="0">
                <a:solidFill>
                  <a:schemeClr val="tx1"/>
                </a:solidFill>
                <a:highlight>
                  <a:srgbClr val="FFFF00"/>
                </a:highlight>
              </a:rPr>
              <a:t>consistent</a:t>
            </a:r>
            <a:r>
              <a:rPr lang="en-US" sz="1050" dirty="0">
                <a:solidFill>
                  <a:schemeClr val="tx1"/>
                </a:solidFill>
              </a:rPr>
              <a:t> are the explanations generated by different </a:t>
            </a:r>
            <a:r>
              <a:rPr lang="en-US" sz="1050" b="1" dirty="0">
                <a:solidFill>
                  <a:schemeClr val="tx1"/>
                </a:solidFill>
                <a:highlight>
                  <a:srgbClr val="FFFF00"/>
                </a:highlight>
              </a:rPr>
              <a:t>machine learning models </a:t>
            </a:r>
            <a:r>
              <a:rPr lang="en-US" sz="1050" dirty="0">
                <a:solidFill>
                  <a:schemeClr val="tx1"/>
                </a:solidFill>
              </a:rPr>
              <a:t>that produce similar predictions</a:t>
            </a:r>
            <a:r>
              <a:rPr lang="en-US" sz="1100" dirty="0">
                <a:solidFill>
                  <a:schemeClr val="tx1"/>
                </a:solidFill>
              </a:rPr>
              <a:t>?</a:t>
            </a:r>
          </a:p>
        </p:txBody>
      </p:sp>
      <p:sp>
        <p:nvSpPr>
          <p:cNvPr id="70" name="Arrow: Down 69">
            <a:extLst>
              <a:ext uri="{FF2B5EF4-FFF2-40B4-BE49-F238E27FC236}">
                <a16:creationId xmlns:a16="http://schemas.microsoft.com/office/drawing/2014/main" id="{C3C5957E-075A-AB38-37D3-7D9FBD582C3B}"/>
              </a:ext>
            </a:extLst>
          </p:cNvPr>
          <p:cNvSpPr/>
          <p:nvPr/>
        </p:nvSpPr>
        <p:spPr>
          <a:xfrm>
            <a:off x="5156500" y="5043375"/>
            <a:ext cx="247426" cy="3012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35569EF2-3382-BAE1-1A25-D7FD23257511}"/>
              </a:ext>
            </a:extLst>
          </p:cNvPr>
          <p:cNvSpPr/>
          <p:nvPr/>
        </p:nvSpPr>
        <p:spPr>
          <a:xfrm>
            <a:off x="4216251" y="5399253"/>
            <a:ext cx="1383746" cy="1258604"/>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 Can the explanations </a:t>
            </a:r>
            <a:r>
              <a:rPr lang="en-US" sz="1100" dirty="0">
                <a:solidFill>
                  <a:schemeClr val="tx1"/>
                </a:solidFill>
                <a:highlight>
                  <a:srgbClr val="FFFF00"/>
                </a:highlight>
              </a:rPr>
              <a:t>accurately</a:t>
            </a:r>
            <a:r>
              <a:rPr lang="en-US" sz="1100" dirty="0">
                <a:solidFill>
                  <a:schemeClr val="tx1"/>
                </a:solidFill>
              </a:rPr>
              <a:t> predict the </a:t>
            </a:r>
            <a:r>
              <a:rPr lang="en-US" sz="1100" b="1" dirty="0">
                <a:solidFill>
                  <a:schemeClr val="tx1"/>
                </a:solidFill>
                <a:highlight>
                  <a:srgbClr val="FFFF00"/>
                </a:highlight>
              </a:rPr>
              <a:t>output</a:t>
            </a:r>
            <a:r>
              <a:rPr lang="en-US" sz="1100" dirty="0">
                <a:solidFill>
                  <a:schemeClr val="tx1"/>
                </a:solidFill>
              </a:rPr>
              <a:t> behavior by underlying Black box model?</a:t>
            </a:r>
          </a:p>
        </p:txBody>
      </p:sp>
      <p:sp>
        <p:nvSpPr>
          <p:cNvPr id="72" name="Rectangle: Rounded Corners 71">
            <a:extLst>
              <a:ext uri="{FF2B5EF4-FFF2-40B4-BE49-F238E27FC236}">
                <a16:creationId xmlns:a16="http://schemas.microsoft.com/office/drawing/2014/main" id="{CE8C56FD-F852-1B94-E9D0-694A6288C8B4}"/>
              </a:ext>
            </a:extLst>
          </p:cNvPr>
          <p:cNvSpPr/>
          <p:nvPr/>
        </p:nvSpPr>
        <p:spPr>
          <a:xfrm>
            <a:off x="7930772" y="5462839"/>
            <a:ext cx="1145173" cy="1169965"/>
          </a:xfrm>
          <a:prstGeom prst="roundRect">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Which </a:t>
            </a:r>
            <a:r>
              <a:rPr lang="en-US" sz="1100" b="1" dirty="0">
                <a:solidFill>
                  <a:schemeClr val="tx1"/>
                </a:solidFill>
              </a:rPr>
              <a:t>explainability model </a:t>
            </a:r>
            <a:r>
              <a:rPr lang="en-US" sz="1100" dirty="0">
                <a:solidFill>
                  <a:schemeClr val="tx1"/>
                </a:solidFill>
              </a:rPr>
              <a:t>user can </a:t>
            </a:r>
            <a:r>
              <a:rPr lang="en-US" sz="1100" dirty="0">
                <a:solidFill>
                  <a:schemeClr val="tx1"/>
                </a:solidFill>
                <a:highlight>
                  <a:srgbClr val="FFFF00"/>
                </a:highlight>
              </a:rPr>
              <a:t>rely</a:t>
            </a:r>
            <a:r>
              <a:rPr lang="en-US" sz="1100" dirty="0">
                <a:solidFill>
                  <a:schemeClr val="tx1"/>
                </a:solidFill>
              </a:rPr>
              <a:t> on?</a:t>
            </a:r>
          </a:p>
        </p:txBody>
      </p:sp>
      <p:sp>
        <p:nvSpPr>
          <p:cNvPr id="73" name="Arrow: Down 72">
            <a:extLst>
              <a:ext uri="{FF2B5EF4-FFF2-40B4-BE49-F238E27FC236}">
                <a16:creationId xmlns:a16="http://schemas.microsoft.com/office/drawing/2014/main" id="{E7E5AF0A-2370-BB33-4BF9-A1CE608E835D}"/>
              </a:ext>
            </a:extLst>
          </p:cNvPr>
          <p:cNvSpPr/>
          <p:nvPr/>
        </p:nvSpPr>
        <p:spPr>
          <a:xfrm>
            <a:off x="8539624" y="5052580"/>
            <a:ext cx="247426" cy="301214"/>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Down 73">
            <a:extLst>
              <a:ext uri="{FF2B5EF4-FFF2-40B4-BE49-F238E27FC236}">
                <a16:creationId xmlns:a16="http://schemas.microsoft.com/office/drawing/2014/main" id="{AB0234E5-647D-BFB6-046B-9ACE7A7A1737}"/>
              </a:ext>
            </a:extLst>
          </p:cNvPr>
          <p:cNvSpPr/>
          <p:nvPr/>
        </p:nvSpPr>
        <p:spPr>
          <a:xfrm>
            <a:off x="7217339" y="5035428"/>
            <a:ext cx="247426" cy="301214"/>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Down 74">
            <a:extLst>
              <a:ext uri="{FF2B5EF4-FFF2-40B4-BE49-F238E27FC236}">
                <a16:creationId xmlns:a16="http://schemas.microsoft.com/office/drawing/2014/main" id="{C8E9315C-01E4-FE3B-FE3A-0135E4EB52AE}"/>
              </a:ext>
            </a:extLst>
          </p:cNvPr>
          <p:cNvSpPr/>
          <p:nvPr/>
        </p:nvSpPr>
        <p:spPr>
          <a:xfrm>
            <a:off x="9539852" y="5034657"/>
            <a:ext cx="247426" cy="301214"/>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Down 75">
            <a:extLst>
              <a:ext uri="{FF2B5EF4-FFF2-40B4-BE49-F238E27FC236}">
                <a16:creationId xmlns:a16="http://schemas.microsoft.com/office/drawing/2014/main" id="{0B111BF0-2270-C226-6167-10CF9C7D059E}"/>
              </a:ext>
            </a:extLst>
          </p:cNvPr>
          <p:cNvSpPr/>
          <p:nvPr/>
        </p:nvSpPr>
        <p:spPr>
          <a:xfrm>
            <a:off x="11355500" y="5052580"/>
            <a:ext cx="247426" cy="301214"/>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67374191-668B-C8FC-2528-113B3C6582D1}"/>
              </a:ext>
            </a:extLst>
          </p:cNvPr>
          <p:cNvSpPr/>
          <p:nvPr/>
        </p:nvSpPr>
        <p:spPr>
          <a:xfrm>
            <a:off x="10946444" y="5491818"/>
            <a:ext cx="1184437" cy="108189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Are the explanations easily understandable and </a:t>
            </a:r>
            <a:r>
              <a:rPr lang="en-US" sz="1100" dirty="0">
                <a:solidFill>
                  <a:schemeClr val="tx1"/>
                </a:solidFill>
                <a:highlight>
                  <a:srgbClr val="FFFF00"/>
                </a:highlight>
              </a:rPr>
              <a:t>clear</a:t>
            </a:r>
            <a:r>
              <a:rPr lang="en-US" sz="1100" dirty="0">
                <a:solidFill>
                  <a:schemeClr val="tx1"/>
                </a:solidFill>
              </a:rPr>
              <a:t> for </a:t>
            </a:r>
            <a:r>
              <a:rPr lang="en-US" sz="1100" b="1" dirty="0">
                <a:solidFill>
                  <a:schemeClr val="tx1"/>
                </a:solidFill>
                <a:highlight>
                  <a:srgbClr val="FFFF00"/>
                </a:highlight>
              </a:rPr>
              <a:t>human</a:t>
            </a:r>
            <a:r>
              <a:rPr lang="en-US" sz="1100" dirty="0">
                <a:solidFill>
                  <a:schemeClr val="tx1"/>
                </a:solidFill>
              </a:rPr>
              <a:t>?</a:t>
            </a:r>
          </a:p>
        </p:txBody>
      </p:sp>
      <p:sp>
        <p:nvSpPr>
          <p:cNvPr id="78" name="Rectangle: Rounded Corners 77">
            <a:extLst>
              <a:ext uri="{FF2B5EF4-FFF2-40B4-BE49-F238E27FC236}">
                <a16:creationId xmlns:a16="http://schemas.microsoft.com/office/drawing/2014/main" id="{4252211D-C304-A1C7-584C-6F8297ADDF01}"/>
              </a:ext>
            </a:extLst>
          </p:cNvPr>
          <p:cNvSpPr/>
          <p:nvPr/>
        </p:nvSpPr>
        <p:spPr>
          <a:xfrm>
            <a:off x="9241435" y="5436738"/>
            <a:ext cx="1440437" cy="1217707"/>
          </a:xfrm>
          <a:prstGeom prst="roundRect">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 Can the </a:t>
            </a:r>
            <a:r>
              <a:rPr lang="en-US" sz="1100" b="1" dirty="0">
                <a:solidFill>
                  <a:schemeClr val="tx1"/>
                </a:solidFill>
                <a:highlight>
                  <a:srgbClr val="FFFF00"/>
                </a:highlight>
              </a:rPr>
              <a:t>explainability models </a:t>
            </a:r>
            <a:r>
              <a:rPr lang="en-US" sz="1100" dirty="0">
                <a:solidFill>
                  <a:schemeClr val="tx1"/>
                </a:solidFill>
              </a:rPr>
              <a:t>produce explanations that are understandable</a:t>
            </a:r>
          </a:p>
          <a:p>
            <a:pPr algn="ctr"/>
            <a:r>
              <a:rPr lang="en-US" sz="1100" dirty="0">
                <a:solidFill>
                  <a:schemeClr val="tx1"/>
                </a:solidFill>
              </a:rPr>
              <a:t>within a finite and </a:t>
            </a:r>
            <a:r>
              <a:rPr lang="en-US" sz="1100" dirty="0">
                <a:solidFill>
                  <a:schemeClr val="tx1"/>
                </a:solidFill>
                <a:highlight>
                  <a:srgbClr val="FFFF00"/>
                </a:highlight>
              </a:rPr>
              <a:t>timeframe</a:t>
            </a:r>
            <a:r>
              <a:rPr lang="en-US" sz="1100" dirty="0">
                <a:solidFill>
                  <a:schemeClr val="tx1"/>
                </a:solidFill>
              </a:rPr>
              <a:t>?</a:t>
            </a:r>
          </a:p>
        </p:txBody>
      </p:sp>
      <p:sp>
        <p:nvSpPr>
          <p:cNvPr id="79" name="TextBox 78">
            <a:extLst>
              <a:ext uri="{FF2B5EF4-FFF2-40B4-BE49-F238E27FC236}">
                <a16:creationId xmlns:a16="http://schemas.microsoft.com/office/drawing/2014/main" id="{353B8D8B-E40A-1A96-0927-8470E3CB00D2}"/>
              </a:ext>
            </a:extLst>
          </p:cNvPr>
          <p:cNvSpPr txBox="1"/>
          <p:nvPr/>
        </p:nvSpPr>
        <p:spPr>
          <a:xfrm>
            <a:off x="7310242" y="365529"/>
            <a:ext cx="4783873" cy="369332"/>
          </a:xfrm>
          <a:prstGeom prst="rect">
            <a:avLst/>
          </a:prstGeom>
          <a:noFill/>
        </p:spPr>
        <p:txBody>
          <a:bodyPr wrap="square">
            <a:spAutoFit/>
          </a:bodyPr>
          <a:lstStyle/>
          <a:p>
            <a:r>
              <a:rPr lang="en-US" sz="900" dirty="0">
                <a:solidFill>
                  <a:schemeClr val="tx1"/>
                </a:solidFill>
                <a:latin typeface="Arial" panose="020B0604020202020204" pitchFamily="34" charset="0"/>
                <a:cs typeface="Arial" panose="020B0604020202020204" pitchFamily="34" charset="0"/>
              </a:rPr>
              <a:t>[</a:t>
            </a:r>
            <a:r>
              <a:rPr lang="en-US" altLang="en-US" sz="900" dirty="0">
                <a:solidFill>
                  <a:srgbClr val="000000"/>
                </a:solidFill>
                <a:latin typeface="Arial" panose="020B0604020202020204" pitchFamily="34" charset="0"/>
                <a:cs typeface="Arial" panose="020B0604020202020204" pitchFamily="34" charset="0"/>
              </a:rPr>
              <a:t>carvalho2019machine</a:t>
            </a:r>
            <a:r>
              <a:rPr lang="en-US" sz="900" dirty="0">
                <a:solidFill>
                  <a:schemeClr val="tx1"/>
                </a:solidFill>
                <a:latin typeface="Arial" panose="020B0604020202020204" pitchFamily="34" charset="0"/>
                <a:cs typeface="Arial" panose="020B0604020202020204" pitchFamily="34" charset="0"/>
              </a:rPr>
              <a:t>]</a:t>
            </a:r>
            <a:r>
              <a:rPr lang="en-US" sz="900" dirty="0">
                <a:solidFill>
                  <a:srgbClr val="222222"/>
                </a:solidFill>
                <a:latin typeface="Arial" panose="020B0604020202020204" pitchFamily="34" charset="0"/>
                <a:cs typeface="Arial" panose="020B0604020202020204" pitchFamily="34" charset="0"/>
              </a:rPr>
              <a:t> </a:t>
            </a:r>
            <a:r>
              <a:rPr lang="en-US" sz="900" dirty="0">
                <a:solidFill>
                  <a:srgbClr val="222222"/>
                </a:solidFill>
                <a:latin typeface="Arial" panose="020B0604020202020204" pitchFamily="34" charset="0"/>
              </a:rPr>
              <a:t>Carvalho</a:t>
            </a:r>
            <a:r>
              <a:rPr lang="en-US" sz="900" dirty="0">
                <a:solidFill>
                  <a:schemeClr val="tx1"/>
                </a:solidFill>
              </a:rPr>
              <a:t> </a:t>
            </a:r>
            <a:r>
              <a:rPr lang="en-US" sz="900" b="0" i="0" dirty="0">
                <a:solidFill>
                  <a:srgbClr val="222222"/>
                </a:solidFill>
                <a:effectLst/>
                <a:latin typeface="Arial" panose="020B0604020202020204" pitchFamily="34" charset="0"/>
              </a:rPr>
              <a:t>DV, Pereira EM, Cardoso JS. Machine learning interpretability: A survey on methods and metrics. Electronics. 2019 Jul 26;8(8):832.</a:t>
            </a:r>
            <a:endParaRPr lang="en-US" sz="900" dirty="0"/>
          </a:p>
        </p:txBody>
      </p:sp>
      <p:sp>
        <p:nvSpPr>
          <p:cNvPr id="82" name="Rectangle: Rounded Corners 81">
            <a:extLst>
              <a:ext uri="{FF2B5EF4-FFF2-40B4-BE49-F238E27FC236}">
                <a16:creationId xmlns:a16="http://schemas.microsoft.com/office/drawing/2014/main" id="{161568D9-7851-3482-654A-A2CE14D993C7}"/>
              </a:ext>
            </a:extLst>
          </p:cNvPr>
          <p:cNvSpPr/>
          <p:nvPr/>
        </p:nvSpPr>
        <p:spPr>
          <a:xfrm>
            <a:off x="5980427" y="5419702"/>
            <a:ext cx="1598852" cy="1217707"/>
          </a:xfrm>
          <a:prstGeom prst="roundRect">
            <a:avLst/>
          </a:prstGeom>
          <a:solidFill>
            <a:srgbClr val="FAD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What </a:t>
            </a:r>
            <a:r>
              <a:rPr lang="en-US" sz="1100" dirty="0">
                <a:solidFill>
                  <a:schemeClr val="tx1"/>
                </a:solidFill>
                <a:highlight>
                  <a:srgbClr val="FFFF00"/>
                </a:highlight>
              </a:rPr>
              <a:t>features</a:t>
            </a:r>
            <a:r>
              <a:rPr lang="en-US" sz="1100" dirty="0">
                <a:solidFill>
                  <a:schemeClr val="tx1"/>
                </a:solidFill>
              </a:rPr>
              <a:t> helps in understanding the predictions of a black box model when using </a:t>
            </a:r>
            <a:r>
              <a:rPr lang="en-US" sz="1100" b="1" dirty="0">
                <a:solidFill>
                  <a:schemeClr val="tx1"/>
                </a:solidFill>
                <a:highlight>
                  <a:srgbClr val="FFFF00"/>
                </a:highlight>
              </a:rPr>
              <a:t>explainability models</a:t>
            </a:r>
            <a:r>
              <a:rPr lang="en-US" sz="1100" dirty="0">
                <a:solidFill>
                  <a:schemeClr val="tx1"/>
                </a:solidFill>
              </a:rPr>
              <a:t>?</a:t>
            </a:r>
          </a:p>
        </p:txBody>
      </p:sp>
    </p:spTree>
    <p:extLst>
      <p:ext uri="{BB962C8B-B14F-4D97-AF65-F5344CB8AC3E}">
        <p14:creationId xmlns:p14="http://schemas.microsoft.com/office/powerpoint/2010/main" val="27514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ppt_x"/>
                                          </p:val>
                                        </p:tav>
                                        <p:tav tm="100000">
                                          <p:val>
                                            <p:strVal val="#ppt_x"/>
                                          </p:val>
                                        </p:tav>
                                      </p:tavLst>
                                    </p:anim>
                                    <p:anim calcmode="lin" valueType="num">
                                      <p:cBhvr additive="base">
                                        <p:cTn id="18" dur="500" fill="hold"/>
                                        <p:tgtEl>
                                          <p:spTgt spid="6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ppt_x"/>
                                          </p:val>
                                        </p:tav>
                                        <p:tav tm="100000">
                                          <p:val>
                                            <p:strVal val="#ppt_x"/>
                                          </p:val>
                                        </p:tav>
                                      </p:tavLst>
                                    </p:anim>
                                    <p:anim calcmode="lin" valueType="num">
                                      <p:cBhvr additive="base">
                                        <p:cTn id="2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ppt_x"/>
                                          </p:val>
                                        </p:tav>
                                        <p:tav tm="100000">
                                          <p:val>
                                            <p:strVal val="#ppt_x"/>
                                          </p:val>
                                        </p:tav>
                                      </p:tavLst>
                                    </p:anim>
                                    <p:anim calcmode="lin" valueType="num">
                                      <p:cBhvr additive="base">
                                        <p:cTn id="3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ppt_x"/>
                                          </p:val>
                                        </p:tav>
                                        <p:tav tm="100000">
                                          <p:val>
                                            <p:strVal val="#ppt_x"/>
                                          </p:val>
                                        </p:tav>
                                      </p:tavLst>
                                    </p:anim>
                                    <p:anim calcmode="lin" valueType="num">
                                      <p:cBhvr additive="base">
                                        <p:cTn id="38" dur="500" fill="hold"/>
                                        <p:tgtEl>
                                          <p:spTgt spid="7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additive="base">
                                        <p:cTn id="57" dur="500" fill="hold"/>
                                        <p:tgtEl>
                                          <p:spTgt spid="75"/>
                                        </p:tgtEl>
                                        <p:attrNameLst>
                                          <p:attrName>ppt_x</p:attrName>
                                        </p:attrNameLst>
                                      </p:cBhvr>
                                      <p:tavLst>
                                        <p:tav tm="0">
                                          <p:val>
                                            <p:strVal val="#ppt_x"/>
                                          </p:val>
                                        </p:tav>
                                        <p:tav tm="100000">
                                          <p:val>
                                            <p:strVal val="#ppt_x"/>
                                          </p:val>
                                        </p:tav>
                                      </p:tavLst>
                                    </p:anim>
                                    <p:anim calcmode="lin" valueType="num">
                                      <p:cBhvr additive="base">
                                        <p:cTn id="58" dur="500" fill="hold"/>
                                        <p:tgtEl>
                                          <p:spTgt spid="7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fill="hold"/>
                                        <p:tgtEl>
                                          <p:spTgt spid="76"/>
                                        </p:tgtEl>
                                        <p:attrNameLst>
                                          <p:attrName>ppt_x</p:attrName>
                                        </p:attrNameLst>
                                      </p:cBhvr>
                                      <p:tavLst>
                                        <p:tav tm="0">
                                          <p:val>
                                            <p:strVal val="#ppt_x"/>
                                          </p:val>
                                        </p:tav>
                                        <p:tav tm="100000">
                                          <p:val>
                                            <p:strVal val="#ppt_x"/>
                                          </p:val>
                                        </p:tav>
                                      </p:tavLst>
                                    </p:anim>
                                    <p:anim calcmode="lin" valueType="num">
                                      <p:cBhvr additive="base">
                                        <p:cTn id="68" dur="500" fill="hold"/>
                                        <p:tgtEl>
                                          <p:spTgt spid="7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additive="base">
                                        <p:cTn id="71" dur="500" fill="hold"/>
                                        <p:tgtEl>
                                          <p:spTgt spid="77"/>
                                        </p:tgtEl>
                                        <p:attrNameLst>
                                          <p:attrName>ppt_x</p:attrName>
                                        </p:attrNameLst>
                                      </p:cBhvr>
                                      <p:tavLst>
                                        <p:tav tm="0">
                                          <p:val>
                                            <p:strVal val="#ppt_x"/>
                                          </p:val>
                                        </p:tav>
                                        <p:tav tm="100000">
                                          <p:val>
                                            <p:strVal val="#ppt_x"/>
                                          </p:val>
                                        </p:tav>
                                      </p:tavLst>
                                    </p:anim>
                                    <p:anim calcmode="lin" valueType="num">
                                      <p:cBhvr additive="base">
                                        <p:cTn id="7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2" grpId="0" animBg="1"/>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431F2-A5DE-4862-B389-24C8222A4BD2}">
  <ds:schemaRefs>
    <ds:schemaRef ds:uri="http://purl.org/dc/elements/1.1/"/>
    <ds:schemaRef ds:uri="71af3243-3dd4-4a8d-8c0d-dd76da1f02a5"/>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terms/"/>
    <ds:schemaRef ds:uri="16c05727-aa75-4e4a-9b5f-8a80a1165891"/>
    <ds:schemaRef ds:uri="http://www.w3.org/XML/1998/namespace"/>
    <ds:schemaRef ds:uri="http://purl.org/dc/dcmitype/"/>
  </ds:schemaRefs>
</ds:datastoreItem>
</file>

<file path=customXml/itemProps2.xml><?xml version="1.0" encoding="utf-8"?>
<ds:datastoreItem xmlns:ds="http://schemas.openxmlformats.org/officeDocument/2006/customXml" ds:itemID="{0B5078F9-D130-4E79-8F07-E7E780507177}">
  <ds:schemaRefs>
    <ds:schemaRef ds:uri="http://schemas.microsoft.com/sharepoint/v3/contenttype/forms"/>
  </ds:schemaRefs>
</ds:datastoreItem>
</file>

<file path=customXml/itemProps3.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Winter presentation</Template>
  <TotalTime>26911</TotalTime>
  <Words>6209</Words>
  <Application>Microsoft Office PowerPoint</Application>
  <PresentationFormat>Widescreen</PresentationFormat>
  <Paragraphs>885</Paragraphs>
  <Slides>47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Gill Sans</vt:lpstr>
      <vt:lpstr>Söhne</vt:lpstr>
      <vt:lpstr>Office Theme</vt:lpstr>
      <vt:lpstr>A Framework-Based Approach for Measuring Quantitatively Explainability Models in the Data Analysis Chain of Machine Learning when Detecting IoT Cyberattacks</vt:lpstr>
      <vt:lpstr>IoT Cyberattacks</vt:lpstr>
      <vt:lpstr>ML for Cyberattack detection in IoT data</vt:lpstr>
      <vt:lpstr>Information Theft cyberattacks: keylogging and Data Exfiltration</vt:lpstr>
      <vt:lpstr>Why do we need Explainability for ML when detecting Cyberattacks? What is the challenge?</vt:lpstr>
      <vt:lpstr>Artifacts of explainable ai (xai)</vt:lpstr>
      <vt:lpstr>Interface explainability models: Relevance features scores </vt:lpstr>
      <vt:lpstr>Explanation Properties</vt:lpstr>
      <vt:lpstr>Metrics properties</vt:lpstr>
      <vt:lpstr>Metrics Types: Existing Qualitative Metrics</vt:lpstr>
      <vt:lpstr>Metrics types: Existing quantitative Metrics</vt:lpstr>
      <vt:lpstr>Research question</vt:lpstr>
      <vt:lpstr>Explanation Reliance and Trust - Reliability - Top-K , Correlation analysis, Distance Analysis</vt:lpstr>
      <vt:lpstr>Explanation Reliance and Trust - Efficiency – Relative Time cost</vt:lpstr>
      <vt:lpstr>Explanation Robustness - Stability – entropy analysis</vt:lpstr>
      <vt:lpstr>Explanation Faithfulness - consistency – correlation analysis</vt:lpstr>
      <vt:lpstr>Explanation Goodness and Satisfaction - Clarity – clarity score</vt:lpstr>
      <vt:lpstr>Framework for Explainability – Methodology Expectation</vt:lpstr>
      <vt:lpstr>Implementation and datasets</vt:lpstr>
      <vt:lpstr>Framework for Explainability – explanation performance</vt:lpstr>
      <vt:lpstr>Explanation Performance - Performance</vt:lpstr>
      <vt:lpstr>Explanation Performance – Performance Visualization</vt:lpstr>
      <vt:lpstr>Conclusion for Explanation Reliance and Trust -  Reliability </vt:lpstr>
      <vt:lpstr>Framework for Explainability – explanation Reliance and trust</vt:lpstr>
      <vt:lpstr>Explanation Reliance and Trust -  Fidelity- Multi classification for Exfiltration and keylogging using XGBoost</vt:lpstr>
      <vt:lpstr>Explanation Reliance and Trust -  Fidelity- Multi classification for Exfiltration and keylogging using XGBoost </vt:lpstr>
      <vt:lpstr>Conclusion for Explanation Reliance and Trust -  Fidelity </vt:lpstr>
      <vt:lpstr>Framework for Explainability – explanation Reliance and trust</vt:lpstr>
      <vt:lpstr>Explanation Reliance and Trust -  Reliability - Topk</vt:lpstr>
      <vt:lpstr>Explanation Reliance and Trust -  Reliability – Correlation Analysis</vt:lpstr>
      <vt:lpstr>Explanation Reliance and Trust -  Reliability – Distance Analysis</vt:lpstr>
      <vt:lpstr>Conclusion for Explanation Reliance and Trust -  Reliability </vt:lpstr>
      <vt:lpstr>Framework for Explainability – explanation Reliance and trust</vt:lpstr>
      <vt:lpstr>Explanation Reliance and Trust -  Efficiency</vt:lpstr>
      <vt:lpstr>Conclusion – Explanation Reliance and trust - Efficiency</vt:lpstr>
      <vt:lpstr>Framework for Explainability – Explanation Robustness</vt:lpstr>
      <vt:lpstr>Explanation Robustness -  Stability</vt:lpstr>
      <vt:lpstr>Conclusion – Explanation robustness - stability</vt:lpstr>
      <vt:lpstr>Framework for Explainability – explanation faithfulness</vt:lpstr>
      <vt:lpstr>Explanation Faithfulness -  consistency</vt:lpstr>
      <vt:lpstr>Conclusion – Explanation faithfulness - consistency</vt:lpstr>
      <vt:lpstr>Framework for Explainability - Explanation Goodness and Satisfaction </vt:lpstr>
      <vt:lpstr>Explanation Goodness and satisfaction -  Clarity</vt:lpstr>
      <vt:lpstr>Conclusion – Explanation Goodness and satisfaction - clarity </vt:lpstr>
      <vt:lpstr>Conclusion and perspective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for Evaluating  Interface Explainability Models for Cyberattack Detection  in IoT Data</dc:title>
  <dc:creator>Majed Jaber</dc:creator>
  <cp:lastModifiedBy>Majed Jaber</cp:lastModifiedBy>
  <cp:revision>188</cp:revision>
  <dcterms:created xsi:type="dcterms:W3CDTF">2023-04-15T23:22:17Z</dcterms:created>
  <dcterms:modified xsi:type="dcterms:W3CDTF">2023-06-30T12:56:29Z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