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7"/>
  </p:notesMasterIdLst>
  <p:sldIdLst>
    <p:sldId id="256" r:id="rId5"/>
    <p:sldId id="257" r:id="rId6"/>
    <p:sldId id="271" r:id="rId7"/>
    <p:sldId id="297" r:id="rId8"/>
    <p:sldId id="298" r:id="rId9"/>
    <p:sldId id="310" r:id="rId10"/>
    <p:sldId id="317" r:id="rId11"/>
    <p:sldId id="316" r:id="rId12"/>
    <p:sldId id="285" r:id="rId13"/>
    <p:sldId id="281" r:id="rId14"/>
    <p:sldId id="322" r:id="rId15"/>
    <p:sldId id="323" r:id="rId16"/>
    <p:sldId id="283" r:id="rId17"/>
    <p:sldId id="302" r:id="rId18"/>
    <p:sldId id="303" r:id="rId19"/>
    <p:sldId id="312" r:id="rId20"/>
    <p:sldId id="315" r:id="rId21"/>
    <p:sldId id="260" r:id="rId22"/>
    <p:sldId id="288" r:id="rId23"/>
    <p:sldId id="289" r:id="rId24"/>
    <p:sldId id="290" r:id="rId25"/>
    <p:sldId id="291" r:id="rId26"/>
    <p:sldId id="280" r:id="rId27"/>
    <p:sldId id="309" r:id="rId28"/>
    <p:sldId id="295" r:id="rId29"/>
    <p:sldId id="293" r:id="rId30"/>
    <p:sldId id="292" r:id="rId31"/>
    <p:sldId id="314" r:id="rId32"/>
    <p:sldId id="301" r:id="rId33"/>
    <p:sldId id="304" r:id="rId34"/>
    <p:sldId id="308" r:id="rId35"/>
    <p:sldId id="305" r:id="rId36"/>
    <p:sldId id="319" r:id="rId37"/>
    <p:sldId id="306" r:id="rId38"/>
    <p:sldId id="320" r:id="rId39"/>
    <p:sldId id="318" r:id="rId40"/>
    <p:sldId id="307" r:id="rId41"/>
    <p:sldId id="296" r:id="rId42"/>
    <p:sldId id="300" r:id="rId43"/>
    <p:sldId id="299" r:id="rId44"/>
    <p:sldId id="275" r:id="rId45"/>
    <p:sldId id="321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FF5B5B"/>
    <a:srgbClr val="FF8585"/>
    <a:srgbClr val="00CC00"/>
    <a:srgbClr val="DDB41D"/>
    <a:srgbClr val="8593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12" autoAdjust="0"/>
    <p:restoredTop sz="94718"/>
  </p:normalViewPr>
  <p:slideViewPr>
    <p:cSldViewPr snapToGrid="0">
      <p:cViewPr varScale="1">
        <p:scale>
          <a:sx n="95" d="100"/>
          <a:sy n="95" d="100"/>
        </p:scale>
        <p:origin x="8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8/10/relationships/authors" Target="author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95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spectrum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95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34925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6.5614568345765095E-2"/>
                  <c:y val="-9.61899683709206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DE5-4AE3-89FE-D72245D993F8}"/>
                </c:ext>
              </c:extLst>
            </c:dLbl>
            <c:dLbl>
              <c:idx val="1"/>
              <c:layout>
                <c:manualLayout>
                  <c:x val="-6.042046851598433E-2"/>
                  <c:y val="-9.61899683709206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DE5-4AE3-89FE-D72245D993F8}"/>
                </c:ext>
              </c:extLst>
            </c:dLbl>
            <c:dLbl>
              <c:idx val="2"/>
              <c:layout>
                <c:manualLayout>
                  <c:x val="-6.042046851598433E-2"/>
                  <c:y val="-9.61899683709206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DE5-4AE3-89FE-D72245D993F8}"/>
                </c:ext>
              </c:extLst>
            </c:dLbl>
            <c:dLbl>
              <c:idx val="3"/>
              <c:layout>
                <c:manualLayout>
                  <c:x val="-5.5226368686203571E-2"/>
                  <c:y val="-8.33646392547979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DE5-4AE3-89FE-D72245D993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DE5-4AE3-89FE-D72245D993F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666201999"/>
        <c:axId val="569533199"/>
      </c:lineChart>
      <c:catAx>
        <c:axId val="6662019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9533199"/>
        <c:crosses val="autoZero"/>
        <c:auto val="1"/>
        <c:lblAlgn val="ctr"/>
        <c:lblOffset val="100"/>
        <c:noMultiLvlLbl val="0"/>
      </c:catAx>
      <c:valAx>
        <c:axId val="56953319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62019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95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spectrum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95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34925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8.639096766488813E-2"/>
                  <c:y val="-8.33646392547978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430-41AF-A3E3-72BD1BCF94C8}"/>
                </c:ext>
              </c:extLst>
            </c:dLbl>
            <c:dLbl>
              <c:idx val="1"/>
              <c:layout>
                <c:manualLayout>
                  <c:x val="-8.639096766488813E-2"/>
                  <c:y val="-9.61899683709206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430-41AF-A3E3-72BD1BCF94C8}"/>
                </c:ext>
              </c:extLst>
            </c:dLbl>
            <c:dLbl>
              <c:idx val="2"/>
              <c:layout>
                <c:manualLayout>
                  <c:x val="-9.1585067494668895E-2"/>
                  <c:y val="-0.1346659557192889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430-41AF-A3E3-72BD1BCF94C8}"/>
                </c:ext>
              </c:extLst>
            </c:dLbl>
            <c:dLbl>
              <c:idx val="3"/>
              <c:layout>
                <c:manualLayout>
                  <c:x val="-8.639096766488813E-2"/>
                  <c:y val="-0.1026026329289820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430-41AF-A3E3-72BD1BCF94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DE5-4AE3-89FE-D72245D993F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666201999"/>
        <c:axId val="569533199"/>
      </c:lineChart>
      <c:catAx>
        <c:axId val="6662019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9533199"/>
        <c:crosses val="autoZero"/>
        <c:auto val="1"/>
        <c:lblAlgn val="ctr"/>
        <c:lblOffset val="100"/>
        <c:noMultiLvlLbl val="0"/>
      </c:catAx>
      <c:valAx>
        <c:axId val="56953319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62019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95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spectrum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95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54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8.639096766488813E-2"/>
                  <c:y val="-0.102602632928982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875-4E69-9966-6A366DD25B1E}"/>
                </c:ext>
              </c:extLst>
            </c:dLbl>
            <c:dLbl>
              <c:idx val="1"/>
              <c:layout>
                <c:manualLayout>
                  <c:x val="-9.1585067494668937E-2"/>
                  <c:y val="-8.97773038128592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875-4E69-9966-6A366DD25B1E}"/>
                </c:ext>
              </c:extLst>
            </c:dLbl>
            <c:dLbl>
              <c:idx val="2"/>
              <c:layout>
                <c:manualLayout>
                  <c:x val="-8.639096766488813E-2"/>
                  <c:y val="-0.102602632928982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875-4E69-9966-6A366DD25B1E}"/>
                </c:ext>
              </c:extLst>
            </c:dLbl>
            <c:dLbl>
              <c:idx val="3"/>
              <c:layout>
                <c:manualLayout>
                  <c:x val="-8.639096766488813E-2"/>
                  <c:y val="-8.97773038128593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875-4E69-9966-6A366DD25B1E}"/>
                </c:ext>
              </c:extLst>
            </c:dLbl>
            <c:spPr>
              <a:solidFill>
                <a:schemeClr val="accent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DE5-4AE3-89FE-D72245D993F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666201999"/>
        <c:axId val="569533199"/>
      </c:lineChart>
      <c:catAx>
        <c:axId val="6662019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3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9533199"/>
        <c:crosses val="autoZero"/>
        <c:auto val="1"/>
        <c:lblAlgn val="ctr"/>
        <c:lblOffset val="100"/>
        <c:noMultiLvlLbl val="0"/>
      </c:catAx>
      <c:valAx>
        <c:axId val="56953319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62019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1"/>
    </a:solidFill>
    <a:ln w="9525" cap="flat" cmpd="sng" algn="ctr">
      <a:solidFill>
        <a:schemeClr val="lt1">
          <a:lumMod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95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spectrum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95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7135098127588359E-2"/>
          <c:y val="0"/>
          <c:w val="0.90131210323416555"/>
          <c:h val="0.8370112741712010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54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9.1585067494668895E-2"/>
                  <c:y val="-0.1218406266031661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39-4EA8-8544-5C6D866053EA}"/>
                </c:ext>
              </c:extLst>
            </c:dLbl>
            <c:dLbl>
              <c:idx val="1"/>
              <c:layout>
                <c:manualLayout>
                  <c:x val="-9.1585067494668937E-2"/>
                  <c:y val="-0.1218406266031661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39-4EA8-8544-5C6D866053EA}"/>
                </c:ext>
              </c:extLst>
            </c:dLbl>
            <c:dLbl>
              <c:idx val="2"/>
              <c:layout>
                <c:manualLayout>
                  <c:x val="-0.11755556664357278"/>
                  <c:y val="-0.1346659557192888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439-4EA8-8544-5C6D866053EA}"/>
                </c:ext>
              </c:extLst>
            </c:dLbl>
            <c:spPr>
              <a:solidFill>
                <a:schemeClr val="accent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DE5-4AE3-89FE-D72245D993F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666201999"/>
        <c:axId val="569533199"/>
      </c:lineChart>
      <c:catAx>
        <c:axId val="6662019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3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9533199"/>
        <c:crosses val="autoZero"/>
        <c:auto val="1"/>
        <c:lblAlgn val="ctr"/>
        <c:lblOffset val="100"/>
        <c:noMultiLvlLbl val="0"/>
      </c:catAx>
      <c:valAx>
        <c:axId val="56953319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62019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1"/>
    </a:solidFill>
    <a:ln w="9525" cap="flat" cmpd="sng" algn="ctr">
      <a:solidFill>
        <a:schemeClr val="lt1">
          <a:lumMod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Attack behavior</a:t>
            </a:r>
            <a:r>
              <a:rPr lang="en-US" baseline="0" dirty="0"/>
              <a:t> vs Normal behavior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Attack behavior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µ1</c:v>
                </c:pt>
                <c:pt idx="1">
                  <c:v>µ2</c:v>
                </c:pt>
                <c:pt idx="2">
                  <c:v>µ3</c:v>
                </c:pt>
                <c:pt idx="3">
                  <c:v>µ4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12</c:v>
                </c:pt>
                <c:pt idx="2">
                  <c:v>25</c:v>
                </c:pt>
                <c:pt idx="3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10-4AC6-A999-36B16407E2F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Normal behavior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µ1</c:v>
                </c:pt>
                <c:pt idx="1">
                  <c:v>µ2</c:v>
                </c:pt>
                <c:pt idx="2">
                  <c:v>µ3</c:v>
                </c:pt>
                <c:pt idx="3">
                  <c:v>µ4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0.47</c:v>
                </c:pt>
                <c:pt idx="1">
                  <c:v>3</c:v>
                </c:pt>
                <c:pt idx="2">
                  <c:v>20</c:v>
                </c:pt>
                <c:pt idx="3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10-4AC6-A999-36B16407E2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41226431"/>
        <c:axId val="1941227871"/>
      </c:barChart>
      <c:catAx>
        <c:axId val="19412264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1227871"/>
        <c:crosses val="autoZero"/>
        <c:auto val="1"/>
        <c:lblAlgn val="ctr"/>
        <c:lblOffset val="100"/>
        <c:noMultiLvlLbl val="0"/>
      </c:catAx>
      <c:valAx>
        <c:axId val="19412278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12264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9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/>
        </a:solidFill>
        <a:round/>
      </a:ln>
    </cs:spPr>
    <cs:defRPr sz="1197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9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/>
        </a:solidFill>
        <a:round/>
      </a:ln>
    </cs:spPr>
    <cs:defRPr sz="1197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38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spc="3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lumMod val="85000"/>
          </a:schemeClr>
        </a:solidFill>
        <a:round/>
      </a:ln>
    </cs:spPr>
    <cs:defRPr sz="1330" kern="1200"/>
  </cs:chartArea>
  <cs:dataLabel>
    <cs:lnRef idx="0"/>
    <cs:fillRef idx="0">
      <cs:styleClr val="0"/>
    </cs:fillRef>
    <cs:effectRef idx="0"/>
    <cs:fontRef idx="minor">
      <a:schemeClr val="lt1"/>
    </cs:fontRef>
    <cs:spPr>
      <a:solidFill>
        <a:schemeClr val="phClr"/>
      </a:solidFill>
    </cs:spPr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5400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38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spc="3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lumMod val="85000"/>
          </a:schemeClr>
        </a:solidFill>
        <a:round/>
      </a:ln>
    </cs:spPr>
    <cs:defRPr sz="1330" kern="1200"/>
  </cs:chartArea>
  <cs:dataLabel>
    <cs:lnRef idx="0"/>
    <cs:fillRef idx="0">
      <cs:styleClr val="0"/>
    </cs:fillRef>
    <cs:effectRef idx="0"/>
    <cs:fontRef idx="minor">
      <a:schemeClr val="lt1"/>
    </cs:fontRef>
    <cs:spPr>
      <a:solidFill>
        <a:schemeClr val="phClr"/>
      </a:solidFill>
    </cs:spPr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5400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9DE797-506E-493E-B4F8-BB85C4D48BA4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9F96113-040F-46DC-96D3-3F887860D01F}">
      <dgm:prSet phldrT="[Text]"/>
      <dgm:spPr/>
      <dgm:t>
        <a:bodyPr/>
        <a:lstStyle/>
        <a:p>
          <a:r>
            <a:rPr lang="en-US" dirty="0"/>
            <a:t>Laplacian Matrix</a:t>
          </a:r>
        </a:p>
      </dgm:t>
    </dgm:pt>
    <dgm:pt modelId="{589F9CDF-BEC2-43E7-B002-BC980777FC6A}" type="parTrans" cxnId="{ABA873A2-1283-48D3-A580-445F0674CB6A}">
      <dgm:prSet/>
      <dgm:spPr/>
      <dgm:t>
        <a:bodyPr/>
        <a:lstStyle/>
        <a:p>
          <a:endParaRPr lang="en-US"/>
        </a:p>
      </dgm:t>
    </dgm:pt>
    <dgm:pt modelId="{777BA708-7928-48C1-B588-54935D9C918C}" type="sibTrans" cxnId="{ABA873A2-1283-48D3-A580-445F0674CB6A}">
      <dgm:prSet/>
      <dgm:spPr/>
      <dgm:t>
        <a:bodyPr/>
        <a:lstStyle/>
        <a:p>
          <a:endParaRPr lang="en-US"/>
        </a:p>
      </dgm:t>
    </dgm:pt>
    <dgm:pt modelId="{098C32AB-D26C-43D4-AD38-3E7A22667C12}" type="pres">
      <dgm:prSet presAssocID="{A49DE797-506E-493E-B4F8-BB85C4D48BA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7F3B80C-8C74-4B19-A505-6C57932A1264}" type="pres">
      <dgm:prSet presAssocID="{F9F96113-040F-46DC-96D3-3F887860D01F}" presName="root" presStyleCnt="0"/>
      <dgm:spPr/>
    </dgm:pt>
    <dgm:pt modelId="{EBE09572-D3B9-4A75-977B-E38747B085F2}" type="pres">
      <dgm:prSet presAssocID="{F9F96113-040F-46DC-96D3-3F887860D01F}" presName="rootComposite" presStyleCnt="0"/>
      <dgm:spPr/>
    </dgm:pt>
    <dgm:pt modelId="{6A03DA04-9F3A-461D-A59E-AF0E37D62AB4}" type="pres">
      <dgm:prSet presAssocID="{F9F96113-040F-46DC-96D3-3F887860D01F}" presName="rootText" presStyleLbl="node1" presStyleIdx="0" presStyleCnt="1" custLinFactNeighborX="7010" custLinFactNeighborY="-7955"/>
      <dgm:spPr/>
    </dgm:pt>
    <dgm:pt modelId="{752A3210-883B-44EC-8B57-FC012795469C}" type="pres">
      <dgm:prSet presAssocID="{F9F96113-040F-46DC-96D3-3F887860D01F}" presName="rootConnector" presStyleLbl="node1" presStyleIdx="0" presStyleCnt="1"/>
      <dgm:spPr/>
    </dgm:pt>
    <dgm:pt modelId="{13713877-EB09-4186-9D5E-3A30F25FCF1E}" type="pres">
      <dgm:prSet presAssocID="{F9F96113-040F-46DC-96D3-3F887860D01F}" presName="childShape" presStyleCnt="0"/>
      <dgm:spPr/>
    </dgm:pt>
  </dgm:ptLst>
  <dgm:cxnLst>
    <dgm:cxn modelId="{41FA200E-7BB1-49B9-9DD0-5B619D41EEBF}" type="presOf" srcId="{A49DE797-506E-493E-B4F8-BB85C4D48BA4}" destId="{098C32AB-D26C-43D4-AD38-3E7A22667C12}" srcOrd="0" destOrd="0" presId="urn:microsoft.com/office/officeart/2005/8/layout/hierarchy3"/>
    <dgm:cxn modelId="{ABA873A2-1283-48D3-A580-445F0674CB6A}" srcId="{A49DE797-506E-493E-B4F8-BB85C4D48BA4}" destId="{F9F96113-040F-46DC-96D3-3F887860D01F}" srcOrd="0" destOrd="0" parTransId="{589F9CDF-BEC2-43E7-B002-BC980777FC6A}" sibTransId="{777BA708-7928-48C1-B588-54935D9C918C}"/>
    <dgm:cxn modelId="{187666D0-2C60-427B-89EC-F0763A6B987E}" type="presOf" srcId="{F9F96113-040F-46DC-96D3-3F887860D01F}" destId="{752A3210-883B-44EC-8B57-FC012795469C}" srcOrd="1" destOrd="0" presId="urn:microsoft.com/office/officeart/2005/8/layout/hierarchy3"/>
    <dgm:cxn modelId="{1FE5B8EC-8758-44AD-B1EF-92C933F43DAB}" type="presOf" srcId="{F9F96113-040F-46DC-96D3-3F887860D01F}" destId="{6A03DA04-9F3A-461D-A59E-AF0E37D62AB4}" srcOrd="0" destOrd="0" presId="urn:microsoft.com/office/officeart/2005/8/layout/hierarchy3"/>
    <dgm:cxn modelId="{121E4A55-45A5-4F9D-8CCD-D181AD0EE4B0}" type="presParOf" srcId="{098C32AB-D26C-43D4-AD38-3E7A22667C12}" destId="{67F3B80C-8C74-4B19-A505-6C57932A1264}" srcOrd="0" destOrd="0" presId="urn:microsoft.com/office/officeart/2005/8/layout/hierarchy3"/>
    <dgm:cxn modelId="{C7EEF9E3-73E5-4BD9-ABDB-D94F6E251E29}" type="presParOf" srcId="{67F3B80C-8C74-4B19-A505-6C57932A1264}" destId="{EBE09572-D3B9-4A75-977B-E38747B085F2}" srcOrd="0" destOrd="0" presId="urn:microsoft.com/office/officeart/2005/8/layout/hierarchy3"/>
    <dgm:cxn modelId="{33583D98-6C3F-472D-AF9E-E83F45E87491}" type="presParOf" srcId="{EBE09572-D3B9-4A75-977B-E38747B085F2}" destId="{6A03DA04-9F3A-461D-A59E-AF0E37D62AB4}" srcOrd="0" destOrd="0" presId="urn:microsoft.com/office/officeart/2005/8/layout/hierarchy3"/>
    <dgm:cxn modelId="{A5277F38-F0A1-4247-B6E8-A83E24CA4422}" type="presParOf" srcId="{EBE09572-D3B9-4A75-977B-E38747B085F2}" destId="{752A3210-883B-44EC-8B57-FC012795469C}" srcOrd="1" destOrd="0" presId="urn:microsoft.com/office/officeart/2005/8/layout/hierarchy3"/>
    <dgm:cxn modelId="{C263D8AE-8813-4D2A-8B49-F8B737434DF2}" type="presParOf" srcId="{67F3B80C-8C74-4B19-A505-6C57932A1264}" destId="{13713877-EB09-4186-9D5E-3A30F25FCF1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9DE797-506E-493E-B4F8-BB85C4D48BA4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9F96113-040F-46DC-96D3-3F887860D01F}">
      <dgm:prSet phldrT="[Text]"/>
      <dgm:spPr/>
      <dgm:t>
        <a:bodyPr/>
        <a:lstStyle/>
        <a:p>
          <a:r>
            <a:rPr lang="en-US" dirty="0"/>
            <a:t>Laplacian Matrix</a:t>
          </a:r>
        </a:p>
      </dgm:t>
    </dgm:pt>
    <dgm:pt modelId="{589F9CDF-BEC2-43E7-B002-BC980777FC6A}" type="parTrans" cxnId="{ABA873A2-1283-48D3-A580-445F0674CB6A}">
      <dgm:prSet/>
      <dgm:spPr/>
      <dgm:t>
        <a:bodyPr/>
        <a:lstStyle/>
        <a:p>
          <a:endParaRPr lang="en-US"/>
        </a:p>
      </dgm:t>
    </dgm:pt>
    <dgm:pt modelId="{777BA708-7928-48C1-B588-54935D9C918C}" type="sibTrans" cxnId="{ABA873A2-1283-48D3-A580-445F0674CB6A}">
      <dgm:prSet/>
      <dgm:spPr/>
      <dgm:t>
        <a:bodyPr/>
        <a:lstStyle/>
        <a:p>
          <a:endParaRPr lang="en-US"/>
        </a:p>
      </dgm:t>
    </dgm:pt>
    <dgm:pt modelId="{098C32AB-D26C-43D4-AD38-3E7A22667C12}" type="pres">
      <dgm:prSet presAssocID="{A49DE797-506E-493E-B4F8-BB85C4D48BA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7F3B80C-8C74-4B19-A505-6C57932A1264}" type="pres">
      <dgm:prSet presAssocID="{F9F96113-040F-46DC-96D3-3F887860D01F}" presName="root" presStyleCnt="0"/>
      <dgm:spPr/>
    </dgm:pt>
    <dgm:pt modelId="{EBE09572-D3B9-4A75-977B-E38747B085F2}" type="pres">
      <dgm:prSet presAssocID="{F9F96113-040F-46DC-96D3-3F887860D01F}" presName="rootComposite" presStyleCnt="0"/>
      <dgm:spPr/>
    </dgm:pt>
    <dgm:pt modelId="{6A03DA04-9F3A-461D-A59E-AF0E37D62AB4}" type="pres">
      <dgm:prSet presAssocID="{F9F96113-040F-46DC-96D3-3F887860D01F}" presName="rootText" presStyleLbl="node1" presStyleIdx="0" presStyleCnt="1" custLinFactNeighborX="7010" custLinFactNeighborY="-7955"/>
      <dgm:spPr/>
    </dgm:pt>
    <dgm:pt modelId="{752A3210-883B-44EC-8B57-FC012795469C}" type="pres">
      <dgm:prSet presAssocID="{F9F96113-040F-46DC-96D3-3F887860D01F}" presName="rootConnector" presStyleLbl="node1" presStyleIdx="0" presStyleCnt="1"/>
      <dgm:spPr/>
    </dgm:pt>
    <dgm:pt modelId="{13713877-EB09-4186-9D5E-3A30F25FCF1E}" type="pres">
      <dgm:prSet presAssocID="{F9F96113-040F-46DC-96D3-3F887860D01F}" presName="childShape" presStyleCnt="0"/>
      <dgm:spPr/>
    </dgm:pt>
  </dgm:ptLst>
  <dgm:cxnLst>
    <dgm:cxn modelId="{41FA200E-7BB1-49B9-9DD0-5B619D41EEBF}" type="presOf" srcId="{A49DE797-506E-493E-B4F8-BB85C4D48BA4}" destId="{098C32AB-D26C-43D4-AD38-3E7A22667C12}" srcOrd="0" destOrd="0" presId="urn:microsoft.com/office/officeart/2005/8/layout/hierarchy3"/>
    <dgm:cxn modelId="{ABA873A2-1283-48D3-A580-445F0674CB6A}" srcId="{A49DE797-506E-493E-B4F8-BB85C4D48BA4}" destId="{F9F96113-040F-46DC-96D3-3F887860D01F}" srcOrd="0" destOrd="0" parTransId="{589F9CDF-BEC2-43E7-B002-BC980777FC6A}" sibTransId="{777BA708-7928-48C1-B588-54935D9C918C}"/>
    <dgm:cxn modelId="{187666D0-2C60-427B-89EC-F0763A6B987E}" type="presOf" srcId="{F9F96113-040F-46DC-96D3-3F887860D01F}" destId="{752A3210-883B-44EC-8B57-FC012795469C}" srcOrd="1" destOrd="0" presId="urn:microsoft.com/office/officeart/2005/8/layout/hierarchy3"/>
    <dgm:cxn modelId="{1FE5B8EC-8758-44AD-B1EF-92C933F43DAB}" type="presOf" srcId="{F9F96113-040F-46DC-96D3-3F887860D01F}" destId="{6A03DA04-9F3A-461D-A59E-AF0E37D62AB4}" srcOrd="0" destOrd="0" presId="urn:microsoft.com/office/officeart/2005/8/layout/hierarchy3"/>
    <dgm:cxn modelId="{121E4A55-45A5-4F9D-8CCD-D181AD0EE4B0}" type="presParOf" srcId="{098C32AB-D26C-43D4-AD38-3E7A22667C12}" destId="{67F3B80C-8C74-4B19-A505-6C57932A1264}" srcOrd="0" destOrd="0" presId="urn:microsoft.com/office/officeart/2005/8/layout/hierarchy3"/>
    <dgm:cxn modelId="{C7EEF9E3-73E5-4BD9-ABDB-D94F6E251E29}" type="presParOf" srcId="{67F3B80C-8C74-4B19-A505-6C57932A1264}" destId="{EBE09572-D3B9-4A75-977B-E38747B085F2}" srcOrd="0" destOrd="0" presId="urn:microsoft.com/office/officeart/2005/8/layout/hierarchy3"/>
    <dgm:cxn modelId="{33583D98-6C3F-472D-AF9E-E83F45E87491}" type="presParOf" srcId="{EBE09572-D3B9-4A75-977B-E38747B085F2}" destId="{6A03DA04-9F3A-461D-A59E-AF0E37D62AB4}" srcOrd="0" destOrd="0" presId="urn:microsoft.com/office/officeart/2005/8/layout/hierarchy3"/>
    <dgm:cxn modelId="{A5277F38-F0A1-4247-B6E8-A83E24CA4422}" type="presParOf" srcId="{EBE09572-D3B9-4A75-977B-E38747B085F2}" destId="{752A3210-883B-44EC-8B57-FC012795469C}" srcOrd="1" destOrd="0" presId="urn:microsoft.com/office/officeart/2005/8/layout/hierarchy3"/>
    <dgm:cxn modelId="{C263D8AE-8813-4D2A-8B49-F8B737434DF2}" type="presParOf" srcId="{67F3B80C-8C74-4B19-A505-6C57932A1264}" destId="{13713877-EB09-4186-9D5E-3A30F25FCF1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9DE797-506E-493E-B4F8-BB85C4D48BA4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9F96113-040F-46DC-96D3-3F887860D01F}">
      <dgm:prSet phldrT="[Text]" custT="1"/>
      <dgm:spPr/>
      <dgm:t>
        <a:bodyPr/>
        <a:lstStyle/>
        <a:p>
          <a:r>
            <a:rPr lang="en-US" sz="2800" dirty="0"/>
            <a:t>Spectrum</a:t>
          </a:r>
        </a:p>
      </dgm:t>
    </dgm:pt>
    <dgm:pt modelId="{589F9CDF-BEC2-43E7-B002-BC980777FC6A}" type="parTrans" cxnId="{ABA873A2-1283-48D3-A580-445F0674CB6A}">
      <dgm:prSet/>
      <dgm:spPr/>
      <dgm:t>
        <a:bodyPr/>
        <a:lstStyle/>
        <a:p>
          <a:endParaRPr lang="en-US" sz="1200"/>
        </a:p>
      </dgm:t>
    </dgm:pt>
    <dgm:pt modelId="{777BA708-7928-48C1-B588-54935D9C918C}" type="sibTrans" cxnId="{ABA873A2-1283-48D3-A580-445F0674CB6A}">
      <dgm:prSet/>
      <dgm:spPr/>
      <dgm:t>
        <a:bodyPr/>
        <a:lstStyle/>
        <a:p>
          <a:endParaRPr lang="en-US" sz="1200"/>
        </a:p>
      </dgm:t>
    </dgm:pt>
    <dgm:pt modelId="{A1F48C47-097E-4E67-8480-990C98A5561A}">
      <dgm:prSet phldrT="[Text]" custT="1"/>
      <dgm:spPr/>
      <dgm:t>
        <a:bodyPr/>
        <a:lstStyle/>
        <a:p>
          <a:r>
            <a:rPr lang="en-US" sz="1600" dirty="0"/>
            <a:t>Eigenvalues</a:t>
          </a:r>
        </a:p>
      </dgm:t>
    </dgm:pt>
    <dgm:pt modelId="{E5BA179B-DF5D-4999-BCA5-8522C7397EE5}" type="parTrans" cxnId="{25078DF2-2AE8-4FCF-A761-37A9823B13A2}">
      <dgm:prSet/>
      <dgm:spPr/>
      <dgm:t>
        <a:bodyPr/>
        <a:lstStyle/>
        <a:p>
          <a:endParaRPr lang="en-US" sz="1200"/>
        </a:p>
      </dgm:t>
    </dgm:pt>
    <dgm:pt modelId="{1FAAFB8E-FB5F-4F9F-A612-B036944A57B2}" type="sibTrans" cxnId="{25078DF2-2AE8-4FCF-A761-37A9823B13A2}">
      <dgm:prSet/>
      <dgm:spPr/>
      <dgm:t>
        <a:bodyPr/>
        <a:lstStyle/>
        <a:p>
          <a:endParaRPr lang="en-US" sz="1200"/>
        </a:p>
      </dgm:t>
    </dgm:pt>
    <dgm:pt modelId="{098C32AB-D26C-43D4-AD38-3E7A22667C12}" type="pres">
      <dgm:prSet presAssocID="{A49DE797-506E-493E-B4F8-BB85C4D48BA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7F3B80C-8C74-4B19-A505-6C57932A1264}" type="pres">
      <dgm:prSet presAssocID="{F9F96113-040F-46DC-96D3-3F887860D01F}" presName="root" presStyleCnt="0"/>
      <dgm:spPr/>
    </dgm:pt>
    <dgm:pt modelId="{EBE09572-D3B9-4A75-977B-E38747B085F2}" type="pres">
      <dgm:prSet presAssocID="{F9F96113-040F-46DC-96D3-3F887860D01F}" presName="rootComposite" presStyleCnt="0"/>
      <dgm:spPr/>
    </dgm:pt>
    <dgm:pt modelId="{6A03DA04-9F3A-461D-A59E-AF0E37D62AB4}" type="pres">
      <dgm:prSet presAssocID="{F9F96113-040F-46DC-96D3-3F887860D01F}" presName="rootText" presStyleLbl="node1" presStyleIdx="0" presStyleCnt="1" custScaleX="100000" custScaleY="73195" custLinFactNeighborX="23196" custLinFactNeighborY="1707"/>
      <dgm:spPr/>
    </dgm:pt>
    <dgm:pt modelId="{752A3210-883B-44EC-8B57-FC012795469C}" type="pres">
      <dgm:prSet presAssocID="{F9F96113-040F-46DC-96D3-3F887860D01F}" presName="rootConnector" presStyleLbl="node1" presStyleIdx="0" presStyleCnt="1"/>
      <dgm:spPr/>
    </dgm:pt>
    <dgm:pt modelId="{13713877-EB09-4186-9D5E-3A30F25FCF1E}" type="pres">
      <dgm:prSet presAssocID="{F9F96113-040F-46DC-96D3-3F887860D01F}" presName="childShape" presStyleCnt="0"/>
      <dgm:spPr/>
    </dgm:pt>
    <dgm:pt modelId="{261C4D54-8486-48FB-89C8-631F0E16979E}" type="pres">
      <dgm:prSet presAssocID="{E5BA179B-DF5D-4999-BCA5-8522C7397EE5}" presName="Name13" presStyleLbl="parChTrans1D2" presStyleIdx="0" presStyleCnt="1"/>
      <dgm:spPr/>
    </dgm:pt>
    <dgm:pt modelId="{6C9C4F71-C61A-4322-A1E3-66ACC0A3CFB7}" type="pres">
      <dgm:prSet presAssocID="{A1F48C47-097E-4E67-8480-990C98A5561A}" presName="childText" presStyleLbl="bgAcc1" presStyleIdx="0" presStyleCnt="1" custScaleY="68018">
        <dgm:presLayoutVars>
          <dgm:bulletEnabled val="1"/>
        </dgm:presLayoutVars>
      </dgm:prSet>
      <dgm:spPr/>
    </dgm:pt>
  </dgm:ptLst>
  <dgm:cxnLst>
    <dgm:cxn modelId="{41FA200E-7BB1-49B9-9DD0-5B619D41EEBF}" type="presOf" srcId="{A49DE797-506E-493E-B4F8-BB85C4D48BA4}" destId="{098C32AB-D26C-43D4-AD38-3E7A22667C12}" srcOrd="0" destOrd="0" presId="urn:microsoft.com/office/officeart/2005/8/layout/hierarchy3"/>
    <dgm:cxn modelId="{6CD5AE29-7486-43CE-846C-1CF6FB733880}" type="presOf" srcId="{E5BA179B-DF5D-4999-BCA5-8522C7397EE5}" destId="{261C4D54-8486-48FB-89C8-631F0E16979E}" srcOrd="0" destOrd="0" presId="urn:microsoft.com/office/officeart/2005/8/layout/hierarchy3"/>
    <dgm:cxn modelId="{BEFFAD3A-15BD-48EE-8849-BC5BF1C5D201}" type="presOf" srcId="{A1F48C47-097E-4E67-8480-990C98A5561A}" destId="{6C9C4F71-C61A-4322-A1E3-66ACC0A3CFB7}" srcOrd="0" destOrd="0" presId="urn:microsoft.com/office/officeart/2005/8/layout/hierarchy3"/>
    <dgm:cxn modelId="{ABA873A2-1283-48D3-A580-445F0674CB6A}" srcId="{A49DE797-506E-493E-B4F8-BB85C4D48BA4}" destId="{F9F96113-040F-46DC-96D3-3F887860D01F}" srcOrd="0" destOrd="0" parTransId="{589F9CDF-BEC2-43E7-B002-BC980777FC6A}" sibTransId="{777BA708-7928-48C1-B588-54935D9C918C}"/>
    <dgm:cxn modelId="{187666D0-2C60-427B-89EC-F0763A6B987E}" type="presOf" srcId="{F9F96113-040F-46DC-96D3-3F887860D01F}" destId="{752A3210-883B-44EC-8B57-FC012795469C}" srcOrd="1" destOrd="0" presId="urn:microsoft.com/office/officeart/2005/8/layout/hierarchy3"/>
    <dgm:cxn modelId="{1FE5B8EC-8758-44AD-B1EF-92C933F43DAB}" type="presOf" srcId="{F9F96113-040F-46DC-96D3-3F887860D01F}" destId="{6A03DA04-9F3A-461D-A59E-AF0E37D62AB4}" srcOrd="0" destOrd="0" presId="urn:microsoft.com/office/officeart/2005/8/layout/hierarchy3"/>
    <dgm:cxn modelId="{25078DF2-2AE8-4FCF-A761-37A9823B13A2}" srcId="{F9F96113-040F-46DC-96D3-3F887860D01F}" destId="{A1F48C47-097E-4E67-8480-990C98A5561A}" srcOrd="0" destOrd="0" parTransId="{E5BA179B-DF5D-4999-BCA5-8522C7397EE5}" sibTransId="{1FAAFB8E-FB5F-4F9F-A612-B036944A57B2}"/>
    <dgm:cxn modelId="{121E4A55-45A5-4F9D-8CCD-D181AD0EE4B0}" type="presParOf" srcId="{098C32AB-D26C-43D4-AD38-3E7A22667C12}" destId="{67F3B80C-8C74-4B19-A505-6C57932A1264}" srcOrd="0" destOrd="0" presId="urn:microsoft.com/office/officeart/2005/8/layout/hierarchy3"/>
    <dgm:cxn modelId="{C7EEF9E3-73E5-4BD9-ABDB-D94F6E251E29}" type="presParOf" srcId="{67F3B80C-8C74-4B19-A505-6C57932A1264}" destId="{EBE09572-D3B9-4A75-977B-E38747B085F2}" srcOrd="0" destOrd="0" presId="urn:microsoft.com/office/officeart/2005/8/layout/hierarchy3"/>
    <dgm:cxn modelId="{33583D98-6C3F-472D-AF9E-E83F45E87491}" type="presParOf" srcId="{EBE09572-D3B9-4A75-977B-E38747B085F2}" destId="{6A03DA04-9F3A-461D-A59E-AF0E37D62AB4}" srcOrd="0" destOrd="0" presId="urn:microsoft.com/office/officeart/2005/8/layout/hierarchy3"/>
    <dgm:cxn modelId="{A5277F38-F0A1-4247-B6E8-A83E24CA4422}" type="presParOf" srcId="{EBE09572-D3B9-4A75-977B-E38747B085F2}" destId="{752A3210-883B-44EC-8B57-FC012795469C}" srcOrd="1" destOrd="0" presId="urn:microsoft.com/office/officeart/2005/8/layout/hierarchy3"/>
    <dgm:cxn modelId="{C263D8AE-8813-4D2A-8B49-F8B737434DF2}" type="presParOf" srcId="{67F3B80C-8C74-4B19-A505-6C57932A1264}" destId="{13713877-EB09-4186-9D5E-3A30F25FCF1E}" srcOrd="1" destOrd="0" presId="urn:microsoft.com/office/officeart/2005/8/layout/hierarchy3"/>
    <dgm:cxn modelId="{DE7EA5C3-AEEB-4BC8-8072-352B55977336}" type="presParOf" srcId="{13713877-EB09-4186-9D5E-3A30F25FCF1E}" destId="{261C4D54-8486-48FB-89C8-631F0E16979E}" srcOrd="0" destOrd="0" presId="urn:microsoft.com/office/officeart/2005/8/layout/hierarchy3"/>
    <dgm:cxn modelId="{12CD9A4B-9B9D-40A7-9C7F-535E0D821D8F}" type="presParOf" srcId="{13713877-EB09-4186-9D5E-3A30F25FCF1E}" destId="{6C9C4F71-C61A-4322-A1E3-66ACC0A3CFB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5796143-31FF-475D-81F9-654B5EE2B15E}" type="doc">
      <dgm:prSet loTypeId="urn:microsoft.com/office/officeart/2011/layout/Tab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D25A2FB-0D51-4C15-9682-742CF107267F}">
      <dgm:prSet phldrT="[Text]"/>
      <dgm:spPr/>
      <dgm:t>
        <a:bodyPr/>
        <a:lstStyle/>
        <a:p>
          <a:r>
            <a:rPr lang="en-US" dirty="0"/>
            <a:t>Metric 1</a:t>
          </a:r>
        </a:p>
      </dgm:t>
    </dgm:pt>
    <dgm:pt modelId="{CC848FEA-947B-47ED-BB6D-49723AC2E825}" type="parTrans" cxnId="{340EAD64-9ED3-452C-9214-9E72D7074D24}">
      <dgm:prSet/>
      <dgm:spPr/>
      <dgm:t>
        <a:bodyPr/>
        <a:lstStyle/>
        <a:p>
          <a:endParaRPr lang="en-US"/>
        </a:p>
      </dgm:t>
    </dgm:pt>
    <dgm:pt modelId="{1665A58E-FF22-4778-BBDB-D35D9D208DBA}" type="sibTrans" cxnId="{340EAD64-9ED3-452C-9214-9E72D7074D24}">
      <dgm:prSet/>
      <dgm:spPr/>
      <dgm:t>
        <a:bodyPr/>
        <a:lstStyle/>
        <a:p>
          <a:endParaRPr lang="en-US"/>
        </a:p>
      </dgm:t>
    </dgm:pt>
    <dgm:pt modelId="{C9AA7164-14DB-407F-9719-1BB2081B0C38}">
      <dgm:prSet phldrT="[Text]" custT="1"/>
      <dgm:spPr/>
      <dgm:t>
        <a:bodyPr/>
        <a:lstStyle/>
        <a:p>
          <a:r>
            <a:rPr lang="en-US" sz="2000" b="1" i="0" dirty="0"/>
            <a:t>Connectedness</a:t>
          </a:r>
          <a:r>
            <a:rPr lang="en-US" sz="1900" dirty="0"/>
            <a:t> </a:t>
          </a:r>
        </a:p>
      </dgm:t>
    </dgm:pt>
    <dgm:pt modelId="{7EB0DC61-3B5C-49E5-9BE0-4E3B88CEC87D}" type="parTrans" cxnId="{62F8BA7D-3CDB-4E5C-B907-5B923301A184}">
      <dgm:prSet/>
      <dgm:spPr/>
      <dgm:t>
        <a:bodyPr/>
        <a:lstStyle/>
        <a:p>
          <a:endParaRPr lang="en-US"/>
        </a:p>
      </dgm:t>
    </dgm:pt>
    <dgm:pt modelId="{D2F3A145-D31F-40E9-8189-5B8827BABA4A}" type="sibTrans" cxnId="{62F8BA7D-3CDB-4E5C-B907-5B923301A184}">
      <dgm:prSet/>
      <dgm:spPr/>
      <dgm:t>
        <a:bodyPr/>
        <a:lstStyle/>
        <a:p>
          <a:endParaRPr lang="en-US"/>
        </a:p>
      </dgm:t>
    </dgm:pt>
    <dgm:pt modelId="{23F84501-986A-4B9A-AC4D-F8F2BB776E7B}">
      <dgm:prSet phldrT="[Text]" custT="1"/>
      <dgm:spPr/>
      <dgm:t>
        <a:bodyPr/>
        <a:lstStyle/>
        <a:p>
          <a:r>
            <a:rPr lang="en-US" sz="2000" b="0" i="0" dirty="0"/>
            <a:t>Increases when interconnections occur in the network.</a:t>
          </a:r>
          <a:endParaRPr lang="en-US" sz="2000" dirty="0"/>
        </a:p>
      </dgm:t>
    </dgm:pt>
    <dgm:pt modelId="{36C447B2-E9C8-443C-B946-59A1BC42526B}" type="parTrans" cxnId="{59033C77-1FDB-47A6-9109-5BA12360E41F}">
      <dgm:prSet/>
      <dgm:spPr/>
      <dgm:t>
        <a:bodyPr/>
        <a:lstStyle/>
        <a:p>
          <a:endParaRPr lang="en-US"/>
        </a:p>
      </dgm:t>
    </dgm:pt>
    <dgm:pt modelId="{9B95932C-948D-4150-B220-6BA670527918}" type="sibTrans" cxnId="{59033C77-1FDB-47A6-9109-5BA12360E41F}">
      <dgm:prSet/>
      <dgm:spPr/>
      <dgm:t>
        <a:bodyPr/>
        <a:lstStyle/>
        <a:p>
          <a:endParaRPr lang="en-US"/>
        </a:p>
      </dgm:t>
    </dgm:pt>
    <dgm:pt modelId="{0E3666E8-C229-4712-A737-3CD2E23BEC4F}">
      <dgm:prSet phldrT="[Text]"/>
      <dgm:spPr/>
      <dgm:t>
        <a:bodyPr/>
        <a:lstStyle/>
        <a:p>
          <a:r>
            <a:rPr lang="en-US" dirty="0"/>
            <a:t>Metric 2</a:t>
          </a:r>
        </a:p>
      </dgm:t>
    </dgm:pt>
    <dgm:pt modelId="{389E2279-3C79-4E73-A467-893FFA436310}" type="parTrans" cxnId="{E845BD39-52A0-440B-B5C4-51394CB9BFB4}">
      <dgm:prSet/>
      <dgm:spPr/>
      <dgm:t>
        <a:bodyPr/>
        <a:lstStyle/>
        <a:p>
          <a:endParaRPr lang="en-US"/>
        </a:p>
      </dgm:t>
    </dgm:pt>
    <dgm:pt modelId="{E38F8D91-4C32-408E-8422-5A988E71AD17}" type="sibTrans" cxnId="{E845BD39-52A0-440B-B5C4-51394CB9BFB4}">
      <dgm:prSet/>
      <dgm:spPr/>
      <dgm:t>
        <a:bodyPr/>
        <a:lstStyle/>
        <a:p>
          <a:endParaRPr lang="en-US"/>
        </a:p>
      </dgm:t>
    </dgm:pt>
    <dgm:pt modelId="{360DF530-D2C9-468A-95BA-55E7C0C2D595}">
      <dgm:prSet phldrT="[Text]" custT="1"/>
      <dgm:spPr/>
      <dgm:t>
        <a:bodyPr/>
        <a:lstStyle/>
        <a:p>
          <a:r>
            <a:rPr lang="en-US" sz="2000" b="1" dirty="0"/>
            <a:t>Flooding</a:t>
          </a:r>
          <a:endParaRPr lang="en-US" sz="1900" b="1" dirty="0"/>
        </a:p>
      </dgm:t>
    </dgm:pt>
    <dgm:pt modelId="{3A397AFF-EB8F-45C7-8DF2-5980FB730C2D}" type="parTrans" cxnId="{3BE3441F-A876-4019-A971-A19B313B1AF8}">
      <dgm:prSet/>
      <dgm:spPr/>
      <dgm:t>
        <a:bodyPr/>
        <a:lstStyle/>
        <a:p>
          <a:endParaRPr lang="en-US"/>
        </a:p>
      </dgm:t>
    </dgm:pt>
    <dgm:pt modelId="{4D91242F-145A-490F-8121-E1482B7DFA26}" type="sibTrans" cxnId="{3BE3441F-A876-4019-A971-A19B313B1AF8}">
      <dgm:prSet/>
      <dgm:spPr/>
      <dgm:t>
        <a:bodyPr/>
        <a:lstStyle/>
        <a:p>
          <a:endParaRPr lang="en-US"/>
        </a:p>
      </dgm:t>
    </dgm:pt>
    <dgm:pt modelId="{47077444-94B0-4833-A602-6760C3FBF8D0}">
      <dgm:prSet phldrT="[Text]" custT="1"/>
      <dgm:spPr/>
      <dgm:t>
        <a:bodyPr/>
        <a:lstStyle/>
        <a:p>
          <a:r>
            <a:rPr lang="en-US" sz="2000" b="0" i="0" dirty="0"/>
            <a:t>This metric is influenced by the occurrence of connections as well as the weight of those connections.</a:t>
          </a:r>
          <a:endParaRPr lang="en-US" sz="2000" dirty="0"/>
        </a:p>
      </dgm:t>
    </dgm:pt>
    <dgm:pt modelId="{B7C2BB4E-AD1B-46FB-A366-A5B999BE11D0}" type="parTrans" cxnId="{1BF41B32-6131-4A0D-9BF7-689B60805F0B}">
      <dgm:prSet/>
      <dgm:spPr/>
      <dgm:t>
        <a:bodyPr/>
        <a:lstStyle/>
        <a:p>
          <a:endParaRPr lang="en-US"/>
        </a:p>
      </dgm:t>
    </dgm:pt>
    <dgm:pt modelId="{E2BA6B4B-609A-4638-9657-E4704C2D2909}" type="sibTrans" cxnId="{1BF41B32-6131-4A0D-9BF7-689B60805F0B}">
      <dgm:prSet/>
      <dgm:spPr/>
      <dgm:t>
        <a:bodyPr/>
        <a:lstStyle/>
        <a:p>
          <a:endParaRPr lang="en-US"/>
        </a:p>
      </dgm:t>
    </dgm:pt>
    <dgm:pt modelId="{46164236-41BC-4323-80BC-918FB4BBA5A3}">
      <dgm:prSet phldrT="[Text]"/>
      <dgm:spPr/>
      <dgm:t>
        <a:bodyPr/>
        <a:lstStyle/>
        <a:p>
          <a:r>
            <a:rPr lang="en-US" dirty="0"/>
            <a:t>Metric 3</a:t>
          </a:r>
        </a:p>
      </dgm:t>
    </dgm:pt>
    <dgm:pt modelId="{337ECD18-9191-4351-9102-A36325EB9CA8}" type="parTrans" cxnId="{F1FBD080-FAFC-4D9D-B9CD-ED09F219DD07}">
      <dgm:prSet/>
      <dgm:spPr/>
      <dgm:t>
        <a:bodyPr/>
        <a:lstStyle/>
        <a:p>
          <a:endParaRPr lang="en-US"/>
        </a:p>
      </dgm:t>
    </dgm:pt>
    <dgm:pt modelId="{4B2CAD6D-1940-42C8-BDAD-B98B290BF8AD}" type="sibTrans" cxnId="{F1FBD080-FAFC-4D9D-B9CD-ED09F219DD07}">
      <dgm:prSet/>
      <dgm:spPr/>
      <dgm:t>
        <a:bodyPr/>
        <a:lstStyle/>
        <a:p>
          <a:endParaRPr lang="en-US"/>
        </a:p>
      </dgm:t>
    </dgm:pt>
    <dgm:pt modelId="{BCD9CFCC-951F-423B-9FDA-EB7E5EA15B87}">
      <dgm:prSet phldrT="[Text]" custT="1"/>
      <dgm:spPr/>
      <dgm:t>
        <a:bodyPr/>
        <a:lstStyle/>
        <a:p>
          <a:r>
            <a:rPr lang="en-US" sz="2000" b="1" dirty="0"/>
            <a:t>Wiringness</a:t>
          </a:r>
          <a:endParaRPr lang="en-US" sz="1900" b="1" dirty="0"/>
        </a:p>
      </dgm:t>
    </dgm:pt>
    <dgm:pt modelId="{DC5F9F3D-03A4-4B4C-897C-C8697E710626}" type="parTrans" cxnId="{CA0FF727-9EBB-4748-B6FC-77891825992A}">
      <dgm:prSet/>
      <dgm:spPr/>
      <dgm:t>
        <a:bodyPr/>
        <a:lstStyle/>
        <a:p>
          <a:endParaRPr lang="en-US"/>
        </a:p>
      </dgm:t>
    </dgm:pt>
    <dgm:pt modelId="{B6A0C222-5E71-47AD-8AC9-1E2CAF71CFBD}" type="sibTrans" cxnId="{CA0FF727-9EBB-4748-B6FC-77891825992A}">
      <dgm:prSet/>
      <dgm:spPr/>
      <dgm:t>
        <a:bodyPr/>
        <a:lstStyle/>
        <a:p>
          <a:endParaRPr lang="en-US"/>
        </a:p>
      </dgm:t>
    </dgm:pt>
    <dgm:pt modelId="{F3D12C42-EB17-4EB3-AAF8-69ED332236EF}">
      <dgm:prSet phldrT="[Text]" custT="1"/>
      <dgm:spPr/>
      <dgm:t>
        <a:bodyPr/>
        <a:lstStyle/>
        <a:p>
          <a:r>
            <a:rPr lang="en-US" sz="2000" b="0" i="0" dirty="0"/>
            <a:t>It always increases when connections occur and its slope across time depends on the packets sizes.</a:t>
          </a:r>
          <a:endParaRPr lang="en-US" sz="2000" dirty="0"/>
        </a:p>
      </dgm:t>
    </dgm:pt>
    <dgm:pt modelId="{78368FF2-612C-4424-83D5-99187FA9AEB5}" type="parTrans" cxnId="{EE4ED608-0722-431B-90F7-A0A0B94DD761}">
      <dgm:prSet/>
      <dgm:spPr/>
      <dgm:t>
        <a:bodyPr/>
        <a:lstStyle/>
        <a:p>
          <a:endParaRPr lang="en-US"/>
        </a:p>
      </dgm:t>
    </dgm:pt>
    <dgm:pt modelId="{7B3BDB8B-D5B5-4D07-B4B4-068F4A22EAFC}" type="sibTrans" cxnId="{EE4ED608-0722-431B-90F7-A0A0B94DD761}">
      <dgm:prSet/>
      <dgm:spPr/>
      <dgm:t>
        <a:bodyPr/>
        <a:lstStyle/>
        <a:p>
          <a:endParaRPr lang="en-US"/>
        </a:p>
      </dgm:t>
    </dgm:pt>
    <dgm:pt modelId="{600169A5-9464-4035-8373-B8EB1B368454}">
      <dgm:prSet phldrT="[Text]"/>
      <dgm:spPr/>
      <dgm:t>
        <a:bodyPr/>
        <a:lstStyle/>
        <a:p>
          <a:r>
            <a:rPr lang="en-US" dirty="0"/>
            <a:t>Metric 4</a:t>
          </a:r>
        </a:p>
      </dgm:t>
    </dgm:pt>
    <dgm:pt modelId="{D5B13BFA-3540-4FF4-8833-FC43963082B3}" type="parTrans" cxnId="{BA04135D-12ED-4F7C-BF58-B8BA66A263F4}">
      <dgm:prSet/>
      <dgm:spPr/>
      <dgm:t>
        <a:bodyPr/>
        <a:lstStyle/>
        <a:p>
          <a:endParaRPr lang="en-US"/>
        </a:p>
      </dgm:t>
    </dgm:pt>
    <dgm:pt modelId="{6DB0EE4E-7F59-4BD9-BF72-BDC96640F931}" type="sibTrans" cxnId="{BA04135D-12ED-4F7C-BF58-B8BA66A263F4}">
      <dgm:prSet/>
      <dgm:spPr/>
      <dgm:t>
        <a:bodyPr/>
        <a:lstStyle/>
        <a:p>
          <a:endParaRPr lang="en-US"/>
        </a:p>
      </dgm:t>
    </dgm:pt>
    <dgm:pt modelId="{DB769DFA-9DCC-456A-857E-CA616BEE2557}">
      <dgm:prSet phldrT="[Text]" custT="1"/>
      <dgm:spPr/>
      <dgm:t>
        <a:bodyPr/>
        <a:lstStyle/>
        <a:p>
          <a:r>
            <a:rPr lang="en-US" sz="2000" b="1" dirty="0"/>
            <a:t>Asymmetry</a:t>
          </a:r>
          <a:endParaRPr lang="en-US" sz="1900" b="1" dirty="0"/>
        </a:p>
      </dgm:t>
    </dgm:pt>
    <dgm:pt modelId="{730657A6-0FDD-49BB-BCF8-EB3ED9C0DDAA}" type="parTrans" cxnId="{4CB7A6FA-D846-4BE6-8B3F-82D4995FEBC7}">
      <dgm:prSet/>
      <dgm:spPr/>
      <dgm:t>
        <a:bodyPr/>
        <a:lstStyle/>
        <a:p>
          <a:endParaRPr lang="en-US"/>
        </a:p>
      </dgm:t>
    </dgm:pt>
    <dgm:pt modelId="{CDC33D0B-2601-40DD-A747-31A33F6E3BB7}" type="sibTrans" cxnId="{4CB7A6FA-D846-4BE6-8B3F-82D4995FEBC7}">
      <dgm:prSet/>
      <dgm:spPr/>
      <dgm:t>
        <a:bodyPr/>
        <a:lstStyle/>
        <a:p>
          <a:endParaRPr lang="en-US"/>
        </a:p>
      </dgm:t>
    </dgm:pt>
    <dgm:pt modelId="{B0A765FD-0A29-4FF1-9CC1-490EA0B422EC}">
      <dgm:prSet phldrT="[Text]" custT="1"/>
      <dgm:spPr/>
      <dgm:t>
        <a:bodyPr/>
        <a:lstStyle/>
        <a:p>
          <a:r>
            <a:rPr lang="en-US" sz="2000" b="0" i="0" dirty="0"/>
            <a:t>It corresponds to the number of variations of Λ(t) and the symmetry of the graph</a:t>
          </a:r>
          <a:endParaRPr lang="en-US" sz="2000" dirty="0"/>
        </a:p>
      </dgm:t>
    </dgm:pt>
    <dgm:pt modelId="{856602CE-7999-46B1-A0FC-8B30D3CB1692}" type="parTrans" cxnId="{DB0EE816-5E7D-455A-AE4C-D9156332B382}">
      <dgm:prSet/>
      <dgm:spPr/>
      <dgm:t>
        <a:bodyPr/>
        <a:lstStyle/>
        <a:p>
          <a:endParaRPr lang="en-US"/>
        </a:p>
      </dgm:t>
    </dgm:pt>
    <dgm:pt modelId="{4BB11EA8-1831-47DD-A7E7-604543B07605}" type="sibTrans" cxnId="{DB0EE816-5E7D-455A-AE4C-D9156332B382}">
      <dgm:prSet/>
      <dgm:spPr/>
      <dgm:t>
        <a:bodyPr/>
        <a:lstStyle/>
        <a:p>
          <a:endParaRPr lang="en-US"/>
        </a:p>
      </dgm:t>
    </dgm:pt>
    <dgm:pt modelId="{ACA99D08-ED4F-4D8E-B6A5-974F2984D6DA}" type="pres">
      <dgm:prSet presAssocID="{E5796143-31FF-475D-81F9-654B5EE2B15E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730A593D-05BE-45DC-9FF6-C29980468C7B}" type="pres">
      <dgm:prSet presAssocID="{2D25A2FB-0D51-4C15-9682-742CF107267F}" presName="composite" presStyleCnt="0"/>
      <dgm:spPr/>
    </dgm:pt>
    <dgm:pt modelId="{DCC5E032-02FD-4600-A6BF-91EEA13C6BD9}" type="pres">
      <dgm:prSet presAssocID="{2D25A2FB-0D51-4C15-9682-742CF107267F}" presName="FirstChild" presStyleLbl="revTx" presStyleIdx="0" presStyleCnt="8">
        <dgm:presLayoutVars>
          <dgm:chMax val="0"/>
          <dgm:chPref val="0"/>
          <dgm:bulletEnabled val="1"/>
        </dgm:presLayoutVars>
      </dgm:prSet>
      <dgm:spPr/>
    </dgm:pt>
    <dgm:pt modelId="{90C31EF3-4B6A-49AD-8021-2356D8B3CC32}" type="pres">
      <dgm:prSet presAssocID="{2D25A2FB-0D51-4C15-9682-742CF107267F}" presName="Parent" presStyleLbl="alignNode1" presStyleIdx="0" presStyleCnt="4">
        <dgm:presLayoutVars>
          <dgm:chMax val="3"/>
          <dgm:chPref val="3"/>
          <dgm:bulletEnabled val="1"/>
        </dgm:presLayoutVars>
      </dgm:prSet>
      <dgm:spPr/>
    </dgm:pt>
    <dgm:pt modelId="{E59CA0DB-3DC0-49F8-8D06-E459BBA01B08}" type="pres">
      <dgm:prSet presAssocID="{2D25A2FB-0D51-4C15-9682-742CF107267F}" presName="Accent" presStyleLbl="parChTrans1D1" presStyleIdx="0" presStyleCnt="4"/>
      <dgm:spPr/>
    </dgm:pt>
    <dgm:pt modelId="{398D3970-9D77-4175-8E99-3BA919D82D30}" type="pres">
      <dgm:prSet presAssocID="{2D25A2FB-0D51-4C15-9682-742CF107267F}" presName="Child" presStyleLbl="revTx" presStyleIdx="1" presStyleCnt="8">
        <dgm:presLayoutVars>
          <dgm:chMax val="0"/>
          <dgm:chPref val="0"/>
          <dgm:bulletEnabled val="1"/>
        </dgm:presLayoutVars>
      </dgm:prSet>
      <dgm:spPr/>
    </dgm:pt>
    <dgm:pt modelId="{82E14D2D-0DB3-4FCF-A54E-6CB3AEA2CCB8}" type="pres">
      <dgm:prSet presAssocID="{1665A58E-FF22-4778-BBDB-D35D9D208DBA}" presName="sibTrans" presStyleCnt="0"/>
      <dgm:spPr/>
    </dgm:pt>
    <dgm:pt modelId="{9D73B751-2A17-4DD6-9D62-26639D37BA24}" type="pres">
      <dgm:prSet presAssocID="{0E3666E8-C229-4712-A737-3CD2E23BEC4F}" presName="composite" presStyleCnt="0"/>
      <dgm:spPr/>
    </dgm:pt>
    <dgm:pt modelId="{7856FB8B-CF1A-4AA2-9F1A-FFE4F0265286}" type="pres">
      <dgm:prSet presAssocID="{0E3666E8-C229-4712-A737-3CD2E23BEC4F}" presName="FirstChild" presStyleLbl="revTx" presStyleIdx="2" presStyleCnt="8">
        <dgm:presLayoutVars>
          <dgm:chMax val="0"/>
          <dgm:chPref val="0"/>
          <dgm:bulletEnabled val="1"/>
        </dgm:presLayoutVars>
      </dgm:prSet>
      <dgm:spPr/>
    </dgm:pt>
    <dgm:pt modelId="{CF861784-63FA-4018-84AC-E20940041978}" type="pres">
      <dgm:prSet presAssocID="{0E3666E8-C229-4712-A737-3CD2E23BEC4F}" presName="Parent" presStyleLbl="alignNode1" presStyleIdx="1" presStyleCnt="4">
        <dgm:presLayoutVars>
          <dgm:chMax val="3"/>
          <dgm:chPref val="3"/>
          <dgm:bulletEnabled val="1"/>
        </dgm:presLayoutVars>
      </dgm:prSet>
      <dgm:spPr/>
    </dgm:pt>
    <dgm:pt modelId="{6992778B-BB77-40CA-AEE2-7475CDA03103}" type="pres">
      <dgm:prSet presAssocID="{0E3666E8-C229-4712-A737-3CD2E23BEC4F}" presName="Accent" presStyleLbl="parChTrans1D1" presStyleIdx="1" presStyleCnt="4"/>
      <dgm:spPr/>
    </dgm:pt>
    <dgm:pt modelId="{4F6C63D6-62EB-4B57-BD26-5A829E534E46}" type="pres">
      <dgm:prSet presAssocID="{0E3666E8-C229-4712-A737-3CD2E23BEC4F}" presName="Child" presStyleLbl="revTx" presStyleIdx="3" presStyleCnt="8">
        <dgm:presLayoutVars>
          <dgm:chMax val="0"/>
          <dgm:chPref val="0"/>
          <dgm:bulletEnabled val="1"/>
        </dgm:presLayoutVars>
      </dgm:prSet>
      <dgm:spPr/>
    </dgm:pt>
    <dgm:pt modelId="{464EEAF1-5670-464E-9E2B-04C19C19BEA9}" type="pres">
      <dgm:prSet presAssocID="{E38F8D91-4C32-408E-8422-5A988E71AD17}" presName="sibTrans" presStyleCnt="0"/>
      <dgm:spPr/>
    </dgm:pt>
    <dgm:pt modelId="{CEB2CD6F-D380-472B-B7F4-BE429FD616DE}" type="pres">
      <dgm:prSet presAssocID="{46164236-41BC-4323-80BC-918FB4BBA5A3}" presName="composite" presStyleCnt="0"/>
      <dgm:spPr/>
    </dgm:pt>
    <dgm:pt modelId="{19C13125-D694-4ED0-8C6D-2D89F6DBE1E3}" type="pres">
      <dgm:prSet presAssocID="{46164236-41BC-4323-80BC-918FB4BBA5A3}" presName="FirstChild" presStyleLbl="revTx" presStyleIdx="4" presStyleCnt="8">
        <dgm:presLayoutVars>
          <dgm:chMax val="0"/>
          <dgm:chPref val="0"/>
          <dgm:bulletEnabled val="1"/>
        </dgm:presLayoutVars>
      </dgm:prSet>
      <dgm:spPr/>
    </dgm:pt>
    <dgm:pt modelId="{DA1C23C4-5B97-48B2-AD72-0A96AA6710BD}" type="pres">
      <dgm:prSet presAssocID="{46164236-41BC-4323-80BC-918FB4BBA5A3}" presName="Parent" presStyleLbl="alignNode1" presStyleIdx="2" presStyleCnt="4">
        <dgm:presLayoutVars>
          <dgm:chMax val="3"/>
          <dgm:chPref val="3"/>
          <dgm:bulletEnabled val="1"/>
        </dgm:presLayoutVars>
      </dgm:prSet>
      <dgm:spPr/>
    </dgm:pt>
    <dgm:pt modelId="{1C0B0174-7BA9-4984-ADD6-3E8883B3828F}" type="pres">
      <dgm:prSet presAssocID="{46164236-41BC-4323-80BC-918FB4BBA5A3}" presName="Accent" presStyleLbl="parChTrans1D1" presStyleIdx="2" presStyleCnt="4"/>
      <dgm:spPr/>
    </dgm:pt>
    <dgm:pt modelId="{2D3C00FA-89D1-4E45-AD76-368A22DF5EA0}" type="pres">
      <dgm:prSet presAssocID="{46164236-41BC-4323-80BC-918FB4BBA5A3}" presName="Child" presStyleLbl="revTx" presStyleIdx="5" presStyleCnt="8">
        <dgm:presLayoutVars>
          <dgm:chMax val="0"/>
          <dgm:chPref val="0"/>
          <dgm:bulletEnabled val="1"/>
        </dgm:presLayoutVars>
      </dgm:prSet>
      <dgm:spPr/>
    </dgm:pt>
    <dgm:pt modelId="{1C417B0E-E87A-4672-9F18-C19F2903E50A}" type="pres">
      <dgm:prSet presAssocID="{4B2CAD6D-1940-42C8-BDAD-B98B290BF8AD}" presName="sibTrans" presStyleCnt="0"/>
      <dgm:spPr/>
    </dgm:pt>
    <dgm:pt modelId="{D0743758-9F2E-4827-83DB-51E37932D137}" type="pres">
      <dgm:prSet presAssocID="{600169A5-9464-4035-8373-B8EB1B368454}" presName="composite" presStyleCnt="0"/>
      <dgm:spPr/>
    </dgm:pt>
    <dgm:pt modelId="{8FCC4662-FE06-4681-8B29-28A1A63284DA}" type="pres">
      <dgm:prSet presAssocID="{600169A5-9464-4035-8373-B8EB1B368454}" presName="FirstChild" presStyleLbl="revTx" presStyleIdx="6" presStyleCnt="8">
        <dgm:presLayoutVars>
          <dgm:chMax val="0"/>
          <dgm:chPref val="0"/>
          <dgm:bulletEnabled val="1"/>
        </dgm:presLayoutVars>
      </dgm:prSet>
      <dgm:spPr/>
    </dgm:pt>
    <dgm:pt modelId="{1CB77D1D-0391-4495-87DC-2ED62C75AF8C}" type="pres">
      <dgm:prSet presAssocID="{600169A5-9464-4035-8373-B8EB1B368454}" presName="Parent" presStyleLbl="alignNode1" presStyleIdx="3" presStyleCnt="4">
        <dgm:presLayoutVars>
          <dgm:chMax val="3"/>
          <dgm:chPref val="3"/>
          <dgm:bulletEnabled val="1"/>
        </dgm:presLayoutVars>
      </dgm:prSet>
      <dgm:spPr/>
    </dgm:pt>
    <dgm:pt modelId="{63E91DF7-27D3-4261-B6DA-B16913D73CF1}" type="pres">
      <dgm:prSet presAssocID="{600169A5-9464-4035-8373-B8EB1B368454}" presName="Accent" presStyleLbl="parChTrans1D1" presStyleIdx="3" presStyleCnt="4"/>
      <dgm:spPr/>
    </dgm:pt>
    <dgm:pt modelId="{4749D946-9803-4785-A107-943937B2B9F4}" type="pres">
      <dgm:prSet presAssocID="{600169A5-9464-4035-8373-B8EB1B368454}" presName="Child" presStyleLbl="revTx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EE4ED608-0722-431B-90F7-A0A0B94DD761}" srcId="{46164236-41BC-4323-80BC-918FB4BBA5A3}" destId="{F3D12C42-EB17-4EB3-AAF8-69ED332236EF}" srcOrd="1" destOrd="0" parTransId="{78368FF2-612C-4424-83D5-99187FA9AEB5}" sibTransId="{7B3BDB8B-D5B5-4D07-B4B4-068F4A22EAFC}"/>
    <dgm:cxn modelId="{DB0EE816-5E7D-455A-AE4C-D9156332B382}" srcId="{600169A5-9464-4035-8373-B8EB1B368454}" destId="{B0A765FD-0A29-4FF1-9CC1-490EA0B422EC}" srcOrd="1" destOrd="0" parTransId="{856602CE-7999-46B1-A0FC-8B30D3CB1692}" sibTransId="{4BB11EA8-1831-47DD-A7E7-604543B07605}"/>
    <dgm:cxn modelId="{46814A19-6078-442D-8532-521B9663940F}" type="presOf" srcId="{0E3666E8-C229-4712-A737-3CD2E23BEC4F}" destId="{CF861784-63FA-4018-84AC-E20940041978}" srcOrd="0" destOrd="0" presId="urn:microsoft.com/office/officeart/2011/layout/TabList"/>
    <dgm:cxn modelId="{3BE3441F-A876-4019-A971-A19B313B1AF8}" srcId="{0E3666E8-C229-4712-A737-3CD2E23BEC4F}" destId="{360DF530-D2C9-468A-95BA-55E7C0C2D595}" srcOrd="0" destOrd="0" parTransId="{3A397AFF-EB8F-45C7-8DF2-5980FB730C2D}" sibTransId="{4D91242F-145A-490F-8121-E1482B7DFA26}"/>
    <dgm:cxn modelId="{CA0FF727-9EBB-4748-B6FC-77891825992A}" srcId="{46164236-41BC-4323-80BC-918FB4BBA5A3}" destId="{BCD9CFCC-951F-423B-9FDA-EB7E5EA15B87}" srcOrd="0" destOrd="0" parTransId="{DC5F9F3D-03A4-4B4C-897C-C8697E710626}" sibTransId="{B6A0C222-5E71-47AD-8AC9-1E2CAF71CFBD}"/>
    <dgm:cxn modelId="{1BF41B32-6131-4A0D-9BF7-689B60805F0B}" srcId="{0E3666E8-C229-4712-A737-3CD2E23BEC4F}" destId="{47077444-94B0-4833-A602-6760C3FBF8D0}" srcOrd="1" destOrd="0" parTransId="{B7C2BB4E-AD1B-46FB-A366-A5B999BE11D0}" sibTransId="{E2BA6B4B-609A-4638-9657-E4704C2D2909}"/>
    <dgm:cxn modelId="{E845BD39-52A0-440B-B5C4-51394CB9BFB4}" srcId="{E5796143-31FF-475D-81F9-654B5EE2B15E}" destId="{0E3666E8-C229-4712-A737-3CD2E23BEC4F}" srcOrd="1" destOrd="0" parTransId="{389E2279-3C79-4E73-A467-893FFA436310}" sibTransId="{E38F8D91-4C32-408E-8422-5A988E71AD17}"/>
    <dgm:cxn modelId="{BA04135D-12ED-4F7C-BF58-B8BA66A263F4}" srcId="{E5796143-31FF-475D-81F9-654B5EE2B15E}" destId="{600169A5-9464-4035-8373-B8EB1B368454}" srcOrd="3" destOrd="0" parTransId="{D5B13BFA-3540-4FF4-8833-FC43963082B3}" sibTransId="{6DB0EE4E-7F59-4BD9-BF72-BDC96640F931}"/>
    <dgm:cxn modelId="{32239F62-718B-45A3-8646-9C2FF62E459D}" type="presOf" srcId="{47077444-94B0-4833-A602-6760C3FBF8D0}" destId="{4F6C63D6-62EB-4B57-BD26-5A829E534E46}" srcOrd="0" destOrd="0" presId="urn:microsoft.com/office/officeart/2011/layout/TabList"/>
    <dgm:cxn modelId="{F6E35944-C8B0-484D-9653-6E76C5A0333F}" type="presOf" srcId="{DB769DFA-9DCC-456A-857E-CA616BEE2557}" destId="{8FCC4662-FE06-4681-8B29-28A1A63284DA}" srcOrd="0" destOrd="0" presId="urn:microsoft.com/office/officeart/2011/layout/TabList"/>
    <dgm:cxn modelId="{340EAD64-9ED3-452C-9214-9E72D7074D24}" srcId="{E5796143-31FF-475D-81F9-654B5EE2B15E}" destId="{2D25A2FB-0D51-4C15-9682-742CF107267F}" srcOrd="0" destOrd="0" parTransId="{CC848FEA-947B-47ED-BB6D-49723AC2E825}" sibTransId="{1665A58E-FF22-4778-BBDB-D35D9D208DBA}"/>
    <dgm:cxn modelId="{DC1E924C-A196-4D10-AAB6-9C667839CB40}" type="presOf" srcId="{C9AA7164-14DB-407F-9719-1BB2081B0C38}" destId="{DCC5E032-02FD-4600-A6BF-91EEA13C6BD9}" srcOrd="0" destOrd="0" presId="urn:microsoft.com/office/officeart/2011/layout/TabList"/>
    <dgm:cxn modelId="{6CC64675-409E-4CCC-B4AD-748B832E04E6}" type="presOf" srcId="{BCD9CFCC-951F-423B-9FDA-EB7E5EA15B87}" destId="{19C13125-D694-4ED0-8C6D-2D89F6DBE1E3}" srcOrd="0" destOrd="0" presId="urn:microsoft.com/office/officeart/2011/layout/TabList"/>
    <dgm:cxn modelId="{59033C77-1FDB-47A6-9109-5BA12360E41F}" srcId="{2D25A2FB-0D51-4C15-9682-742CF107267F}" destId="{23F84501-986A-4B9A-AC4D-F8F2BB776E7B}" srcOrd="1" destOrd="0" parTransId="{36C447B2-E9C8-443C-B946-59A1BC42526B}" sibTransId="{9B95932C-948D-4150-B220-6BA670527918}"/>
    <dgm:cxn modelId="{BC727477-8200-403F-806E-A350A905B0DB}" type="presOf" srcId="{F3D12C42-EB17-4EB3-AAF8-69ED332236EF}" destId="{2D3C00FA-89D1-4E45-AD76-368A22DF5EA0}" srcOrd="0" destOrd="0" presId="urn:microsoft.com/office/officeart/2011/layout/TabList"/>
    <dgm:cxn modelId="{23DA3979-CBE2-4276-BF1C-C7013CA1621D}" type="presOf" srcId="{600169A5-9464-4035-8373-B8EB1B368454}" destId="{1CB77D1D-0391-4495-87DC-2ED62C75AF8C}" srcOrd="0" destOrd="0" presId="urn:microsoft.com/office/officeart/2011/layout/TabList"/>
    <dgm:cxn modelId="{62F8BA7D-3CDB-4E5C-B907-5B923301A184}" srcId="{2D25A2FB-0D51-4C15-9682-742CF107267F}" destId="{C9AA7164-14DB-407F-9719-1BB2081B0C38}" srcOrd="0" destOrd="0" parTransId="{7EB0DC61-3B5C-49E5-9BE0-4E3B88CEC87D}" sibTransId="{D2F3A145-D31F-40E9-8189-5B8827BABA4A}"/>
    <dgm:cxn modelId="{F1FBD080-FAFC-4D9D-B9CD-ED09F219DD07}" srcId="{E5796143-31FF-475D-81F9-654B5EE2B15E}" destId="{46164236-41BC-4323-80BC-918FB4BBA5A3}" srcOrd="2" destOrd="0" parTransId="{337ECD18-9191-4351-9102-A36325EB9CA8}" sibTransId="{4B2CAD6D-1940-42C8-BDAD-B98B290BF8AD}"/>
    <dgm:cxn modelId="{174A6487-199A-47A3-B5F6-2233A44FBA04}" type="presOf" srcId="{23F84501-986A-4B9A-AC4D-F8F2BB776E7B}" destId="{398D3970-9D77-4175-8E99-3BA919D82D30}" srcOrd="0" destOrd="0" presId="urn:microsoft.com/office/officeart/2011/layout/TabList"/>
    <dgm:cxn modelId="{6BAA758D-8BD0-4E27-A50D-39B5B0951B01}" type="presOf" srcId="{B0A765FD-0A29-4FF1-9CC1-490EA0B422EC}" destId="{4749D946-9803-4785-A107-943937B2B9F4}" srcOrd="0" destOrd="0" presId="urn:microsoft.com/office/officeart/2011/layout/TabList"/>
    <dgm:cxn modelId="{A8036197-BF58-4251-8AFD-2E0DA407F47D}" type="presOf" srcId="{E5796143-31FF-475D-81F9-654B5EE2B15E}" destId="{ACA99D08-ED4F-4D8E-B6A5-974F2984D6DA}" srcOrd="0" destOrd="0" presId="urn:microsoft.com/office/officeart/2011/layout/TabList"/>
    <dgm:cxn modelId="{AD8752AC-7911-45E7-AC9B-B7E53C991704}" type="presOf" srcId="{46164236-41BC-4323-80BC-918FB4BBA5A3}" destId="{DA1C23C4-5B97-48B2-AD72-0A96AA6710BD}" srcOrd="0" destOrd="0" presId="urn:microsoft.com/office/officeart/2011/layout/TabList"/>
    <dgm:cxn modelId="{7CC0CACA-5666-4EC9-AD56-124C15149620}" type="presOf" srcId="{2D25A2FB-0D51-4C15-9682-742CF107267F}" destId="{90C31EF3-4B6A-49AD-8021-2356D8B3CC32}" srcOrd="0" destOrd="0" presId="urn:microsoft.com/office/officeart/2011/layout/TabList"/>
    <dgm:cxn modelId="{98EDB8D5-2C72-434E-9E19-02D039F92DF2}" type="presOf" srcId="{360DF530-D2C9-468A-95BA-55E7C0C2D595}" destId="{7856FB8B-CF1A-4AA2-9F1A-FFE4F0265286}" srcOrd="0" destOrd="0" presId="urn:microsoft.com/office/officeart/2011/layout/TabList"/>
    <dgm:cxn modelId="{4CB7A6FA-D846-4BE6-8B3F-82D4995FEBC7}" srcId="{600169A5-9464-4035-8373-B8EB1B368454}" destId="{DB769DFA-9DCC-456A-857E-CA616BEE2557}" srcOrd="0" destOrd="0" parTransId="{730657A6-0FDD-49BB-BCF8-EB3ED9C0DDAA}" sibTransId="{CDC33D0B-2601-40DD-A747-31A33F6E3BB7}"/>
    <dgm:cxn modelId="{C9F616AB-6898-47E2-B498-889E05DD81EB}" type="presParOf" srcId="{ACA99D08-ED4F-4D8E-B6A5-974F2984D6DA}" destId="{730A593D-05BE-45DC-9FF6-C29980468C7B}" srcOrd="0" destOrd="0" presId="urn:microsoft.com/office/officeart/2011/layout/TabList"/>
    <dgm:cxn modelId="{D6EF98BB-D232-4F12-A1DF-C3CEB12FE0B7}" type="presParOf" srcId="{730A593D-05BE-45DC-9FF6-C29980468C7B}" destId="{DCC5E032-02FD-4600-A6BF-91EEA13C6BD9}" srcOrd="0" destOrd="0" presId="urn:microsoft.com/office/officeart/2011/layout/TabList"/>
    <dgm:cxn modelId="{FC670AB0-D81D-4095-A26A-279CFBFD525F}" type="presParOf" srcId="{730A593D-05BE-45DC-9FF6-C29980468C7B}" destId="{90C31EF3-4B6A-49AD-8021-2356D8B3CC32}" srcOrd="1" destOrd="0" presId="urn:microsoft.com/office/officeart/2011/layout/TabList"/>
    <dgm:cxn modelId="{F97F112A-A765-4645-9F42-782E438C7883}" type="presParOf" srcId="{730A593D-05BE-45DC-9FF6-C29980468C7B}" destId="{E59CA0DB-3DC0-49F8-8D06-E459BBA01B08}" srcOrd="2" destOrd="0" presId="urn:microsoft.com/office/officeart/2011/layout/TabList"/>
    <dgm:cxn modelId="{BFB2F732-F71E-4215-AC2A-786579B0AB31}" type="presParOf" srcId="{ACA99D08-ED4F-4D8E-B6A5-974F2984D6DA}" destId="{398D3970-9D77-4175-8E99-3BA919D82D30}" srcOrd="1" destOrd="0" presId="urn:microsoft.com/office/officeart/2011/layout/TabList"/>
    <dgm:cxn modelId="{B7C1A0EF-D77D-42D4-A02C-338B86A6B557}" type="presParOf" srcId="{ACA99D08-ED4F-4D8E-B6A5-974F2984D6DA}" destId="{82E14D2D-0DB3-4FCF-A54E-6CB3AEA2CCB8}" srcOrd="2" destOrd="0" presId="urn:microsoft.com/office/officeart/2011/layout/TabList"/>
    <dgm:cxn modelId="{0480FCED-B8BE-454A-9AD6-A136C6500247}" type="presParOf" srcId="{ACA99D08-ED4F-4D8E-B6A5-974F2984D6DA}" destId="{9D73B751-2A17-4DD6-9D62-26639D37BA24}" srcOrd="3" destOrd="0" presId="urn:microsoft.com/office/officeart/2011/layout/TabList"/>
    <dgm:cxn modelId="{C2B0DE33-054C-49FF-9C73-F5C45C297951}" type="presParOf" srcId="{9D73B751-2A17-4DD6-9D62-26639D37BA24}" destId="{7856FB8B-CF1A-4AA2-9F1A-FFE4F0265286}" srcOrd="0" destOrd="0" presId="urn:microsoft.com/office/officeart/2011/layout/TabList"/>
    <dgm:cxn modelId="{109D3B83-E53A-4078-8077-3AE7715CEE76}" type="presParOf" srcId="{9D73B751-2A17-4DD6-9D62-26639D37BA24}" destId="{CF861784-63FA-4018-84AC-E20940041978}" srcOrd="1" destOrd="0" presId="urn:microsoft.com/office/officeart/2011/layout/TabList"/>
    <dgm:cxn modelId="{97F5AD43-EA7D-4436-8AAC-106576650DC7}" type="presParOf" srcId="{9D73B751-2A17-4DD6-9D62-26639D37BA24}" destId="{6992778B-BB77-40CA-AEE2-7475CDA03103}" srcOrd="2" destOrd="0" presId="urn:microsoft.com/office/officeart/2011/layout/TabList"/>
    <dgm:cxn modelId="{E87E9B88-BB7F-49FB-A00F-3B13DA4D7C7C}" type="presParOf" srcId="{ACA99D08-ED4F-4D8E-B6A5-974F2984D6DA}" destId="{4F6C63D6-62EB-4B57-BD26-5A829E534E46}" srcOrd="4" destOrd="0" presId="urn:microsoft.com/office/officeart/2011/layout/TabList"/>
    <dgm:cxn modelId="{91C9F67A-0609-4BA1-ABBE-2D941FAB3F2C}" type="presParOf" srcId="{ACA99D08-ED4F-4D8E-B6A5-974F2984D6DA}" destId="{464EEAF1-5670-464E-9E2B-04C19C19BEA9}" srcOrd="5" destOrd="0" presId="urn:microsoft.com/office/officeart/2011/layout/TabList"/>
    <dgm:cxn modelId="{6CC5C240-44CA-4675-B55B-15ACAC12C384}" type="presParOf" srcId="{ACA99D08-ED4F-4D8E-B6A5-974F2984D6DA}" destId="{CEB2CD6F-D380-472B-B7F4-BE429FD616DE}" srcOrd="6" destOrd="0" presId="urn:microsoft.com/office/officeart/2011/layout/TabList"/>
    <dgm:cxn modelId="{431DFDC7-05ED-41E6-BF86-D1EE6807C58F}" type="presParOf" srcId="{CEB2CD6F-D380-472B-B7F4-BE429FD616DE}" destId="{19C13125-D694-4ED0-8C6D-2D89F6DBE1E3}" srcOrd="0" destOrd="0" presId="urn:microsoft.com/office/officeart/2011/layout/TabList"/>
    <dgm:cxn modelId="{2F776DD5-0CDF-42E6-A58A-D9169F37EC23}" type="presParOf" srcId="{CEB2CD6F-D380-472B-B7F4-BE429FD616DE}" destId="{DA1C23C4-5B97-48B2-AD72-0A96AA6710BD}" srcOrd="1" destOrd="0" presId="urn:microsoft.com/office/officeart/2011/layout/TabList"/>
    <dgm:cxn modelId="{B7F1D570-D2FB-4332-A318-CFEE62541877}" type="presParOf" srcId="{CEB2CD6F-D380-472B-B7F4-BE429FD616DE}" destId="{1C0B0174-7BA9-4984-ADD6-3E8883B3828F}" srcOrd="2" destOrd="0" presId="urn:microsoft.com/office/officeart/2011/layout/TabList"/>
    <dgm:cxn modelId="{F0BBA39F-0578-4735-95F1-CE7F2BF7F779}" type="presParOf" srcId="{ACA99D08-ED4F-4D8E-B6A5-974F2984D6DA}" destId="{2D3C00FA-89D1-4E45-AD76-368A22DF5EA0}" srcOrd="7" destOrd="0" presId="urn:microsoft.com/office/officeart/2011/layout/TabList"/>
    <dgm:cxn modelId="{09C271BB-8692-4475-A708-F8E14B03B938}" type="presParOf" srcId="{ACA99D08-ED4F-4D8E-B6A5-974F2984D6DA}" destId="{1C417B0E-E87A-4672-9F18-C19F2903E50A}" srcOrd="8" destOrd="0" presId="urn:microsoft.com/office/officeart/2011/layout/TabList"/>
    <dgm:cxn modelId="{6229F186-B9BC-4D2F-B39C-2EB1A37CCE0B}" type="presParOf" srcId="{ACA99D08-ED4F-4D8E-B6A5-974F2984D6DA}" destId="{D0743758-9F2E-4827-83DB-51E37932D137}" srcOrd="9" destOrd="0" presId="urn:microsoft.com/office/officeart/2011/layout/TabList"/>
    <dgm:cxn modelId="{7F9C369F-B663-496D-9495-96C2C770C56F}" type="presParOf" srcId="{D0743758-9F2E-4827-83DB-51E37932D137}" destId="{8FCC4662-FE06-4681-8B29-28A1A63284DA}" srcOrd="0" destOrd="0" presId="urn:microsoft.com/office/officeart/2011/layout/TabList"/>
    <dgm:cxn modelId="{4FEB4D40-4FED-4034-9A3F-7BF09B83F0B7}" type="presParOf" srcId="{D0743758-9F2E-4827-83DB-51E37932D137}" destId="{1CB77D1D-0391-4495-87DC-2ED62C75AF8C}" srcOrd="1" destOrd="0" presId="urn:microsoft.com/office/officeart/2011/layout/TabList"/>
    <dgm:cxn modelId="{C95FDB08-B29C-4821-BF95-B1BD490F374B}" type="presParOf" srcId="{D0743758-9F2E-4827-83DB-51E37932D137}" destId="{63E91DF7-27D3-4261-B6DA-B16913D73CF1}" srcOrd="2" destOrd="0" presId="urn:microsoft.com/office/officeart/2011/layout/TabList"/>
    <dgm:cxn modelId="{AB2C9939-278C-49FC-83F9-89583C8A0711}" type="presParOf" srcId="{ACA99D08-ED4F-4D8E-B6A5-974F2984D6DA}" destId="{4749D946-9803-4785-A107-943937B2B9F4}" srcOrd="10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03DA04-9F3A-461D-A59E-AF0E37D62AB4}">
      <dsp:nvSpPr>
        <dsp:cNvPr id="0" name=""/>
        <dsp:cNvSpPr/>
      </dsp:nvSpPr>
      <dsp:spPr>
        <a:xfrm>
          <a:off x="0" y="682101"/>
          <a:ext cx="3005129" cy="15025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Laplacian Matrix</a:t>
          </a:r>
        </a:p>
      </dsp:txBody>
      <dsp:txXfrm>
        <a:off x="44009" y="726110"/>
        <a:ext cx="2917111" cy="14145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03DA04-9F3A-461D-A59E-AF0E37D62AB4}">
      <dsp:nvSpPr>
        <dsp:cNvPr id="0" name=""/>
        <dsp:cNvSpPr/>
      </dsp:nvSpPr>
      <dsp:spPr>
        <a:xfrm>
          <a:off x="0" y="682101"/>
          <a:ext cx="3005129" cy="15025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Laplacian Matrix</a:t>
          </a:r>
        </a:p>
      </dsp:txBody>
      <dsp:txXfrm>
        <a:off x="44009" y="726110"/>
        <a:ext cx="2917111" cy="14145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03DA04-9F3A-461D-A59E-AF0E37D62AB4}">
      <dsp:nvSpPr>
        <dsp:cNvPr id="0" name=""/>
        <dsp:cNvSpPr/>
      </dsp:nvSpPr>
      <dsp:spPr>
        <a:xfrm>
          <a:off x="0" y="227199"/>
          <a:ext cx="2743200" cy="10039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Spectrum</a:t>
          </a:r>
        </a:p>
      </dsp:txBody>
      <dsp:txXfrm>
        <a:off x="29404" y="256603"/>
        <a:ext cx="2684392" cy="945134"/>
      </dsp:txXfrm>
    </dsp:sp>
    <dsp:sp modelId="{261C4D54-8486-48FB-89C8-631F0E16979E}">
      <dsp:nvSpPr>
        <dsp:cNvPr id="0" name=""/>
        <dsp:cNvSpPr/>
      </dsp:nvSpPr>
      <dsp:spPr>
        <a:xfrm>
          <a:off x="274320" y="1231142"/>
          <a:ext cx="274319" cy="7859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5954"/>
              </a:lnTo>
              <a:lnTo>
                <a:pt x="274319" y="78595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9C4F71-C61A-4322-A1E3-66ACC0A3CFB7}">
      <dsp:nvSpPr>
        <dsp:cNvPr id="0" name=""/>
        <dsp:cNvSpPr/>
      </dsp:nvSpPr>
      <dsp:spPr>
        <a:xfrm>
          <a:off x="548639" y="1550629"/>
          <a:ext cx="2194560" cy="9329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Eigenvalues</a:t>
          </a:r>
        </a:p>
      </dsp:txBody>
      <dsp:txXfrm>
        <a:off x="575964" y="1577954"/>
        <a:ext cx="2139910" cy="8782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E91DF7-27D3-4261-B6DA-B16913D73CF1}">
      <dsp:nvSpPr>
        <dsp:cNvPr id="0" name=""/>
        <dsp:cNvSpPr/>
      </dsp:nvSpPr>
      <dsp:spPr>
        <a:xfrm>
          <a:off x="0" y="3638169"/>
          <a:ext cx="9430327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0B0174-7BA9-4984-ADD6-3E8883B3828F}">
      <dsp:nvSpPr>
        <dsp:cNvPr id="0" name=""/>
        <dsp:cNvSpPr/>
      </dsp:nvSpPr>
      <dsp:spPr>
        <a:xfrm>
          <a:off x="0" y="2545148"/>
          <a:ext cx="9430327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92778B-BB77-40CA-AEE2-7475CDA03103}">
      <dsp:nvSpPr>
        <dsp:cNvPr id="0" name=""/>
        <dsp:cNvSpPr/>
      </dsp:nvSpPr>
      <dsp:spPr>
        <a:xfrm>
          <a:off x="0" y="1452127"/>
          <a:ext cx="9430327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9CA0DB-3DC0-49F8-8D06-E459BBA01B08}">
      <dsp:nvSpPr>
        <dsp:cNvPr id="0" name=""/>
        <dsp:cNvSpPr/>
      </dsp:nvSpPr>
      <dsp:spPr>
        <a:xfrm>
          <a:off x="0" y="359105"/>
          <a:ext cx="9430327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C5E032-02FD-4600-A6BF-91EEA13C6BD9}">
      <dsp:nvSpPr>
        <dsp:cNvPr id="0" name=""/>
        <dsp:cNvSpPr/>
      </dsp:nvSpPr>
      <dsp:spPr>
        <a:xfrm>
          <a:off x="2451885" y="773"/>
          <a:ext cx="6978441" cy="358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/>
            <a:t>Connectedness</a:t>
          </a:r>
          <a:r>
            <a:rPr lang="en-US" sz="1900" kern="1200" dirty="0"/>
            <a:t> </a:t>
          </a:r>
        </a:p>
      </dsp:txBody>
      <dsp:txXfrm>
        <a:off x="2451885" y="773"/>
        <a:ext cx="6978441" cy="358332"/>
      </dsp:txXfrm>
    </dsp:sp>
    <dsp:sp modelId="{90C31EF3-4B6A-49AD-8021-2356D8B3CC32}">
      <dsp:nvSpPr>
        <dsp:cNvPr id="0" name=""/>
        <dsp:cNvSpPr/>
      </dsp:nvSpPr>
      <dsp:spPr>
        <a:xfrm>
          <a:off x="0" y="773"/>
          <a:ext cx="2451885" cy="358332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Metric 1</a:t>
          </a:r>
        </a:p>
      </dsp:txBody>
      <dsp:txXfrm>
        <a:off x="17495" y="18268"/>
        <a:ext cx="2416895" cy="340837"/>
      </dsp:txXfrm>
    </dsp:sp>
    <dsp:sp modelId="{398D3970-9D77-4175-8E99-3BA919D82D30}">
      <dsp:nvSpPr>
        <dsp:cNvPr id="0" name=""/>
        <dsp:cNvSpPr/>
      </dsp:nvSpPr>
      <dsp:spPr>
        <a:xfrm>
          <a:off x="0" y="359105"/>
          <a:ext cx="9430327" cy="716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/>
            <a:t>Increases when interconnections occur in the network.</a:t>
          </a:r>
          <a:endParaRPr lang="en-US" sz="2000" kern="1200" dirty="0"/>
        </a:p>
      </dsp:txBody>
      <dsp:txXfrm>
        <a:off x="0" y="359105"/>
        <a:ext cx="9430327" cy="716772"/>
      </dsp:txXfrm>
    </dsp:sp>
    <dsp:sp modelId="{7856FB8B-CF1A-4AA2-9F1A-FFE4F0265286}">
      <dsp:nvSpPr>
        <dsp:cNvPr id="0" name=""/>
        <dsp:cNvSpPr/>
      </dsp:nvSpPr>
      <dsp:spPr>
        <a:xfrm>
          <a:off x="2451885" y="1093794"/>
          <a:ext cx="6978441" cy="358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Flooding</a:t>
          </a:r>
          <a:endParaRPr lang="en-US" sz="1900" b="1" kern="1200" dirty="0"/>
        </a:p>
      </dsp:txBody>
      <dsp:txXfrm>
        <a:off x="2451885" y="1093794"/>
        <a:ext cx="6978441" cy="358332"/>
      </dsp:txXfrm>
    </dsp:sp>
    <dsp:sp modelId="{CF861784-63FA-4018-84AC-E20940041978}">
      <dsp:nvSpPr>
        <dsp:cNvPr id="0" name=""/>
        <dsp:cNvSpPr/>
      </dsp:nvSpPr>
      <dsp:spPr>
        <a:xfrm>
          <a:off x="0" y="1093794"/>
          <a:ext cx="2451885" cy="358332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Metric 2</a:t>
          </a:r>
        </a:p>
      </dsp:txBody>
      <dsp:txXfrm>
        <a:off x="17495" y="1111289"/>
        <a:ext cx="2416895" cy="340837"/>
      </dsp:txXfrm>
    </dsp:sp>
    <dsp:sp modelId="{4F6C63D6-62EB-4B57-BD26-5A829E534E46}">
      <dsp:nvSpPr>
        <dsp:cNvPr id="0" name=""/>
        <dsp:cNvSpPr/>
      </dsp:nvSpPr>
      <dsp:spPr>
        <a:xfrm>
          <a:off x="0" y="1452127"/>
          <a:ext cx="9430327" cy="716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/>
            <a:t>This metric is influenced by the occurrence of connections as well as the weight of those connections.</a:t>
          </a:r>
          <a:endParaRPr lang="en-US" sz="2000" kern="1200" dirty="0"/>
        </a:p>
      </dsp:txBody>
      <dsp:txXfrm>
        <a:off x="0" y="1452127"/>
        <a:ext cx="9430327" cy="716772"/>
      </dsp:txXfrm>
    </dsp:sp>
    <dsp:sp modelId="{19C13125-D694-4ED0-8C6D-2D89F6DBE1E3}">
      <dsp:nvSpPr>
        <dsp:cNvPr id="0" name=""/>
        <dsp:cNvSpPr/>
      </dsp:nvSpPr>
      <dsp:spPr>
        <a:xfrm>
          <a:off x="2451885" y="2186815"/>
          <a:ext cx="6978441" cy="358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Wiringness</a:t>
          </a:r>
          <a:endParaRPr lang="en-US" sz="1900" b="1" kern="1200" dirty="0"/>
        </a:p>
      </dsp:txBody>
      <dsp:txXfrm>
        <a:off x="2451885" y="2186815"/>
        <a:ext cx="6978441" cy="358332"/>
      </dsp:txXfrm>
    </dsp:sp>
    <dsp:sp modelId="{DA1C23C4-5B97-48B2-AD72-0A96AA6710BD}">
      <dsp:nvSpPr>
        <dsp:cNvPr id="0" name=""/>
        <dsp:cNvSpPr/>
      </dsp:nvSpPr>
      <dsp:spPr>
        <a:xfrm>
          <a:off x="0" y="2186815"/>
          <a:ext cx="2451885" cy="358332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Metric 3</a:t>
          </a:r>
        </a:p>
      </dsp:txBody>
      <dsp:txXfrm>
        <a:off x="17495" y="2204310"/>
        <a:ext cx="2416895" cy="340837"/>
      </dsp:txXfrm>
    </dsp:sp>
    <dsp:sp modelId="{2D3C00FA-89D1-4E45-AD76-368A22DF5EA0}">
      <dsp:nvSpPr>
        <dsp:cNvPr id="0" name=""/>
        <dsp:cNvSpPr/>
      </dsp:nvSpPr>
      <dsp:spPr>
        <a:xfrm>
          <a:off x="0" y="2545148"/>
          <a:ext cx="9430327" cy="716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/>
            <a:t>It always increases when connections occur and its slope across time depends on the packets sizes.</a:t>
          </a:r>
          <a:endParaRPr lang="en-US" sz="2000" kern="1200" dirty="0"/>
        </a:p>
      </dsp:txBody>
      <dsp:txXfrm>
        <a:off x="0" y="2545148"/>
        <a:ext cx="9430327" cy="716772"/>
      </dsp:txXfrm>
    </dsp:sp>
    <dsp:sp modelId="{8FCC4662-FE06-4681-8B29-28A1A63284DA}">
      <dsp:nvSpPr>
        <dsp:cNvPr id="0" name=""/>
        <dsp:cNvSpPr/>
      </dsp:nvSpPr>
      <dsp:spPr>
        <a:xfrm>
          <a:off x="2451885" y="3279836"/>
          <a:ext cx="6978441" cy="358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Asymmetry</a:t>
          </a:r>
          <a:endParaRPr lang="en-US" sz="1900" b="1" kern="1200" dirty="0"/>
        </a:p>
      </dsp:txBody>
      <dsp:txXfrm>
        <a:off x="2451885" y="3279836"/>
        <a:ext cx="6978441" cy="358332"/>
      </dsp:txXfrm>
    </dsp:sp>
    <dsp:sp modelId="{1CB77D1D-0391-4495-87DC-2ED62C75AF8C}">
      <dsp:nvSpPr>
        <dsp:cNvPr id="0" name=""/>
        <dsp:cNvSpPr/>
      </dsp:nvSpPr>
      <dsp:spPr>
        <a:xfrm>
          <a:off x="0" y="3279836"/>
          <a:ext cx="2451885" cy="358332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Metric 4</a:t>
          </a:r>
        </a:p>
      </dsp:txBody>
      <dsp:txXfrm>
        <a:off x="17495" y="3297331"/>
        <a:ext cx="2416895" cy="340837"/>
      </dsp:txXfrm>
    </dsp:sp>
    <dsp:sp modelId="{4749D946-9803-4785-A107-943937B2B9F4}">
      <dsp:nvSpPr>
        <dsp:cNvPr id="0" name=""/>
        <dsp:cNvSpPr/>
      </dsp:nvSpPr>
      <dsp:spPr>
        <a:xfrm>
          <a:off x="0" y="3638169"/>
          <a:ext cx="9430327" cy="716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/>
            <a:t>It corresponds to the number of variations of Λ(t) and the symmetry of the graph</a:t>
          </a:r>
          <a:endParaRPr lang="en-US" sz="2000" kern="1200" dirty="0"/>
        </a:p>
      </dsp:txBody>
      <dsp:txXfrm>
        <a:off x="0" y="3638169"/>
        <a:ext cx="9430327" cy="7167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0.57136</cdr:x>
      <cdr:y>0.10311</cdr:y>
    </cdr:from>
    <cdr:to>
      <cdr:x>0.62488</cdr:x>
      <cdr:y>0.8715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BC9CE211-37C4-3F4E-9A98-A64F533AE7C9}"/>
            </a:ext>
          </a:extLst>
        </cdr:cNvPr>
        <cdr:cNvSpPr/>
      </cdr:nvSpPr>
      <cdr:spPr>
        <a:xfrm xmlns:a="http://schemas.openxmlformats.org/drawingml/2006/main">
          <a:off x="4644008" y="558719"/>
          <a:ext cx="435006" cy="4163628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7ADD9-2083-264C-A652-8D52D02F7E72}" type="datetimeFigureOut">
              <a:rPr lang="en-US" smtClean="0"/>
              <a:t>29/06/2023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DC217-DF71-1A49-B3EA-559F1F43B0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42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3" y="1122363"/>
            <a:ext cx="7096933" cy="2387600"/>
          </a:xfrm>
        </p:spPr>
        <p:txBody>
          <a:bodyPr anchor="b">
            <a:noAutofit/>
          </a:bodyPr>
          <a:lstStyle>
            <a:lvl1pPr algn="l">
              <a:defRPr sz="60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3" y="3602038"/>
            <a:ext cx="9500507" cy="806675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C79249-FDC0-364D-A734-AE1DE1605D28}"/>
              </a:ext>
            </a:extLst>
          </p:cNvPr>
          <p:cNvSpPr/>
          <p:nvPr userDrawn="1"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02465C8-266D-104C-9C49-323DF4A8277E}"/>
              </a:ext>
            </a:extLst>
          </p:cNvPr>
          <p:cNvSpPr/>
          <p:nvPr userDrawn="1"/>
        </p:nvSpPr>
        <p:spPr>
          <a:xfrm>
            <a:off x="583746" y="4960030"/>
            <a:ext cx="1551214" cy="1551214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7979A1C-BF60-B345-A664-2E4F7A3461EB}"/>
              </a:ext>
            </a:extLst>
          </p:cNvPr>
          <p:cNvSpPr/>
          <p:nvPr userDrawn="1"/>
        </p:nvSpPr>
        <p:spPr>
          <a:xfrm>
            <a:off x="1" y="4571999"/>
            <a:ext cx="1118508" cy="1118508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080B3E-915C-2D4C-8608-596E1BFD6387}"/>
              </a:ext>
            </a:extLst>
          </p:cNvPr>
          <p:cNvSpPr/>
          <p:nvPr userDrawn="1"/>
        </p:nvSpPr>
        <p:spPr>
          <a:xfrm>
            <a:off x="1" y="5739492"/>
            <a:ext cx="1118508" cy="1118508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5FBB50-09C8-B64E-AE57-67C5E70810CB}"/>
              </a:ext>
            </a:extLst>
          </p:cNvPr>
          <p:cNvGrpSpPr/>
          <p:nvPr userDrawn="1"/>
        </p:nvGrpSpPr>
        <p:grpSpPr>
          <a:xfrm>
            <a:off x="8264427" y="-3419"/>
            <a:ext cx="3927573" cy="3165022"/>
            <a:chOff x="9857014" y="13834"/>
            <a:chExt cx="2334986" cy="188164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FBF1E52-11FA-DC48-B7AD-75734232FFE8}"/>
                </a:ext>
              </a:extLst>
            </p:cNvPr>
            <p:cNvSpPr/>
            <p:nvPr userDrawn="1"/>
          </p:nvSpPr>
          <p:spPr>
            <a:xfrm rot="5400000" flipH="1" flipV="1">
              <a:off x="10667433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850B620-49F5-3748-84AF-682555D52792}"/>
                </a:ext>
              </a:extLst>
            </p:cNvPr>
            <p:cNvSpPr/>
            <p:nvPr userDrawn="1"/>
          </p:nvSpPr>
          <p:spPr>
            <a:xfrm rot="16200000" flipV="1">
              <a:off x="9499940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BC68F289-2744-2F48-893A-3F17911625C8}"/>
              </a:ext>
            </a:extLst>
          </p:cNvPr>
          <p:cNvSpPr/>
          <p:nvPr userDrawn="1"/>
        </p:nvSpPr>
        <p:spPr>
          <a:xfrm>
            <a:off x="0" y="-1"/>
            <a:ext cx="1167493" cy="1167493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9E240E8A-950E-7946-826C-415CB5DACA43}"/>
              </a:ext>
            </a:extLst>
          </p:cNvPr>
          <p:cNvSpPr/>
          <p:nvPr userDrawn="1"/>
        </p:nvSpPr>
        <p:spPr>
          <a:xfrm>
            <a:off x="11024507" y="4580708"/>
            <a:ext cx="1167493" cy="2277292"/>
          </a:xfrm>
          <a:custGeom>
            <a:avLst/>
            <a:gdLst>
              <a:gd name="connsiteX0" fmla="*/ 1167473 w 1167493"/>
              <a:gd name="connsiteY0" fmla="*/ 0 h 2272167"/>
              <a:gd name="connsiteX1" fmla="*/ 1167493 w 1167493"/>
              <a:gd name="connsiteY1" fmla="*/ 0 h 2272167"/>
              <a:gd name="connsiteX2" fmla="*/ 1167493 w 1167493"/>
              <a:gd name="connsiteY2" fmla="*/ 492960 h 2272167"/>
              <a:gd name="connsiteX3" fmla="*/ 1167493 w 1167493"/>
              <a:gd name="connsiteY3" fmla="*/ 720385 h 2272167"/>
              <a:gd name="connsiteX4" fmla="*/ 1167493 w 1167493"/>
              <a:gd name="connsiteY4" fmla="*/ 2272167 h 2272167"/>
              <a:gd name="connsiteX5" fmla="*/ 0 w 1167493"/>
              <a:gd name="connsiteY5" fmla="*/ 2272167 h 2272167"/>
              <a:gd name="connsiteX6" fmla="*/ 0 w 1167493"/>
              <a:gd name="connsiteY6" fmla="*/ 1898074 h 2272167"/>
              <a:gd name="connsiteX7" fmla="*/ 0 w 1167493"/>
              <a:gd name="connsiteY7" fmla="*/ 1271597 h 2272167"/>
              <a:gd name="connsiteX8" fmla="*/ 0 w 1167493"/>
              <a:gd name="connsiteY8" fmla="*/ 1177688 h 2272167"/>
              <a:gd name="connsiteX9" fmla="*/ 1048124 w 1167493"/>
              <a:gd name="connsiteY9" fmla="*/ 6080 h 2272167"/>
              <a:gd name="connsiteX10" fmla="*/ 1167473 w 1167493"/>
              <a:gd name="connsiteY10" fmla="*/ 0 h 227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7493" h="2272167">
                <a:moveTo>
                  <a:pt x="1167473" y="0"/>
                </a:moveTo>
                <a:lnTo>
                  <a:pt x="1167493" y="0"/>
                </a:lnTo>
                <a:lnTo>
                  <a:pt x="1167493" y="492960"/>
                </a:lnTo>
                <a:lnTo>
                  <a:pt x="1167493" y="720385"/>
                </a:lnTo>
                <a:lnTo>
                  <a:pt x="1167493" y="2272167"/>
                </a:lnTo>
                <a:lnTo>
                  <a:pt x="0" y="2272167"/>
                </a:lnTo>
                <a:lnTo>
                  <a:pt x="0" y="1898074"/>
                </a:lnTo>
                <a:lnTo>
                  <a:pt x="0" y="1271597"/>
                </a:lnTo>
                <a:lnTo>
                  <a:pt x="0" y="1177688"/>
                </a:lnTo>
                <a:cubicBezTo>
                  <a:pt x="0" y="567919"/>
                  <a:pt x="459408" y="66389"/>
                  <a:pt x="1048124" y="6080"/>
                </a:cubicBezTo>
                <a:lnTo>
                  <a:pt x="116747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me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rot="5400000" flipH="1">
            <a:off x="1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87561"/>
            <a:ext cx="9779182" cy="336681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0E433D3A-1CCD-400C-B9D0-53C3E08E7840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Towards attack detection in traffic data based on spectral graph analysis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275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528203"/>
            <a:ext cx="4663440" cy="28286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1C9832-A021-954E-A34F-2988D1189AE9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61BC34-DFBF-2D4F-B463-FCFBC08391FF}"/>
              </a:ext>
            </a:extLst>
          </p:cNvPr>
          <p:cNvGrpSpPr/>
          <p:nvPr userDrawn="1"/>
        </p:nvGrpSpPr>
        <p:grpSpPr>
          <a:xfrm>
            <a:off x="8082092" y="5590903"/>
            <a:ext cx="1572380" cy="1267097"/>
            <a:chOff x="7413403" y="4976359"/>
            <a:chExt cx="2334986" cy="1881641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5C37C19-F268-4A43-A0D4-3B1B38D48952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4F760E5-9D5D-E44F-AEBF-20CA8DE87D11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</p:grp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C9848097-15C8-4C4F-8AF4-60F9D2F30BC9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Towards attack detection in traffic data based on spectral graph analysis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83235" y="2528203"/>
            <a:ext cx="4663440" cy="28286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B33DABA-7BF5-1147-BA5E-63B92F220E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167493" y="2005689"/>
            <a:ext cx="4663440" cy="52251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B05BEE9-8BC0-EC44-B913-DB6426DF2EA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83235" y="2005689"/>
            <a:ext cx="4663440" cy="52251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912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1" y="2526318"/>
            <a:ext cx="3218688" cy="28286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rot="5400000">
            <a:off x="8580896" y="0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>
            <a:off x="-2364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1C9832-A021-954E-A34F-2988D1189AE9}"/>
              </a:ext>
            </a:extLst>
          </p:cNvPr>
          <p:cNvSpPr/>
          <p:nvPr userDrawn="1"/>
        </p:nvSpPr>
        <p:spPr>
          <a:xfrm rot="5400000" flipH="1">
            <a:off x="11258144" y="5924144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61BC34-DFBF-2D4F-B463-FCFBC08391FF}"/>
              </a:ext>
            </a:extLst>
          </p:cNvPr>
          <p:cNvGrpSpPr/>
          <p:nvPr userDrawn="1"/>
        </p:nvGrpSpPr>
        <p:grpSpPr>
          <a:xfrm>
            <a:off x="2587417" y="5590903"/>
            <a:ext cx="1572380" cy="1267097"/>
            <a:chOff x="7413403" y="4976359"/>
            <a:chExt cx="2334986" cy="1881641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5C37C19-F268-4A43-A0D4-3B1B38D48952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4F760E5-9D5D-E44F-AEBF-20CA8DE87D11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</p:grp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6711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DA7C8C7D-E29F-4536-BF31-AA9EB1F668FD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Towards attack detection in traffic data based on spectral graph analysis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83787" y="2526318"/>
            <a:ext cx="3173279" cy="28286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B33DABA-7BF5-1147-BA5E-63B92F220E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167493" y="2003804"/>
            <a:ext cx="3173278" cy="52251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B05BEE9-8BC0-EC44-B913-DB6426DF2EA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83788" y="2003804"/>
            <a:ext cx="3173278" cy="52251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3D62993-A055-DF4F-9286-4FFE3A5C7FD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200082" y="2526318"/>
            <a:ext cx="3173279" cy="28286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896DA2E-4448-254C-86D1-9E16E63CC6A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00083" y="2003804"/>
            <a:ext cx="3173278" cy="52251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976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4" y="1122363"/>
            <a:ext cx="6220278" cy="2387600"/>
          </a:xfrm>
        </p:spPr>
        <p:txBody>
          <a:bodyPr anchor="b">
            <a:noAutofit/>
          </a:bodyPr>
          <a:lstStyle>
            <a:lvl1pPr algn="l">
              <a:defRPr sz="60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3" y="3602038"/>
            <a:ext cx="6220277" cy="2247219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C79249-FDC0-364D-A734-AE1DE1605D28}"/>
              </a:ext>
            </a:extLst>
          </p:cNvPr>
          <p:cNvSpPr/>
          <p:nvPr userDrawn="1"/>
        </p:nvSpPr>
        <p:spPr>
          <a:xfrm>
            <a:off x="8264426" y="0"/>
            <a:ext cx="39275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5FBB50-09C8-B64E-AE57-67C5E70810CB}"/>
              </a:ext>
            </a:extLst>
          </p:cNvPr>
          <p:cNvGrpSpPr/>
          <p:nvPr userDrawn="1"/>
        </p:nvGrpSpPr>
        <p:grpSpPr>
          <a:xfrm>
            <a:off x="8264427" y="3685939"/>
            <a:ext cx="3927573" cy="3178856"/>
            <a:chOff x="9857014" y="13834"/>
            <a:chExt cx="2334986" cy="188164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FBF1E52-11FA-DC48-B7AD-75734232FFE8}"/>
                </a:ext>
              </a:extLst>
            </p:cNvPr>
            <p:cNvSpPr/>
            <p:nvPr userDrawn="1"/>
          </p:nvSpPr>
          <p:spPr>
            <a:xfrm rot="5400000" flipH="1" flipV="1">
              <a:off x="10667433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850B620-49F5-3748-84AF-682555D52792}"/>
                </a:ext>
              </a:extLst>
            </p:cNvPr>
            <p:cNvSpPr/>
            <p:nvPr userDrawn="1"/>
          </p:nvSpPr>
          <p:spPr>
            <a:xfrm rot="16200000" flipV="1">
              <a:off x="9499940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BC68F289-2744-2F48-893A-3F17911625C8}"/>
              </a:ext>
            </a:extLst>
          </p:cNvPr>
          <p:cNvSpPr/>
          <p:nvPr userDrawn="1"/>
        </p:nvSpPr>
        <p:spPr>
          <a:xfrm>
            <a:off x="0" y="-1"/>
            <a:ext cx="1167493" cy="1167493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9563C76-BC00-DE47-88F5-C24D3CE3325A}"/>
              </a:ext>
            </a:extLst>
          </p:cNvPr>
          <p:cNvSpPr/>
          <p:nvPr userDrawn="1"/>
        </p:nvSpPr>
        <p:spPr>
          <a:xfrm>
            <a:off x="10228214" y="-1"/>
            <a:ext cx="1963787" cy="3178856"/>
          </a:xfrm>
          <a:custGeom>
            <a:avLst/>
            <a:gdLst>
              <a:gd name="connsiteX0" fmla="*/ 0 w 1963787"/>
              <a:gd name="connsiteY0" fmla="*/ 0 h 3178856"/>
              <a:gd name="connsiteX1" fmla="*/ 1963787 w 1963787"/>
              <a:gd name="connsiteY1" fmla="*/ 0 h 3178856"/>
              <a:gd name="connsiteX2" fmla="*/ 1963787 w 1963787"/>
              <a:gd name="connsiteY2" fmla="*/ 1967129 h 3178856"/>
              <a:gd name="connsiteX3" fmla="*/ 1963787 w 1963787"/>
              <a:gd name="connsiteY3" fmla="*/ 2349671 h 3178856"/>
              <a:gd name="connsiteX4" fmla="*/ 1963787 w 1963787"/>
              <a:gd name="connsiteY4" fmla="*/ 3178856 h 3178856"/>
              <a:gd name="connsiteX5" fmla="*/ 1963753 w 1963787"/>
              <a:gd name="connsiteY5" fmla="*/ 3178856 h 3178856"/>
              <a:gd name="connsiteX6" fmla="*/ 1763002 w 1963787"/>
              <a:gd name="connsiteY6" fmla="*/ 3168629 h 3178856"/>
              <a:gd name="connsiteX7" fmla="*/ 0 w 1963787"/>
              <a:gd name="connsiteY7" fmla="*/ 1197921 h 3178856"/>
              <a:gd name="connsiteX8" fmla="*/ 0 w 1963787"/>
              <a:gd name="connsiteY8" fmla="*/ 1039961 h 3178856"/>
              <a:gd name="connsiteX9" fmla="*/ 0 w 1963787"/>
              <a:gd name="connsiteY9" fmla="*/ 0 h 317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63787" h="3178856">
                <a:moveTo>
                  <a:pt x="0" y="0"/>
                </a:moveTo>
                <a:lnTo>
                  <a:pt x="1963787" y="0"/>
                </a:lnTo>
                <a:lnTo>
                  <a:pt x="1963787" y="1967129"/>
                </a:lnTo>
                <a:lnTo>
                  <a:pt x="1963787" y="2349671"/>
                </a:lnTo>
                <a:lnTo>
                  <a:pt x="1963787" y="3178856"/>
                </a:lnTo>
                <a:lnTo>
                  <a:pt x="1963753" y="3178856"/>
                </a:lnTo>
                <a:lnTo>
                  <a:pt x="1763002" y="3168629"/>
                </a:lnTo>
                <a:cubicBezTo>
                  <a:pt x="772749" y="3067186"/>
                  <a:pt x="0" y="2223585"/>
                  <a:pt x="0" y="1197921"/>
                </a:cubicBezTo>
                <a:lnTo>
                  <a:pt x="0" y="1039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706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17467"/>
            <a:ext cx="9779182" cy="3366815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1C9832-A021-954E-A34F-2988D1189AE9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61BC34-DFBF-2D4F-B463-FCFBC08391FF}"/>
              </a:ext>
            </a:extLst>
          </p:cNvPr>
          <p:cNvGrpSpPr/>
          <p:nvPr userDrawn="1"/>
        </p:nvGrpSpPr>
        <p:grpSpPr>
          <a:xfrm>
            <a:off x="8082092" y="5590903"/>
            <a:ext cx="1572380" cy="1267097"/>
            <a:chOff x="7413403" y="4976359"/>
            <a:chExt cx="2334986" cy="1881641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5C37C19-F268-4A43-A0D4-3B1B38D48952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4F760E5-9D5D-E44F-AEBF-20CA8DE87D11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</p:grp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CA2CD2B2-9EC0-4032-A70A-150D1557E143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Towards attack detection in traffic data based on spectral graph analysis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62587F-7496-384A-AF40-18FC8CF0709D}"/>
              </a:ext>
            </a:extLst>
          </p:cNvPr>
          <p:cNvSpPr/>
          <p:nvPr userDrawn="1"/>
        </p:nvSpPr>
        <p:spPr>
          <a:xfrm>
            <a:off x="0" y="2286002"/>
            <a:ext cx="12208822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4DB028B-A475-224B-B675-A15A56CAD0BF}"/>
              </a:ext>
            </a:extLst>
          </p:cNvPr>
          <p:cNvSpPr/>
          <p:nvPr userDrawn="1"/>
        </p:nvSpPr>
        <p:spPr>
          <a:xfrm flipH="1">
            <a:off x="8597718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1C34955-105B-4D4D-B51D-754C5D38A85D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734DEB1-EC02-2E42-9292-4ADD115060A5}"/>
              </a:ext>
            </a:extLst>
          </p:cNvPr>
          <p:cNvSpPr/>
          <p:nvPr userDrawn="1"/>
        </p:nvSpPr>
        <p:spPr>
          <a:xfrm rot="5400000" flipH="1" flipV="1">
            <a:off x="10344100" y="438098"/>
            <a:ext cx="2285999" cy="1409801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E932F0D-7FC3-634B-932C-3625C16C8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7492" y="2653167"/>
            <a:ext cx="9779183" cy="3436483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5D4F5-F69B-42F6-8A9D-330F696E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fld id="{10E2D52E-170E-474C-96A9-EE593B8FD4EB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9A23A-2238-4904-8692-9F2DAE8B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Towards attack detection in traffic data based on spectral graph analysis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8" y="6356350"/>
            <a:ext cx="1604682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067EACEC-C2DD-EA42-8504-176673AD1F20}"/>
              </a:ext>
            </a:extLst>
          </p:cNvPr>
          <p:cNvSpPr/>
          <p:nvPr userDrawn="1"/>
        </p:nvSpPr>
        <p:spPr>
          <a:xfrm>
            <a:off x="0" y="0"/>
            <a:ext cx="8025490" cy="6858000"/>
          </a:xfrm>
          <a:custGeom>
            <a:avLst/>
            <a:gdLst>
              <a:gd name="connsiteX0" fmla="*/ 0 w 8025490"/>
              <a:gd name="connsiteY0" fmla="*/ 0 h 6858000"/>
              <a:gd name="connsiteX1" fmla="*/ 4596490 w 8025490"/>
              <a:gd name="connsiteY1" fmla="*/ 0 h 6858000"/>
              <a:gd name="connsiteX2" fmla="*/ 8025490 w 8025490"/>
              <a:gd name="connsiteY2" fmla="*/ 3429000 h 6858000"/>
              <a:gd name="connsiteX3" fmla="*/ 4596490 w 8025490"/>
              <a:gd name="connsiteY3" fmla="*/ 6858000 h 6858000"/>
              <a:gd name="connsiteX4" fmla="*/ 0 w 802549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5490" h="6858000">
                <a:moveTo>
                  <a:pt x="0" y="0"/>
                </a:moveTo>
                <a:lnTo>
                  <a:pt x="4596490" y="0"/>
                </a:lnTo>
                <a:cubicBezTo>
                  <a:pt x="6490274" y="0"/>
                  <a:pt x="8025490" y="1535216"/>
                  <a:pt x="8025490" y="3429000"/>
                </a:cubicBezTo>
                <a:cubicBezTo>
                  <a:pt x="8025490" y="5322784"/>
                  <a:pt x="6490274" y="6858000"/>
                  <a:pt x="4596490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4" y="1059400"/>
            <a:ext cx="6245912" cy="2387600"/>
          </a:xfrm>
        </p:spPr>
        <p:txBody>
          <a:bodyPr anchor="b">
            <a:noAutofit/>
          </a:bodyPr>
          <a:lstStyle>
            <a:lvl1pPr algn="l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4" y="3539075"/>
            <a:ext cx="6245912" cy="1406101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9843C7E-5704-7A46-8974-F3BFA42E7310}"/>
              </a:ext>
            </a:extLst>
          </p:cNvPr>
          <p:cNvGrpSpPr/>
          <p:nvPr userDrawn="1"/>
        </p:nvGrpSpPr>
        <p:grpSpPr>
          <a:xfrm rot="16200000">
            <a:off x="8286528" y="2207195"/>
            <a:ext cx="3032351" cy="2443610"/>
            <a:chOff x="9857014" y="13834"/>
            <a:chExt cx="2334986" cy="188164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FBF1E52-11FA-DC48-B7AD-75734232FFE8}"/>
                </a:ext>
              </a:extLst>
            </p:cNvPr>
            <p:cNvSpPr/>
            <p:nvPr userDrawn="1"/>
          </p:nvSpPr>
          <p:spPr>
            <a:xfrm rot="5400000" flipH="1" flipV="1">
              <a:off x="10667433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850B620-49F5-3748-84AF-682555D52792}"/>
                </a:ext>
              </a:extLst>
            </p:cNvPr>
            <p:cNvSpPr/>
            <p:nvPr userDrawn="1"/>
          </p:nvSpPr>
          <p:spPr>
            <a:xfrm rot="16200000" flipV="1">
              <a:off x="9499940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7" name="Freeform 16">
            <a:extLst>
              <a:ext uri="{FF2B5EF4-FFF2-40B4-BE49-F238E27FC236}">
                <a16:creationId xmlns:a16="http://schemas.microsoft.com/office/drawing/2014/main" id="{0B179973-08D2-EF40-B516-35E75E906394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6C811FF3-E48A-194D-8022-65F8C3A17449}"/>
              </a:ext>
            </a:extLst>
          </p:cNvPr>
          <p:cNvSpPr/>
          <p:nvPr userDrawn="1"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52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87561"/>
            <a:ext cx="9779182" cy="3366815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rot="5400000" flipH="1">
            <a:off x="1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D4C5F3F7-A8F7-4EB5-AA94-03F9B04C029A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Towards attack detection in traffic data based on spectral graph analysis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81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ar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BA2A58C-57B7-834C-8F5C-3299322411B1}"/>
              </a:ext>
            </a:extLst>
          </p:cNvPr>
          <p:cNvGrpSpPr/>
          <p:nvPr userDrawn="1"/>
        </p:nvGrpSpPr>
        <p:grpSpPr>
          <a:xfrm rot="16200000">
            <a:off x="10772262" y="152641"/>
            <a:ext cx="1572380" cy="1267097"/>
            <a:chOff x="7413403" y="4976359"/>
            <a:chExt cx="2334986" cy="1881641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01D8067-144A-FE48-AF1E-529B662DCAD3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ECA7D87-C78C-C140-AA28-C0FB20209045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87563"/>
            <a:ext cx="9779182" cy="3366813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93B38E8D-794D-41FE-BC84-1A42E4146E95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Towards attack detection in traffic data based on spectral graph analysis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945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721" y="1684338"/>
            <a:ext cx="8594558" cy="2810460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91C146-F9A8-9A4C-9508-8590923B8D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519405"/>
            <a:ext cx="1364297" cy="1094521"/>
          </a:xfrm>
        </p:spPr>
        <p:txBody>
          <a:bodyPr>
            <a:noAutofit/>
          </a:bodyPr>
          <a:lstStyle>
            <a:lvl1pPr marL="0" indent="0" algn="ctr">
              <a:buNone/>
              <a:defRPr sz="23900" b="1">
                <a:solidFill>
                  <a:schemeClr val="accent1">
                    <a:lumMod val="75000"/>
                  </a:schemeClr>
                </a:solidFill>
                <a:latin typeface="Tenorite" pitchFamily="2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22D6C2B-78AC-DD47-9289-067C968B06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81813" y="4494213"/>
            <a:ext cx="3511550" cy="679450"/>
          </a:xfrm>
        </p:spPr>
        <p:txBody>
          <a:bodyPr>
            <a:no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 algn="r">
              <a:buNone/>
              <a:defRPr sz="1800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 algn="r">
              <a:buNone/>
              <a:defRPr sz="1600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 algn="r">
              <a:buNone/>
              <a:defRPr sz="1400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 algn="r">
              <a:buNone/>
              <a:defRPr sz="1400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12193CD-03AD-D74D-A5CD-747A9B53F4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09104" y="3399692"/>
            <a:ext cx="1364297" cy="1094521"/>
          </a:xfrm>
        </p:spPr>
        <p:txBody>
          <a:bodyPr>
            <a:noAutofit/>
          </a:bodyPr>
          <a:lstStyle>
            <a:lvl1pPr marL="0" indent="0" algn="ctr">
              <a:buNone/>
              <a:defRPr sz="23900" b="1">
                <a:solidFill>
                  <a:schemeClr val="accent1">
                    <a:lumMod val="75000"/>
                  </a:schemeClr>
                </a:solidFill>
                <a:latin typeface="Tenorite" pitchFamily="2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fld id="{9E985B34-99CE-420E-8044-61E37174D1D3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Towards attack detection in traffic data based on spectral graph analysis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28C225EC-F6EF-1144-834A-F0B91974AA41}"/>
              </a:ext>
            </a:extLst>
          </p:cNvPr>
          <p:cNvSpPr/>
          <p:nvPr userDrawn="1"/>
        </p:nvSpPr>
        <p:spPr>
          <a:xfrm>
            <a:off x="0" y="-1664"/>
            <a:ext cx="9857012" cy="68596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1E40CEAF-B1BB-174E-A798-3BA60D9C0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30" y="381000"/>
            <a:ext cx="8401624" cy="1325563"/>
          </a:xfrm>
        </p:spPr>
        <p:txBody>
          <a:bodyPr lIns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429" y="2227758"/>
            <a:ext cx="1200374" cy="120124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23351" y="2426400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23350" y="2811646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Picture Placeholder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95813" y="2227758"/>
            <a:ext cx="1200374" cy="120124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70817" y="2422565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70816" y="2807811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0429" y="4254273"/>
            <a:ext cx="1200374" cy="120124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5A429D4E-B795-4E55-852E-9E161F9EB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23351" y="4498793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41D297CB-52EE-4DE4-AEAC-CD4AAF2BF1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23350" y="4884039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Picture Placeholder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95813" y="4254273"/>
            <a:ext cx="1200374" cy="120124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AD7B736B-3A10-499F-8F23-4437982C82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70817" y="4498793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07165540-290D-4A38-87DE-F52B05BD6A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70816" y="4884039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569803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91EFE5E-D428-4420-8BDB-F26DD8EF80E0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1106" y="6356350"/>
            <a:ext cx="4114800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Towards attack detection in traffic data based on spectral graph analysis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2334" y="6356350"/>
            <a:ext cx="1167495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AB3BC7E-B34F-EF47-B125-1574C5484E22}"/>
              </a:ext>
            </a:extLst>
          </p:cNvPr>
          <p:cNvSpPr/>
          <p:nvPr userDrawn="1"/>
        </p:nvSpPr>
        <p:spPr>
          <a:xfrm rot="16200000" flipV="1">
            <a:off x="9499940" y="355410"/>
            <a:ext cx="1881641" cy="1167493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7CBC82D0-4F72-C649-8B7F-D4B087957B6C}"/>
              </a:ext>
            </a:extLst>
          </p:cNvPr>
          <p:cNvSpPr/>
          <p:nvPr userDrawn="1"/>
        </p:nvSpPr>
        <p:spPr>
          <a:xfrm flipH="1">
            <a:off x="10866436" y="1879977"/>
            <a:ext cx="1325563" cy="1325563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9383F23A-D872-2A4C-B386-A9D269BE694D}"/>
              </a:ext>
            </a:extLst>
          </p:cNvPr>
          <p:cNvSpPr/>
          <p:nvPr userDrawn="1"/>
        </p:nvSpPr>
        <p:spPr>
          <a:xfrm>
            <a:off x="11024507" y="-1664"/>
            <a:ext cx="1167494" cy="1881641"/>
          </a:xfrm>
          <a:custGeom>
            <a:avLst/>
            <a:gdLst>
              <a:gd name="connsiteX0" fmla="*/ 1167473 w 1167494"/>
              <a:gd name="connsiteY0" fmla="*/ 0 h 1881641"/>
              <a:gd name="connsiteX1" fmla="*/ 1167493 w 1167494"/>
              <a:gd name="connsiteY1" fmla="*/ 0 h 1881641"/>
              <a:gd name="connsiteX2" fmla="*/ 1167493 w 1167494"/>
              <a:gd name="connsiteY2" fmla="*/ 714148 h 1881641"/>
              <a:gd name="connsiteX3" fmla="*/ 1166666 w 1167494"/>
              <a:gd name="connsiteY3" fmla="*/ 730534 h 1881641"/>
              <a:gd name="connsiteX4" fmla="*/ 1167494 w 1167494"/>
              <a:gd name="connsiteY4" fmla="*/ 730534 h 1881641"/>
              <a:gd name="connsiteX5" fmla="*/ 1167494 w 1167494"/>
              <a:gd name="connsiteY5" fmla="*/ 1378059 h 1881641"/>
              <a:gd name="connsiteX6" fmla="*/ 1167493 w 1167494"/>
              <a:gd name="connsiteY6" fmla="*/ 1378059 h 1881641"/>
              <a:gd name="connsiteX7" fmla="*/ 1167493 w 1167494"/>
              <a:gd name="connsiteY7" fmla="*/ 1881641 h 1881641"/>
              <a:gd name="connsiteX8" fmla="*/ 0 w 1167494"/>
              <a:gd name="connsiteY8" fmla="*/ 1881641 h 1881641"/>
              <a:gd name="connsiteX9" fmla="*/ 0 w 1167494"/>
              <a:gd name="connsiteY9" fmla="*/ 1234116 h 1881641"/>
              <a:gd name="connsiteX10" fmla="*/ 0 w 1167494"/>
              <a:gd name="connsiteY10" fmla="*/ 1167492 h 1881641"/>
              <a:gd name="connsiteX11" fmla="*/ 1048124 w 1167494"/>
              <a:gd name="connsiteY11" fmla="*/ 6027 h 188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494" h="1881641">
                <a:moveTo>
                  <a:pt x="1167473" y="0"/>
                </a:moveTo>
                <a:lnTo>
                  <a:pt x="1167493" y="0"/>
                </a:lnTo>
                <a:lnTo>
                  <a:pt x="1167493" y="714148"/>
                </a:lnTo>
                <a:lnTo>
                  <a:pt x="1166666" y="730534"/>
                </a:lnTo>
                <a:lnTo>
                  <a:pt x="1167494" y="730534"/>
                </a:lnTo>
                <a:lnTo>
                  <a:pt x="1167494" y="1378059"/>
                </a:lnTo>
                <a:lnTo>
                  <a:pt x="1167493" y="1378059"/>
                </a:lnTo>
                <a:lnTo>
                  <a:pt x="1167493" y="1881641"/>
                </a:lnTo>
                <a:lnTo>
                  <a:pt x="0" y="1881641"/>
                </a:lnTo>
                <a:lnTo>
                  <a:pt x="0" y="1234116"/>
                </a:lnTo>
                <a:lnTo>
                  <a:pt x="0" y="1167492"/>
                </a:lnTo>
                <a:cubicBezTo>
                  <a:pt x="0" y="563002"/>
                  <a:pt x="459408" y="65814"/>
                  <a:pt x="1048124" y="60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221FFDB-AAE2-5943-97A1-82D66AE05DB4}"/>
              </a:ext>
            </a:extLst>
          </p:cNvPr>
          <p:cNvSpPr/>
          <p:nvPr userDrawn="1"/>
        </p:nvSpPr>
        <p:spPr>
          <a:xfrm>
            <a:off x="10334091" y="2737752"/>
            <a:ext cx="1380830" cy="138083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2E58EEF7-63CA-A845-BAC4-9D3BE05918B5}"/>
              </a:ext>
            </a:extLst>
          </p:cNvPr>
          <p:cNvSpPr/>
          <p:nvPr userDrawn="1"/>
        </p:nvSpPr>
        <p:spPr>
          <a:xfrm rot="16200000" flipH="1">
            <a:off x="10667432" y="5333432"/>
            <a:ext cx="1881641" cy="1167493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757A4624-D8ED-2E4B-AF8C-00DFA6A72D5F}"/>
              </a:ext>
            </a:extLst>
          </p:cNvPr>
          <p:cNvSpPr/>
          <p:nvPr userDrawn="1"/>
        </p:nvSpPr>
        <p:spPr>
          <a:xfrm flipV="1">
            <a:off x="9857012" y="3651505"/>
            <a:ext cx="1325563" cy="1325563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DF312EF8-91BE-5946-BE31-8CFE107A2FEA}"/>
              </a:ext>
            </a:extLst>
          </p:cNvPr>
          <p:cNvSpPr/>
          <p:nvPr userDrawn="1"/>
        </p:nvSpPr>
        <p:spPr>
          <a:xfrm flipH="1" flipV="1">
            <a:off x="9857013" y="4976359"/>
            <a:ext cx="1167494" cy="1881641"/>
          </a:xfrm>
          <a:custGeom>
            <a:avLst/>
            <a:gdLst>
              <a:gd name="connsiteX0" fmla="*/ 1167473 w 1167494"/>
              <a:gd name="connsiteY0" fmla="*/ 0 h 1881641"/>
              <a:gd name="connsiteX1" fmla="*/ 1167493 w 1167494"/>
              <a:gd name="connsiteY1" fmla="*/ 0 h 1881641"/>
              <a:gd name="connsiteX2" fmla="*/ 1167493 w 1167494"/>
              <a:gd name="connsiteY2" fmla="*/ 714148 h 1881641"/>
              <a:gd name="connsiteX3" fmla="*/ 1166666 w 1167494"/>
              <a:gd name="connsiteY3" fmla="*/ 730534 h 1881641"/>
              <a:gd name="connsiteX4" fmla="*/ 1167494 w 1167494"/>
              <a:gd name="connsiteY4" fmla="*/ 730534 h 1881641"/>
              <a:gd name="connsiteX5" fmla="*/ 1167494 w 1167494"/>
              <a:gd name="connsiteY5" fmla="*/ 1378059 h 1881641"/>
              <a:gd name="connsiteX6" fmla="*/ 1167493 w 1167494"/>
              <a:gd name="connsiteY6" fmla="*/ 1378059 h 1881641"/>
              <a:gd name="connsiteX7" fmla="*/ 1167493 w 1167494"/>
              <a:gd name="connsiteY7" fmla="*/ 1881641 h 1881641"/>
              <a:gd name="connsiteX8" fmla="*/ 0 w 1167494"/>
              <a:gd name="connsiteY8" fmla="*/ 1881641 h 1881641"/>
              <a:gd name="connsiteX9" fmla="*/ 0 w 1167494"/>
              <a:gd name="connsiteY9" fmla="*/ 1234116 h 1881641"/>
              <a:gd name="connsiteX10" fmla="*/ 0 w 1167494"/>
              <a:gd name="connsiteY10" fmla="*/ 1167492 h 1881641"/>
              <a:gd name="connsiteX11" fmla="*/ 1048124 w 1167494"/>
              <a:gd name="connsiteY11" fmla="*/ 6027 h 188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494" h="1881641">
                <a:moveTo>
                  <a:pt x="1167473" y="0"/>
                </a:moveTo>
                <a:lnTo>
                  <a:pt x="1167493" y="0"/>
                </a:lnTo>
                <a:lnTo>
                  <a:pt x="1167493" y="714148"/>
                </a:lnTo>
                <a:lnTo>
                  <a:pt x="1166666" y="730534"/>
                </a:lnTo>
                <a:lnTo>
                  <a:pt x="1167494" y="730534"/>
                </a:lnTo>
                <a:lnTo>
                  <a:pt x="1167494" y="1378059"/>
                </a:lnTo>
                <a:lnTo>
                  <a:pt x="1167493" y="1378059"/>
                </a:lnTo>
                <a:lnTo>
                  <a:pt x="1167493" y="1881641"/>
                </a:lnTo>
                <a:lnTo>
                  <a:pt x="0" y="1881641"/>
                </a:lnTo>
                <a:lnTo>
                  <a:pt x="0" y="1234116"/>
                </a:lnTo>
                <a:lnTo>
                  <a:pt x="0" y="1167492"/>
                </a:lnTo>
                <a:cubicBezTo>
                  <a:pt x="0" y="563002"/>
                  <a:pt x="459408" y="65814"/>
                  <a:pt x="1048124" y="60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419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team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1">
            <a:extLst>
              <a:ext uri="{FF2B5EF4-FFF2-40B4-BE49-F238E27FC236}">
                <a16:creationId xmlns:a16="http://schemas.microsoft.com/office/drawing/2014/main" id="{6825B690-1AD7-4243-AC42-D2CF19B7B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30" y="381000"/>
            <a:ext cx="10678142" cy="1325563"/>
          </a:xfrm>
        </p:spPr>
        <p:txBody>
          <a:bodyPr lIns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429" y="2068734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1825005B-0520-EC49-9A5C-554CB70038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0430" y="2994545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B6697B92-AF89-2C46-BC1E-6CB47E8EA4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0429" y="3379791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3" name="Picture Placeholder 23">
            <a:extLst>
              <a:ext uri="{FF2B5EF4-FFF2-40B4-BE49-F238E27FC236}">
                <a16:creationId xmlns:a16="http://schemas.microsoft.com/office/drawing/2014/main" id="{FA9FEBB0-45F1-DF45-89C4-B343F8B20BA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549397" y="2068734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EF331731-A7FC-C245-A9C1-0B1A2E994DB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49398" y="2994545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313B974E-E762-EE48-B2DF-C8F10DF7344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49397" y="3379791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Picture Placeholder 23">
            <a:extLst>
              <a:ext uri="{FF2B5EF4-FFF2-40B4-BE49-F238E27FC236}">
                <a16:creationId xmlns:a16="http://schemas.microsoft.com/office/drawing/2014/main" id="{8BA62E8C-79E6-D245-B706-FFB1E051B2D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348367" y="2068734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4199EE50-5386-0446-8ADA-23C1B0D6EA4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48368" y="2994545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8" name="Text Placeholder 28">
            <a:extLst>
              <a:ext uri="{FF2B5EF4-FFF2-40B4-BE49-F238E27FC236}">
                <a16:creationId xmlns:a16="http://schemas.microsoft.com/office/drawing/2014/main" id="{478AB5CA-B5A5-934D-BF51-1485953A703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48367" y="3379791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9" name="Picture Placeholder 23">
            <a:extLst>
              <a:ext uri="{FF2B5EF4-FFF2-40B4-BE49-F238E27FC236}">
                <a16:creationId xmlns:a16="http://schemas.microsoft.com/office/drawing/2014/main" id="{3D78BE06-1FC7-3C43-BD15-F4137B564B5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147335" y="2068734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28">
            <a:extLst>
              <a:ext uri="{FF2B5EF4-FFF2-40B4-BE49-F238E27FC236}">
                <a16:creationId xmlns:a16="http://schemas.microsoft.com/office/drawing/2014/main" id="{14F01FCC-4797-0343-8739-20331C751C1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47336" y="2994545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33FBE6CA-EC7A-1A4B-ADA3-6B78F2DE09C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47335" y="3379791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2" name="Picture Placeholder 23">
            <a:extLst>
              <a:ext uri="{FF2B5EF4-FFF2-40B4-BE49-F238E27FC236}">
                <a16:creationId xmlns:a16="http://schemas.microsoft.com/office/drawing/2014/main" id="{6DD7CCE4-AD48-B64F-909E-F88961FBDFC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50429" y="4118551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076E7E2-3D95-EA47-BF86-444615F1F1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50430" y="5044362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4" name="Text Placeholder 28">
            <a:extLst>
              <a:ext uri="{FF2B5EF4-FFF2-40B4-BE49-F238E27FC236}">
                <a16:creationId xmlns:a16="http://schemas.microsoft.com/office/drawing/2014/main" id="{612499D2-373C-3940-97A5-FCA8B245BE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50429" y="5429608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5" name="Picture Placeholder 23">
            <a:extLst>
              <a:ext uri="{FF2B5EF4-FFF2-40B4-BE49-F238E27FC236}">
                <a16:creationId xmlns:a16="http://schemas.microsoft.com/office/drawing/2014/main" id="{24B34D6D-4F7E-3942-B8D7-9970BDE53C10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549397" y="4118551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Text Placeholder 28">
            <a:extLst>
              <a:ext uri="{FF2B5EF4-FFF2-40B4-BE49-F238E27FC236}">
                <a16:creationId xmlns:a16="http://schemas.microsoft.com/office/drawing/2014/main" id="{D34EDB1D-7E85-D242-B6AE-F6D6907D325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49398" y="5044362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3E3BFFF0-114B-6D42-B5E0-8020AC2E26B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549397" y="5429608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8" name="Picture Placeholder 23">
            <a:extLst>
              <a:ext uri="{FF2B5EF4-FFF2-40B4-BE49-F238E27FC236}">
                <a16:creationId xmlns:a16="http://schemas.microsoft.com/office/drawing/2014/main" id="{EB4488EE-E854-724E-95AE-B9943EE249E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348367" y="4118551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C5551B4D-583E-D644-9069-EC096CE76F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348368" y="5044362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0" name="Text Placeholder 28">
            <a:extLst>
              <a:ext uri="{FF2B5EF4-FFF2-40B4-BE49-F238E27FC236}">
                <a16:creationId xmlns:a16="http://schemas.microsoft.com/office/drawing/2014/main" id="{E30C4783-1643-2243-BB4F-E99E04D9216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348367" y="5429608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1" name="Picture Placeholder 23">
            <a:extLst>
              <a:ext uri="{FF2B5EF4-FFF2-40B4-BE49-F238E27FC236}">
                <a16:creationId xmlns:a16="http://schemas.microsoft.com/office/drawing/2014/main" id="{7BBADCE0-02E8-3249-8CBA-17D3783DFE7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147335" y="4118551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28">
            <a:extLst>
              <a:ext uri="{FF2B5EF4-FFF2-40B4-BE49-F238E27FC236}">
                <a16:creationId xmlns:a16="http://schemas.microsoft.com/office/drawing/2014/main" id="{8D294C40-97E4-FF4F-8A02-10FC7D0EE8B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147336" y="5044362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3" name="Text Placeholder 28">
            <a:extLst>
              <a:ext uri="{FF2B5EF4-FFF2-40B4-BE49-F238E27FC236}">
                <a16:creationId xmlns:a16="http://schemas.microsoft.com/office/drawing/2014/main" id="{8B38241F-01B5-574C-A827-67C6352C463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147335" y="5429608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0445668-2DC5-E84C-8B16-922BC95F13F2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BF24E569-79F8-461F-9DD9-E3D6FDCFB53D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D9227732-A878-814C-8621-64ED1B2CCF9F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Towards attack detection in traffic data based on spectral graph analysis</a:t>
            </a:r>
            <a:endParaRPr lang="en-US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CE9F02AC-6DFB-0C47-BC8E-4B0594007F3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721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30420B20-42EB-4179-A2F9-52FFF0ADC874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Towards attack detection in traffic data based on spectral graph analysis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9" r:id="rId4"/>
    <p:sldLayoutId id="2147483660" r:id="rId5"/>
    <p:sldLayoutId id="2147483661" r:id="rId6"/>
    <p:sldLayoutId id="2147483654" r:id="rId7"/>
    <p:sldLayoutId id="2147483658" r:id="rId8"/>
    <p:sldLayoutId id="2147483662" r:id="rId9"/>
    <p:sldLayoutId id="2147483663" r:id="rId10"/>
    <p:sldLayoutId id="2147483664" r:id="rId11"/>
    <p:sldLayoutId id="2147483665" r:id="rId12"/>
    <p:sldLayoutId id="2147483666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34.jpeg"/><Relationship Id="rId7" Type="http://schemas.openxmlformats.org/officeDocument/2006/relationships/image" Target="../media/image22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6.png"/><Relationship Id="rId4" Type="http://schemas.openxmlformats.org/officeDocument/2006/relationships/image" Target="../media/image35.gif"/><Relationship Id="rId9" Type="http://schemas.openxmlformats.org/officeDocument/2006/relationships/image" Target="../media/image37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5.svg"/><Relationship Id="rId18" Type="http://schemas.openxmlformats.org/officeDocument/2006/relationships/image" Target="../media/image320.png"/><Relationship Id="rId26" Type="http://schemas.openxmlformats.org/officeDocument/2006/relationships/image" Target="../media/image40.png"/><Relationship Id="rId3" Type="http://schemas.openxmlformats.org/officeDocument/2006/relationships/diagramData" Target="../diagrams/data2.xml"/><Relationship Id="rId21" Type="http://schemas.openxmlformats.org/officeDocument/2006/relationships/image" Target="../media/image49.png"/><Relationship Id="rId7" Type="http://schemas.microsoft.com/office/2007/relationships/diagramDrawing" Target="../diagrams/drawing2.xml"/><Relationship Id="rId12" Type="http://schemas.openxmlformats.org/officeDocument/2006/relationships/image" Target="../media/image44.png"/><Relationship Id="rId17" Type="http://schemas.openxmlformats.org/officeDocument/2006/relationships/image" Target="../media/image310.png"/><Relationship Id="rId25" Type="http://schemas.openxmlformats.org/officeDocument/2006/relationships/image" Target="../media/image390.png"/><Relationship Id="rId2" Type="http://schemas.openxmlformats.org/officeDocument/2006/relationships/image" Target="../media/image38.png"/><Relationship Id="rId16" Type="http://schemas.openxmlformats.org/officeDocument/2006/relationships/image" Target="../media/image48.png"/><Relationship Id="rId20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43.svg"/><Relationship Id="rId24" Type="http://schemas.openxmlformats.org/officeDocument/2006/relationships/image" Target="../media/image52.sv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47.svg"/><Relationship Id="rId23" Type="http://schemas.openxmlformats.org/officeDocument/2006/relationships/image" Target="../media/image51.png"/><Relationship Id="rId10" Type="http://schemas.openxmlformats.org/officeDocument/2006/relationships/image" Target="../media/image42.png"/><Relationship Id="rId19" Type="http://schemas.openxmlformats.org/officeDocument/2006/relationships/image" Target="../media/image330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9.png"/><Relationship Id="rId12" Type="http://schemas.openxmlformats.org/officeDocument/2006/relationships/image" Target="../media/image5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55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54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17/06/relationships/model3d" Target="../media/model3d7.glb"/><Relationship Id="rId13" Type="http://schemas.openxmlformats.org/officeDocument/2006/relationships/image" Target="../media/image63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12" Type="http://schemas.microsoft.com/office/2017/06/relationships/model3d" Target="../media/model3d8.glb"/><Relationship Id="rId2" Type="http://schemas.microsoft.com/office/2017/06/relationships/model3d" Target="../media/model3d4.glb"/><Relationship Id="rId1" Type="http://schemas.openxmlformats.org/officeDocument/2006/relationships/slideLayout" Target="../slideLayouts/slideLayout2.xml"/><Relationship Id="rId6" Type="http://schemas.microsoft.com/office/2017/06/relationships/model3d" Target="../media/model3d6.glb"/><Relationship Id="rId11" Type="http://schemas.openxmlformats.org/officeDocument/2006/relationships/image" Target="../media/image62.png"/><Relationship Id="rId5" Type="http://schemas.openxmlformats.org/officeDocument/2006/relationships/image" Target="../media/image58.png"/><Relationship Id="rId10" Type="http://schemas.openxmlformats.org/officeDocument/2006/relationships/image" Target="../media/image61.png"/><Relationship Id="rId4" Type="http://schemas.microsoft.com/office/2017/06/relationships/model3d" Target="../media/model3d5.glb"/><Relationship Id="rId9" Type="http://schemas.openxmlformats.org/officeDocument/2006/relationships/image" Target="../media/image60.png"/><Relationship Id="rId1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8.png"/><Relationship Id="rId7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microsoft.com/office/2007/relationships/hdphoto" Target="../media/hdphoto1.wdp"/><Relationship Id="rId9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0.png"/><Relationship Id="rId7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0.png"/><Relationship Id="rId11" Type="http://schemas.openxmlformats.org/officeDocument/2006/relationships/image" Target="../media/image78.png"/><Relationship Id="rId5" Type="http://schemas.openxmlformats.org/officeDocument/2006/relationships/image" Target="../media/image720.png"/><Relationship Id="rId10" Type="http://schemas.openxmlformats.org/officeDocument/2006/relationships/image" Target="../media/image77.png"/><Relationship Id="rId4" Type="http://schemas.openxmlformats.org/officeDocument/2006/relationships/image" Target="../media/image710.png"/><Relationship Id="rId9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0.png"/><Relationship Id="rId5" Type="http://schemas.openxmlformats.org/officeDocument/2006/relationships/image" Target="../media/image430.png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g"/><Relationship Id="rId4" Type="http://schemas.openxmlformats.org/officeDocument/2006/relationships/image" Target="../media/image8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6.png"/><Relationship Id="rId4" Type="http://schemas.openxmlformats.org/officeDocument/2006/relationships/image" Target="../media/image870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8.png"/><Relationship Id="rId18" Type="http://schemas.openxmlformats.org/officeDocument/2006/relationships/image" Target="../media/image113.png"/><Relationship Id="rId26" Type="http://schemas.openxmlformats.org/officeDocument/2006/relationships/image" Target="../media/image121.png"/><Relationship Id="rId39" Type="http://schemas.openxmlformats.org/officeDocument/2006/relationships/image" Target="../media/image134.png"/><Relationship Id="rId21" Type="http://schemas.openxmlformats.org/officeDocument/2006/relationships/image" Target="../media/image116.png"/><Relationship Id="rId34" Type="http://schemas.openxmlformats.org/officeDocument/2006/relationships/image" Target="../media/image129.png"/><Relationship Id="rId42" Type="http://schemas.openxmlformats.org/officeDocument/2006/relationships/image" Target="../media/image137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6" Type="http://schemas.openxmlformats.org/officeDocument/2006/relationships/image" Target="../media/image111.png"/><Relationship Id="rId29" Type="http://schemas.openxmlformats.org/officeDocument/2006/relationships/image" Target="../media/image1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24" Type="http://schemas.openxmlformats.org/officeDocument/2006/relationships/image" Target="../media/image119.png"/><Relationship Id="rId32" Type="http://schemas.openxmlformats.org/officeDocument/2006/relationships/image" Target="../media/image127.png"/><Relationship Id="rId37" Type="http://schemas.openxmlformats.org/officeDocument/2006/relationships/image" Target="../media/image132.png"/><Relationship Id="rId40" Type="http://schemas.openxmlformats.org/officeDocument/2006/relationships/image" Target="../media/image135.png"/><Relationship Id="rId45" Type="http://schemas.openxmlformats.org/officeDocument/2006/relationships/image" Target="../media/image140.png"/><Relationship Id="rId5" Type="http://schemas.openxmlformats.org/officeDocument/2006/relationships/image" Target="../media/image100.png"/><Relationship Id="rId15" Type="http://schemas.openxmlformats.org/officeDocument/2006/relationships/image" Target="../media/image110.png"/><Relationship Id="rId23" Type="http://schemas.openxmlformats.org/officeDocument/2006/relationships/image" Target="../media/image118.png"/><Relationship Id="rId28" Type="http://schemas.openxmlformats.org/officeDocument/2006/relationships/image" Target="../media/image123.png"/><Relationship Id="rId36" Type="http://schemas.openxmlformats.org/officeDocument/2006/relationships/image" Target="../media/image131.png"/><Relationship Id="rId10" Type="http://schemas.openxmlformats.org/officeDocument/2006/relationships/image" Target="../media/image105.png"/><Relationship Id="rId19" Type="http://schemas.openxmlformats.org/officeDocument/2006/relationships/image" Target="../media/image114.png"/><Relationship Id="rId31" Type="http://schemas.openxmlformats.org/officeDocument/2006/relationships/image" Target="../media/image126.png"/><Relationship Id="rId44" Type="http://schemas.openxmlformats.org/officeDocument/2006/relationships/image" Target="../media/image139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Relationship Id="rId22" Type="http://schemas.openxmlformats.org/officeDocument/2006/relationships/image" Target="../media/image117.png"/><Relationship Id="rId27" Type="http://schemas.openxmlformats.org/officeDocument/2006/relationships/image" Target="../media/image122.png"/><Relationship Id="rId30" Type="http://schemas.openxmlformats.org/officeDocument/2006/relationships/image" Target="../media/image125.png"/><Relationship Id="rId35" Type="http://schemas.openxmlformats.org/officeDocument/2006/relationships/image" Target="../media/image130.png"/><Relationship Id="rId43" Type="http://schemas.openxmlformats.org/officeDocument/2006/relationships/image" Target="../media/image138.png"/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12" Type="http://schemas.openxmlformats.org/officeDocument/2006/relationships/image" Target="../media/image107.png"/><Relationship Id="rId17" Type="http://schemas.openxmlformats.org/officeDocument/2006/relationships/image" Target="../media/image112.png"/><Relationship Id="rId25" Type="http://schemas.openxmlformats.org/officeDocument/2006/relationships/image" Target="../media/image120.png"/><Relationship Id="rId33" Type="http://schemas.openxmlformats.org/officeDocument/2006/relationships/image" Target="../media/image128.png"/><Relationship Id="rId38" Type="http://schemas.openxmlformats.org/officeDocument/2006/relationships/image" Target="../media/image133.png"/><Relationship Id="rId46" Type="http://schemas.openxmlformats.org/officeDocument/2006/relationships/image" Target="../media/image141.png"/><Relationship Id="rId20" Type="http://schemas.openxmlformats.org/officeDocument/2006/relationships/image" Target="../media/image115.png"/><Relationship Id="rId41" Type="http://schemas.openxmlformats.org/officeDocument/2006/relationships/image" Target="../media/image1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image" Target="../media/image96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5.svg"/><Relationship Id="rId4" Type="http://schemas.openxmlformats.org/officeDocument/2006/relationships/image" Target="../media/image15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6" Type="http://schemas.microsoft.com/office/2017/06/relationships/model3d" Target="../media/model3d3.glb"/><Relationship Id="rId5" Type="http://schemas.openxmlformats.org/officeDocument/2006/relationships/image" Target="../media/image31.png"/><Relationship Id="rId4" Type="http://schemas.microsoft.com/office/2017/06/relationships/model3d" Target="../media/model3d2.glb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3" y="1178807"/>
            <a:ext cx="7423351" cy="2387600"/>
          </a:xfrm>
        </p:spPr>
        <p:txBody>
          <a:bodyPr/>
          <a:lstStyle/>
          <a:p>
            <a:r>
              <a:rPr lang="en-US" sz="4800" dirty="0"/>
              <a:t>Towards attack detection in traffic data based on spectral graph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68D447-28D3-4F5F-B2DC-FD67E9015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3" y="3853455"/>
            <a:ext cx="9500507" cy="806675"/>
          </a:xfrm>
        </p:spPr>
        <p:txBody>
          <a:bodyPr/>
          <a:lstStyle/>
          <a:p>
            <a:r>
              <a:rPr lang="en-US" dirty="0"/>
              <a:t>Majed Jaber, Pierre Parrend, Nicolas Boutry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9A9B60-AE05-04ED-7AD1-D3CDA7500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159" y="5011474"/>
            <a:ext cx="1495858" cy="1495858"/>
          </a:xfrm>
          <a:prstGeom prst="rect">
            <a:avLst/>
          </a:prstGeom>
        </p:spPr>
      </p:pic>
      <p:pic>
        <p:nvPicPr>
          <p:cNvPr id="2050" name="Picture 2" descr="University of Strasbourg – Specialization – ESST">
            <a:extLst>
              <a:ext uri="{FF2B5EF4-FFF2-40B4-BE49-F238E27FC236}">
                <a16:creationId xmlns:a16="http://schemas.microsoft.com/office/drawing/2014/main" id="{EAF4F9EA-1C0C-ABC3-0B43-62AE56ACE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198" y="5276685"/>
            <a:ext cx="2201200" cy="92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4D1E762-892C-372F-5D6F-D51A35471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954" y="5276685"/>
            <a:ext cx="928830" cy="92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Cube - ICube">
            <a:extLst>
              <a:ext uri="{FF2B5EF4-FFF2-40B4-BE49-F238E27FC236}">
                <a16:creationId xmlns:a16="http://schemas.microsoft.com/office/drawing/2014/main" id="{8065E1FD-A0D8-3595-B342-687F1E830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961" y="5276685"/>
            <a:ext cx="2520642" cy="92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Alarm - Free security icons">
            <a:extLst>
              <a:ext uri="{FF2B5EF4-FFF2-40B4-BE49-F238E27FC236}">
                <a16:creationId xmlns:a16="http://schemas.microsoft.com/office/drawing/2014/main" id="{24C5A12F-DD75-FA6E-25BD-60EEA69E3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859" y="1602430"/>
            <a:ext cx="1191478" cy="119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EEAB01-B74C-F674-54FC-AC0F9C24F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664399"/>
          </a:xfrm>
        </p:spPr>
        <p:txBody>
          <a:bodyPr/>
          <a:lstStyle/>
          <a:p>
            <a:r>
              <a:rPr lang="en-US" dirty="0"/>
              <a:t>Spectral graph analysis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94649-5E1C-BF83-6FA3-B5CA332924F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A2CD2B2-9EC0-4032-A70A-150D1557E143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52DF0-CE30-0202-2C6C-5F025D3048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09530" y="6356350"/>
            <a:ext cx="5143870" cy="365125"/>
          </a:xfrm>
        </p:spPr>
        <p:txBody>
          <a:bodyPr/>
          <a:lstStyle/>
          <a:p>
            <a:r>
              <a:rPr lang="en-US" dirty="0"/>
              <a:t>Towards attack detection in traffic data based on spectral graph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4DE2F-09E2-F4F1-09E6-B2BAA2B290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170" name="Picture 2" descr="Math Logo Images – Browse 52,160 Stock Photos, Vectors, and Video | Adobe  Stock">
            <a:extLst>
              <a:ext uri="{FF2B5EF4-FFF2-40B4-BE49-F238E27FC236}">
                <a16:creationId xmlns:a16="http://schemas.microsoft.com/office/drawing/2014/main" id="{8C27F4F7-F686-082F-4A85-EA260A349F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3" t="24304" r="24283" b="23916"/>
          <a:stretch/>
        </p:blipFill>
        <p:spPr bwMode="auto">
          <a:xfrm>
            <a:off x="1196384" y="2816489"/>
            <a:ext cx="1327133" cy="135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485988-B933-4599-7F7B-EB388CA155FC}"/>
              </a:ext>
            </a:extLst>
          </p:cNvPr>
          <p:cNvSpPr txBox="1"/>
          <p:nvPr/>
        </p:nvSpPr>
        <p:spPr>
          <a:xfrm>
            <a:off x="1109199" y="1877899"/>
            <a:ext cx="21594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Mathematical </a:t>
            </a:r>
          </a:p>
          <a:p>
            <a:r>
              <a:rPr lang="en-US" sz="2400" b="1" dirty="0">
                <a:solidFill>
                  <a:schemeClr val="accent1"/>
                </a:solidFill>
              </a:rPr>
              <a:t>techniques </a:t>
            </a:r>
          </a:p>
        </p:txBody>
      </p:sp>
      <p:sp>
        <p:nvSpPr>
          <p:cNvPr id="11" name="Arrow: U-Turn 10">
            <a:extLst>
              <a:ext uri="{FF2B5EF4-FFF2-40B4-BE49-F238E27FC236}">
                <a16:creationId xmlns:a16="http://schemas.microsoft.com/office/drawing/2014/main" id="{BCAC4414-70B8-2F30-4053-56C9DFE31E4F}"/>
              </a:ext>
            </a:extLst>
          </p:cNvPr>
          <p:cNvSpPr/>
          <p:nvPr/>
        </p:nvSpPr>
        <p:spPr>
          <a:xfrm flipV="1">
            <a:off x="1773324" y="4278300"/>
            <a:ext cx="2374699" cy="748395"/>
          </a:xfrm>
          <a:prstGeom prst="uturnArrow">
            <a:avLst>
              <a:gd name="adj1" fmla="val 12943"/>
              <a:gd name="adj2" fmla="val 16134"/>
              <a:gd name="adj3" fmla="val 31323"/>
              <a:gd name="adj4" fmla="val 43750"/>
              <a:gd name="adj5" fmla="val 785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2D79EC-362F-3229-08F9-53DEEE0F126A}"/>
              </a:ext>
            </a:extLst>
          </p:cNvPr>
          <p:cNvSpPr txBox="1"/>
          <p:nvPr/>
        </p:nvSpPr>
        <p:spPr>
          <a:xfrm>
            <a:off x="1859950" y="5069080"/>
            <a:ext cx="274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Analyze graph properties</a:t>
            </a:r>
          </a:p>
        </p:txBody>
      </p:sp>
      <p:sp>
        <p:nvSpPr>
          <p:cNvPr id="16" name="Arrow: U-Turn 15">
            <a:extLst>
              <a:ext uri="{FF2B5EF4-FFF2-40B4-BE49-F238E27FC236}">
                <a16:creationId xmlns:a16="http://schemas.microsoft.com/office/drawing/2014/main" id="{2886F39E-B30D-B5ED-43C8-FF7A99994B9A}"/>
              </a:ext>
            </a:extLst>
          </p:cNvPr>
          <p:cNvSpPr/>
          <p:nvPr/>
        </p:nvSpPr>
        <p:spPr>
          <a:xfrm>
            <a:off x="4022822" y="1950355"/>
            <a:ext cx="2765637" cy="686085"/>
          </a:xfrm>
          <a:prstGeom prst="uturnArrow">
            <a:avLst>
              <a:gd name="adj1" fmla="val 12943"/>
              <a:gd name="adj2" fmla="val 16134"/>
              <a:gd name="adj3" fmla="val 31323"/>
              <a:gd name="adj4" fmla="val 43750"/>
              <a:gd name="adj5" fmla="val 785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682ECC-0F8A-CBC0-D72C-5433334BCD5E}"/>
              </a:ext>
            </a:extLst>
          </p:cNvPr>
          <p:cNvSpPr txBox="1"/>
          <p:nvPr/>
        </p:nvSpPr>
        <p:spPr>
          <a:xfrm>
            <a:off x="4148023" y="1279265"/>
            <a:ext cx="28510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Studying the spectrum of the Laplacian Matrix</a:t>
            </a:r>
          </a:p>
        </p:txBody>
      </p:sp>
      <p:sp>
        <p:nvSpPr>
          <p:cNvPr id="19" name="Arrow: U-Turn 18">
            <a:extLst>
              <a:ext uri="{FF2B5EF4-FFF2-40B4-BE49-F238E27FC236}">
                <a16:creationId xmlns:a16="http://schemas.microsoft.com/office/drawing/2014/main" id="{E32950DE-C9A3-AB05-89B7-0726079195C5}"/>
              </a:ext>
            </a:extLst>
          </p:cNvPr>
          <p:cNvSpPr/>
          <p:nvPr/>
        </p:nvSpPr>
        <p:spPr>
          <a:xfrm flipV="1">
            <a:off x="6301722" y="4243162"/>
            <a:ext cx="3276522" cy="783533"/>
          </a:xfrm>
          <a:prstGeom prst="uturnArrow">
            <a:avLst>
              <a:gd name="adj1" fmla="val 12943"/>
              <a:gd name="adj2" fmla="val 16134"/>
              <a:gd name="adj3" fmla="val 31323"/>
              <a:gd name="adj4" fmla="val 43750"/>
              <a:gd name="adj5" fmla="val 785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52CD96-D01A-19F0-A9A5-A5E3EFE8ADB5}"/>
              </a:ext>
            </a:extLst>
          </p:cNvPr>
          <p:cNvSpPr txBox="1"/>
          <p:nvPr/>
        </p:nvSpPr>
        <p:spPr>
          <a:xfrm>
            <a:off x="6947964" y="5026694"/>
            <a:ext cx="2374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Feature extraction</a:t>
            </a:r>
          </a:p>
        </p:txBody>
      </p:sp>
      <p:pic>
        <p:nvPicPr>
          <p:cNvPr id="1028" name="Picture 4" descr="python - What tool to draw an animated network graph - Stack Overflow">
            <a:extLst>
              <a:ext uri="{FF2B5EF4-FFF2-40B4-BE49-F238E27FC236}">
                <a16:creationId xmlns:a16="http://schemas.microsoft.com/office/drawing/2014/main" id="{C07490C0-B7FA-E04A-E049-7FF81196C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7" t="15055" r="14152" b="12572"/>
          <a:stretch/>
        </p:blipFill>
        <p:spPr bwMode="auto">
          <a:xfrm>
            <a:off x="3207054" y="2842132"/>
            <a:ext cx="1881938" cy="144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50+ Data Structure and Algorithms Problems from Coding Interviews - DEV  Community">
            <a:extLst>
              <a:ext uri="{FF2B5EF4-FFF2-40B4-BE49-F238E27FC236}">
                <a16:creationId xmlns:a16="http://schemas.microsoft.com/office/drawing/2014/main" id="{B0423769-D319-F85E-06C0-8ED319F83B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0" t="56443" r="31807" b="29938"/>
          <a:stretch/>
        </p:blipFill>
        <p:spPr bwMode="auto">
          <a:xfrm>
            <a:off x="5841508" y="3037233"/>
            <a:ext cx="1580225" cy="78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uble Bracket 2">
            <a:extLst>
              <a:ext uri="{FF2B5EF4-FFF2-40B4-BE49-F238E27FC236}">
                <a16:creationId xmlns:a16="http://schemas.microsoft.com/office/drawing/2014/main" id="{EC67F864-8FFE-A5CE-127A-C006D91AB01E}"/>
              </a:ext>
            </a:extLst>
          </p:cNvPr>
          <p:cNvSpPr/>
          <p:nvPr/>
        </p:nvSpPr>
        <p:spPr>
          <a:xfrm>
            <a:off x="5619566" y="3048034"/>
            <a:ext cx="2024110" cy="783533"/>
          </a:xfrm>
          <a:prstGeom prst="bracketPair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A4F832D-3636-5B97-5C71-5FE140F19999}"/>
                  </a:ext>
                </a:extLst>
              </p:cNvPr>
              <p:cNvSpPr txBox="1"/>
              <p:nvPr/>
            </p:nvSpPr>
            <p:spPr>
              <a:xfrm>
                <a:off x="5956917" y="3308155"/>
                <a:ext cx="4651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/>
                            <m:t>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A4F832D-3636-5B97-5C71-5FE140F199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917" y="3308155"/>
                <a:ext cx="465127" cy="369332"/>
              </a:xfrm>
              <a:prstGeom prst="rect">
                <a:avLst/>
              </a:prstGeom>
              <a:blipFill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64042DD-BDB9-0D08-7329-728703A07C34}"/>
                  </a:ext>
                </a:extLst>
              </p:cNvPr>
              <p:cNvSpPr txBox="1"/>
              <p:nvPr/>
            </p:nvSpPr>
            <p:spPr>
              <a:xfrm>
                <a:off x="6390178" y="3306232"/>
                <a:ext cx="4598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/>
                            <m:t>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64042DD-BDB9-0D08-7329-728703A07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0178" y="3306232"/>
                <a:ext cx="45980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3D87AA4-51E3-910B-B92E-6DE05C09AF0B}"/>
                  </a:ext>
                </a:extLst>
              </p:cNvPr>
              <p:cNvSpPr txBox="1"/>
              <p:nvPr/>
            </p:nvSpPr>
            <p:spPr>
              <a:xfrm>
                <a:off x="6819531" y="3297354"/>
                <a:ext cx="4792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/>
                            <m:t>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3D87AA4-51E3-910B-B92E-6DE05C09A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9531" y="3297354"/>
                <a:ext cx="47923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0C4893EB-9632-FD71-A13E-1433603897AA}"/>
              </a:ext>
            </a:extLst>
          </p:cNvPr>
          <p:cNvSpPr txBox="1"/>
          <p:nvPr/>
        </p:nvSpPr>
        <p:spPr>
          <a:xfrm>
            <a:off x="6631620" y="3244333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038" name="Picture 14" descr="WIRED Brand Lab | The Cybersecurity System of the Future | WIRED">
            <a:extLst>
              <a:ext uri="{FF2B5EF4-FFF2-40B4-BE49-F238E27FC236}">
                <a16:creationId xmlns:a16="http://schemas.microsoft.com/office/drawing/2014/main" id="{353D292B-87F8-2D1A-2F67-741C8C6EE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928" y="2766375"/>
            <a:ext cx="1919400" cy="12278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60712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EAB01-B74C-F674-54FC-AC0F9C24F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664399"/>
          </a:xfrm>
        </p:spPr>
        <p:txBody>
          <a:bodyPr/>
          <a:lstStyle/>
          <a:p>
            <a:r>
              <a:rPr lang="en-US" dirty="0"/>
              <a:t>What type of matrix used?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94649-5E1C-BF83-6FA3-B5CA332924F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A2CD2B2-9EC0-4032-A70A-150D1557E143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52DF0-CE30-0202-2C6C-5F025D3048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09530" y="6356350"/>
            <a:ext cx="5143870" cy="365125"/>
          </a:xfrm>
        </p:spPr>
        <p:txBody>
          <a:bodyPr/>
          <a:lstStyle/>
          <a:p>
            <a:r>
              <a:rPr lang="en-US" dirty="0"/>
              <a:t>Towards attack detection in traffic data based on spectral graph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4DE2F-09E2-F4F1-09E6-B2BAA2B290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172" name="Picture 4" descr="Matrix - Free education icons">
            <a:extLst>
              <a:ext uri="{FF2B5EF4-FFF2-40B4-BE49-F238E27FC236}">
                <a16:creationId xmlns:a16="http://schemas.microsoft.com/office/drawing/2014/main" id="{317A9CAE-66CA-C220-2804-C63B012B7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205" y="380999"/>
            <a:ext cx="602572" cy="60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1085DD-2A52-26FF-0532-BD0A90527107}"/>
              </a:ext>
            </a:extLst>
          </p:cNvPr>
          <p:cNvSpPr txBox="1"/>
          <p:nvPr/>
        </p:nvSpPr>
        <p:spPr>
          <a:xfrm>
            <a:off x="1167492" y="1425824"/>
            <a:ext cx="84581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most commonly used matrix in spectral graph analysis is the </a:t>
            </a:r>
            <a:r>
              <a:rPr lang="en-US" sz="2400" b="1" dirty="0"/>
              <a:t>Laplacian matrix</a:t>
            </a:r>
            <a:r>
              <a:rPr lang="en-US" sz="2400" dirty="0"/>
              <a:t>.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BC056E9-AB9C-F756-C1BF-52C3F0A03A0C}"/>
              </a:ext>
            </a:extLst>
          </p:cNvPr>
          <p:cNvGraphicFramePr/>
          <p:nvPr/>
        </p:nvGraphicFramePr>
        <p:xfrm>
          <a:off x="265344" y="2326351"/>
          <a:ext cx="3005130" cy="3105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A1D387E2-E92D-94E1-1235-8EC0FAA0D6B0}"/>
              </a:ext>
            </a:extLst>
          </p:cNvPr>
          <p:cNvSpPr txBox="1"/>
          <p:nvPr/>
        </p:nvSpPr>
        <p:spPr>
          <a:xfrm>
            <a:off x="4346067" y="2326350"/>
            <a:ext cx="5470124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Why Laplacian rather than other matrixes?</a:t>
            </a:r>
          </a:p>
          <a:p>
            <a:endParaRPr lang="en-US" sz="2400" b="1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Better spectral properties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More robust to changes in the graph structure.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The spectrum of the Laplacian matrix are used in various applications of spectral graph analysis, such as clustering, community detection, and graph partitioning.</a:t>
            </a:r>
          </a:p>
        </p:txBody>
      </p:sp>
      <p:pic>
        <p:nvPicPr>
          <p:cNvPr id="8194" name="Picture 2" descr="Question Mark PNG Images, download question marks icon - FreeIconsPNG">
            <a:extLst>
              <a:ext uri="{FF2B5EF4-FFF2-40B4-BE49-F238E27FC236}">
                <a16:creationId xmlns:a16="http://schemas.microsoft.com/office/drawing/2014/main" id="{6D660667-3F5D-3C9B-C1CB-FCBA559F0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085" y="3342193"/>
            <a:ext cx="2071456" cy="207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lick PNG, Click Transparent Background - FreeIconsPNG">
            <a:extLst>
              <a:ext uri="{FF2B5EF4-FFF2-40B4-BE49-F238E27FC236}">
                <a16:creationId xmlns:a16="http://schemas.microsoft.com/office/drawing/2014/main" id="{FBD77CA7-924D-8738-19C8-EC20E03FD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980" y="842165"/>
            <a:ext cx="440077" cy="56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987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EAB01-B74C-F674-54FC-AC0F9C24F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664399"/>
          </a:xfrm>
        </p:spPr>
        <p:txBody>
          <a:bodyPr/>
          <a:lstStyle/>
          <a:p>
            <a:r>
              <a:rPr lang="en-US" dirty="0"/>
              <a:t>What type of matrix used?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94649-5E1C-BF83-6FA3-B5CA332924F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A2CD2B2-9EC0-4032-A70A-150D1557E143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52DF0-CE30-0202-2C6C-5F025D3048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09530" y="6356350"/>
            <a:ext cx="5143870" cy="365125"/>
          </a:xfrm>
        </p:spPr>
        <p:txBody>
          <a:bodyPr/>
          <a:lstStyle/>
          <a:p>
            <a:r>
              <a:rPr lang="en-US" dirty="0"/>
              <a:t>Towards attack detection in traffic data based on spectral graph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4DE2F-09E2-F4F1-09E6-B2BAA2B290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172" name="Picture 4" descr="Matrix - Free education icons">
            <a:extLst>
              <a:ext uri="{FF2B5EF4-FFF2-40B4-BE49-F238E27FC236}">
                <a16:creationId xmlns:a16="http://schemas.microsoft.com/office/drawing/2014/main" id="{317A9CAE-66CA-C220-2804-C63B012B7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205" y="380999"/>
            <a:ext cx="602572" cy="60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1085DD-2A52-26FF-0532-BD0A90527107}"/>
              </a:ext>
            </a:extLst>
          </p:cNvPr>
          <p:cNvSpPr txBox="1"/>
          <p:nvPr/>
        </p:nvSpPr>
        <p:spPr>
          <a:xfrm>
            <a:off x="1167492" y="1425824"/>
            <a:ext cx="84581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most commonly used matrix in spectral graph analysis is the </a:t>
            </a:r>
            <a:r>
              <a:rPr lang="en-US" sz="2400" b="1" dirty="0"/>
              <a:t>Laplacian matrix</a:t>
            </a:r>
            <a:r>
              <a:rPr lang="en-US" sz="2400" dirty="0"/>
              <a:t>.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BC056E9-AB9C-F756-C1BF-52C3F0A03A0C}"/>
              </a:ext>
            </a:extLst>
          </p:cNvPr>
          <p:cNvGraphicFramePr/>
          <p:nvPr/>
        </p:nvGraphicFramePr>
        <p:xfrm>
          <a:off x="265344" y="2326351"/>
          <a:ext cx="3005130" cy="3105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A1D387E2-E92D-94E1-1235-8EC0FAA0D6B0}"/>
              </a:ext>
            </a:extLst>
          </p:cNvPr>
          <p:cNvSpPr txBox="1"/>
          <p:nvPr/>
        </p:nvSpPr>
        <p:spPr>
          <a:xfrm>
            <a:off x="4346067" y="2326350"/>
            <a:ext cx="5470124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Why Laplacian rather than other matrixes?</a:t>
            </a:r>
          </a:p>
          <a:p>
            <a:endParaRPr lang="en-US" sz="2400" b="1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Better spectral properties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More robust to changes in the graph structure.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The spectrum of the Laplacian matrix are used in various applications of spectral graph analysis, such as clustering, community detection, and graph partitioning.</a:t>
            </a:r>
          </a:p>
        </p:txBody>
      </p:sp>
      <p:pic>
        <p:nvPicPr>
          <p:cNvPr id="8194" name="Picture 2" descr="Question Mark PNG Images, download question marks icon - FreeIconsPNG">
            <a:extLst>
              <a:ext uri="{FF2B5EF4-FFF2-40B4-BE49-F238E27FC236}">
                <a16:creationId xmlns:a16="http://schemas.microsoft.com/office/drawing/2014/main" id="{6D660667-3F5D-3C9B-C1CB-FCBA559F0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085" y="3342193"/>
            <a:ext cx="2071456" cy="207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A5B440-DA38-7780-1297-0145EA5934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8293608" cy="6885236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88A7B09-1251-0BC3-3DDC-350DE8EE04D0}"/>
              </a:ext>
            </a:extLst>
          </p:cNvPr>
          <p:cNvSpPr txBox="1"/>
          <p:nvPr/>
        </p:nvSpPr>
        <p:spPr>
          <a:xfrm>
            <a:off x="430952" y="260569"/>
            <a:ext cx="34095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Laplacian Matrix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665B629F-3DFD-AD80-9097-9626895856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66148" y="2554149"/>
            <a:ext cx="1428172" cy="117314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4814163C-C07F-737A-9958-3AADF19AD3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670980" y="2554148"/>
            <a:ext cx="2101455" cy="1173142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A4964EDC-68A9-A7CA-BF1F-433BE512A8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34546" y="2554150"/>
            <a:ext cx="1428171" cy="1173141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8277BEE-A1DA-77F3-9D40-ADAB0D018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59" y="1217885"/>
            <a:ext cx="1427585" cy="94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43A3778-D776-D757-6007-E07A58ECDB54}"/>
                  </a:ext>
                </a:extLst>
              </p:cNvPr>
              <p:cNvSpPr txBox="1"/>
              <p:nvPr/>
            </p:nvSpPr>
            <p:spPr>
              <a:xfrm>
                <a:off x="2785698" y="1462793"/>
                <a:ext cx="175586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43A3778-D776-D757-6007-E07A58ECD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5698" y="1462793"/>
                <a:ext cx="1755865" cy="43088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379B549-C03D-0DC2-F551-13FBDCEFD1D5}"/>
                  </a:ext>
                </a:extLst>
              </p:cNvPr>
              <p:cNvSpPr txBox="1"/>
              <p:nvPr/>
            </p:nvSpPr>
            <p:spPr>
              <a:xfrm>
                <a:off x="545898" y="2947293"/>
                <a:ext cx="71323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379B549-C03D-0DC2-F551-13FBDCEFD1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898" y="2947293"/>
                <a:ext cx="713232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47D1DA6-47F3-B626-3576-3DC1B85D3E9D}"/>
                  </a:ext>
                </a:extLst>
              </p:cNvPr>
              <p:cNvSpPr txBox="1"/>
              <p:nvPr/>
            </p:nvSpPr>
            <p:spPr>
              <a:xfrm>
                <a:off x="2176384" y="2935084"/>
                <a:ext cx="126187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47D1DA6-47F3-B626-3576-3DC1B85D3E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384" y="2935084"/>
                <a:ext cx="1261872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97E2FD9-4D40-D783-2671-5B60087F0A78}"/>
                  </a:ext>
                </a:extLst>
              </p:cNvPr>
              <p:cNvSpPr txBox="1"/>
              <p:nvPr/>
            </p:nvSpPr>
            <p:spPr>
              <a:xfrm>
                <a:off x="3875934" y="2899719"/>
                <a:ext cx="133125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97E2FD9-4D40-D783-2671-5B60087F0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5934" y="2899719"/>
                <a:ext cx="1331257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C4DBB67B-155B-46CA-400F-D2AE92F79F05}"/>
              </a:ext>
            </a:extLst>
          </p:cNvPr>
          <p:cNvSpPr/>
          <p:nvPr/>
        </p:nvSpPr>
        <p:spPr>
          <a:xfrm flipH="1">
            <a:off x="7461891" y="2929969"/>
            <a:ext cx="565688" cy="773311"/>
          </a:xfrm>
          <a:prstGeom prst="chevr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99028FC8-652B-A13A-73C0-A5187064EB1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29370" y="5651286"/>
            <a:ext cx="3941610" cy="698680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4C92EEF6-53D5-E08C-7283-C63D3507700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29370" y="4907413"/>
            <a:ext cx="2660559" cy="5625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E87EDED-FA02-88A1-A635-E38513119A3E}"/>
                  </a:ext>
                </a:extLst>
              </p:cNvPr>
              <p:cNvSpPr txBox="1"/>
              <p:nvPr/>
            </p:nvSpPr>
            <p:spPr>
              <a:xfrm>
                <a:off x="729370" y="4112950"/>
                <a:ext cx="3295709" cy="5492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6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    </m:t>
                              </m:r>
                              <m:r>
                                <a:rPr lang="en-US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&amp; 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and</m:t>
                              </m:r>
                              <m:r>
                                <a:rPr lang="en-US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~ 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otherwise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E87EDED-FA02-88A1-A635-E38513119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370" y="4112950"/>
                <a:ext cx="3295709" cy="549253"/>
              </a:xfrm>
              <a:prstGeom prst="rect">
                <a:avLst/>
              </a:prstGeom>
              <a:blipFill>
                <a:blip r:embed="rId25"/>
                <a:stretch>
                  <a:fillRect b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4" name="Picture 10" descr="Click PNG, Click Transparent Background - FreeIconsPNG">
            <a:extLst>
              <a:ext uri="{FF2B5EF4-FFF2-40B4-BE49-F238E27FC236}">
                <a16:creationId xmlns:a16="http://schemas.microsoft.com/office/drawing/2014/main" id="{FBD77CA7-924D-8738-19C8-EC20E03FD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980" y="842165"/>
            <a:ext cx="440077" cy="56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87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30" grpId="0"/>
      <p:bldP spid="30" grpId="1"/>
      <p:bldP spid="32" grpId="0"/>
      <p:bldP spid="32" grpId="1"/>
      <p:bldP spid="34" grpId="0"/>
      <p:bldP spid="34" grpId="1"/>
      <p:bldP spid="36" grpId="0"/>
      <p:bldP spid="36" grpId="1"/>
      <p:bldP spid="43" grpId="0"/>
      <p:bldP spid="4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EAB01-B74C-F674-54FC-AC0F9C24F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664399"/>
          </a:xfrm>
        </p:spPr>
        <p:txBody>
          <a:bodyPr/>
          <a:lstStyle/>
          <a:p>
            <a:r>
              <a:rPr lang="en-US" dirty="0"/>
              <a:t>What is a spectrum?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52DF0-CE30-0202-2C6C-5F025D3048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3424" y="6356350"/>
            <a:ext cx="7869976" cy="365125"/>
          </a:xfrm>
        </p:spPr>
        <p:txBody>
          <a:bodyPr/>
          <a:lstStyle/>
          <a:p>
            <a:pPr algn="l"/>
            <a:r>
              <a:rPr lang="en-US" dirty="0"/>
              <a:t>Chung, F. R. (1997). Spectral graph theory (Vol. 92). American Mathematical Soc.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4DE2F-09E2-F4F1-09E6-B2BAA2B290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1085DD-2A52-26FF-0532-BD0A90527107}"/>
              </a:ext>
            </a:extLst>
          </p:cNvPr>
          <p:cNvSpPr txBox="1"/>
          <p:nvPr/>
        </p:nvSpPr>
        <p:spPr>
          <a:xfrm>
            <a:off x="1167493" y="1270376"/>
            <a:ext cx="78699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spectrum refers to the set of </a:t>
            </a:r>
            <a:r>
              <a:rPr lang="en-US" sz="2400" b="1" dirty="0"/>
              <a:t>eigenvalues</a:t>
            </a:r>
            <a:r>
              <a:rPr lang="en-US" sz="2400" dirty="0"/>
              <a:t> of the </a:t>
            </a:r>
            <a:r>
              <a:rPr lang="en-US" sz="2400" b="1" dirty="0"/>
              <a:t>Laplacian matrix</a:t>
            </a:r>
            <a:r>
              <a:rPr lang="en-US" sz="2400" dirty="0"/>
              <a:t>.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BC056E9-AB9C-F756-C1BF-52C3F0A03A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1405661"/>
              </p:ext>
            </p:extLst>
          </p:nvPr>
        </p:nvGraphicFramePr>
        <p:xfrm>
          <a:off x="1167492" y="2613025"/>
          <a:ext cx="2743200" cy="2687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 descr="Question Mark PNG Images, download question marks icon - FreeIconsPNG">
            <a:extLst>
              <a:ext uri="{FF2B5EF4-FFF2-40B4-BE49-F238E27FC236}">
                <a16:creationId xmlns:a16="http://schemas.microsoft.com/office/drawing/2014/main" id="{6D660667-3F5D-3C9B-C1CB-FCBA559F0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085" y="3342193"/>
            <a:ext cx="2071456" cy="207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50+ Data Structure and Algorithms Problems from Coding Interviews - DEV  Community">
            <a:extLst>
              <a:ext uri="{FF2B5EF4-FFF2-40B4-BE49-F238E27FC236}">
                <a16:creationId xmlns:a16="http://schemas.microsoft.com/office/drawing/2014/main" id="{48E137B2-F92C-214C-471B-E96B72FEDE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0" t="56443" r="31807" b="29938"/>
          <a:stretch/>
        </p:blipFill>
        <p:spPr bwMode="auto">
          <a:xfrm>
            <a:off x="8637972" y="1327230"/>
            <a:ext cx="1580225" cy="78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ouble Bracket 9">
            <a:extLst>
              <a:ext uri="{FF2B5EF4-FFF2-40B4-BE49-F238E27FC236}">
                <a16:creationId xmlns:a16="http://schemas.microsoft.com/office/drawing/2014/main" id="{B9A3F8E4-DF2D-F50B-C702-806A95CFB457}"/>
              </a:ext>
            </a:extLst>
          </p:cNvPr>
          <p:cNvSpPr/>
          <p:nvPr/>
        </p:nvSpPr>
        <p:spPr>
          <a:xfrm>
            <a:off x="8416030" y="1338031"/>
            <a:ext cx="2024110" cy="783533"/>
          </a:xfrm>
          <a:prstGeom prst="bracketPair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8DB384-D4F2-972D-924C-95A83D697C47}"/>
                  </a:ext>
                </a:extLst>
              </p:cNvPr>
              <p:cNvSpPr txBox="1"/>
              <p:nvPr/>
            </p:nvSpPr>
            <p:spPr>
              <a:xfrm>
                <a:off x="8753381" y="1598152"/>
                <a:ext cx="4651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/>
                            <m:t>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8DB384-D4F2-972D-924C-95A83D697C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3381" y="1598152"/>
                <a:ext cx="465127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BDF00C7-8AAB-E31D-6C8E-A15F9D4EC3A6}"/>
                  </a:ext>
                </a:extLst>
              </p:cNvPr>
              <p:cNvSpPr txBox="1"/>
              <p:nvPr/>
            </p:nvSpPr>
            <p:spPr>
              <a:xfrm>
                <a:off x="9186642" y="1596229"/>
                <a:ext cx="4598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/>
                            <m:t>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BDF00C7-8AAB-E31D-6C8E-A15F9D4EC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6642" y="1596229"/>
                <a:ext cx="459806" cy="369332"/>
              </a:xfrm>
              <a:prstGeom prst="rect">
                <a:avLst/>
              </a:prstGeom>
              <a:blipFill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E4F2FF-7A4C-EFE0-3151-9FFE71BCB732}"/>
                  </a:ext>
                </a:extLst>
              </p:cNvPr>
              <p:cNvSpPr txBox="1"/>
              <p:nvPr/>
            </p:nvSpPr>
            <p:spPr>
              <a:xfrm>
                <a:off x="9615995" y="1587351"/>
                <a:ext cx="4792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/>
                            <m:t>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E4F2FF-7A4C-EFE0-3151-9FFE71BCB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5995" y="1587351"/>
                <a:ext cx="479234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1DA2E42-A294-4AF0-19F4-B0F4E4C835F5}"/>
              </a:ext>
            </a:extLst>
          </p:cNvPr>
          <p:cNvSpPr txBox="1"/>
          <p:nvPr/>
        </p:nvSpPr>
        <p:spPr>
          <a:xfrm>
            <a:off x="9428084" y="1534330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6044CC-65A5-BBF7-BCC6-2A0733AE20A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20594"/>
          <a:stretch/>
        </p:blipFill>
        <p:spPr>
          <a:xfrm>
            <a:off x="4635595" y="2840854"/>
            <a:ext cx="4174751" cy="2267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56443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lowchart: Alternate Process 34">
            <a:extLst>
              <a:ext uri="{FF2B5EF4-FFF2-40B4-BE49-F238E27FC236}">
                <a16:creationId xmlns:a16="http://schemas.microsoft.com/office/drawing/2014/main" id="{EDF20652-919C-3374-C623-D5AE15EF5B83}"/>
              </a:ext>
            </a:extLst>
          </p:cNvPr>
          <p:cNvSpPr/>
          <p:nvPr/>
        </p:nvSpPr>
        <p:spPr>
          <a:xfrm>
            <a:off x="611222" y="2545976"/>
            <a:ext cx="1930498" cy="2847434"/>
          </a:xfrm>
          <a:prstGeom prst="flowChartAlternateProcess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owchart: Alternate Process 31">
            <a:extLst>
              <a:ext uri="{FF2B5EF4-FFF2-40B4-BE49-F238E27FC236}">
                <a16:creationId xmlns:a16="http://schemas.microsoft.com/office/drawing/2014/main" id="{1331DA26-711D-0111-95C8-F3BA667505DC}"/>
              </a:ext>
            </a:extLst>
          </p:cNvPr>
          <p:cNvSpPr/>
          <p:nvPr/>
        </p:nvSpPr>
        <p:spPr>
          <a:xfrm>
            <a:off x="596683" y="1782305"/>
            <a:ext cx="1930498" cy="68967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F83AEC-EEA1-9DBA-EFF5-F5B403B6E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502" y="136525"/>
            <a:ext cx="9519988" cy="936356"/>
          </a:xfrm>
        </p:spPr>
        <p:txBody>
          <a:bodyPr/>
          <a:lstStyle/>
          <a:p>
            <a:r>
              <a:rPr lang="en-US" dirty="0"/>
              <a:t>Spectrum Interesting eigenvalues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21EF9-542D-8244-0734-9F5061492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330" y="5836853"/>
            <a:ext cx="7887070" cy="884623"/>
          </a:xfrm>
        </p:spPr>
        <p:txBody>
          <a:bodyPr/>
          <a:lstStyle/>
          <a:p>
            <a:pPr algn="l"/>
            <a:r>
              <a:rPr lang="en-US" dirty="0"/>
              <a:t>- De Abreu, N. M. M. (2007). Old and new results on algebraic connectivity of graphs. Linear algebra and its applications, 423(1), 53-73.</a:t>
            </a:r>
          </a:p>
          <a:p>
            <a:pPr algn="l"/>
            <a:r>
              <a:rPr lang="en-US" dirty="0"/>
              <a:t>- Bauer, F., </a:t>
            </a:r>
            <a:r>
              <a:rPr lang="en-US" dirty="0" err="1"/>
              <a:t>Jost</a:t>
            </a:r>
            <a:r>
              <a:rPr lang="en-US" dirty="0"/>
              <a:t>, J.: Bipartite and neighborhood graphs and the spectrum of the</a:t>
            </a:r>
          </a:p>
          <a:p>
            <a:pPr algn="l"/>
            <a:r>
              <a:rPr lang="en-US" dirty="0"/>
              <a:t>normalized graph </a:t>
            </a:r>
            <a:r>
              <a:rPr lang="en-US" dirty="0" err="1"/>
              <a:t>laplacian</a:t>
            </a:r>
            <a:r>
              <a:rPr lang="en-US" dirty="0"/>
              <a:t>. </a:t>
            </a:r>
            <a:r>
              <a:rPr lang="en-US" dirty="0" err="1"/>
              <a:t>arXiv</a:t>
            </a:r>
            <a:r>
              <a:rPr lang="en-US" dirty="0"/>
              <a:t> preprint arXiv:0910.3118 (2009)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8AFD0-24C0-4617-C773-4D57EC7718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14</a:t>
            </a:fld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Checklist">
                <a:extLst>
                  <a:ext uri="{FF2B5EF4-FFF2-40B4-BE49-F238E27FC236}">
                    <a16:creationId xmlns:a16="http://schemas.microsoft.com/office/drawing/2014/main" id="{8DBE43F8-0E37-C708-A2BA-33261F69608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28999277"/>
                  </p:ext>
                </p:extLst>
              </p:nvPr>
            </p:nvGraphicFramePr>
            <p:xfrm>
              <a:off x="7559825" y="1247926"/>
              <a:ext cx="4017405" cy="458892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017405" cy="4588927"/>
                    </a:xfrm>
                    <a:prstGeom prst="rect">
                      <a:avLst/>
                    </a:prstGeom>
                  </am3d:spPr>
                  <am3d:camera>
                    <am3d:pos x="0" y="0" z="616168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13" d="1000000"/>
                    <am3d:preTrans dx="-2" dy="-8018320" dz="-1001795"/>
                    <am3d:scale>
                      <am3d:sx n="1000000" d="1000000"/>
                      <am3d:sy n="1000000" d="1000000"/>
                      <am3d:sz n="1000000" d="1000000"/>
                    </am3d:scale>
                    <am3d:rot ax="5472795" ay="18489" az="-8548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92427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Checklist">
                <a:extLst>
                  <a:ext uri="{FF2B5EF4-FFF2-40B4-BE49-F238E27FC236}">
                    <a16:creationId xmlns:a16="http://schemas.microsoft.com/office/drawing/2014/main" id="{8DBE43F8-0E37-C708-A2BA-33261F69608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59825" y="1247926"/>
                <a:ext cx="4017405" cy="4588927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BEF7749-4379-FFFB-0F3E-9EC95A73FB57}"/>
              </a:ext>
            </a:extLst>
          </p:cNvPr>
          <p:cNvSpPr txBox="1"/>
          <p:nvPr/>
        </p:nvSpPr>
        <p:spPr>
          <a:xfrm rot="845424">
            <a:off x="9387009" y="2374314"/>
            <a:ext cx="1282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Zero eigenvalues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DC7644-2008-B1A7-8FE9-338235354052}"/>
              </a:ext>
            </a:extLst>
          </p:cNvPr>
          <p:cNvSpPr txBox="1"/>
          <p:nvPr/>
        </p:nvSpPr>
        <p:spPr>
          <a:xfrm rot="845424">
            <a:off x="9262584" y="2894511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Algebraic connectivity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DDDB61-AB90-4238-DBD0-B28C6B3B06A9}"/>
              </a:ext>
            </a:extLst>
          </p:cNvPr>
          <p:cNvSpPr txBox="1"/>
          <p:nvPr/>
        </p:nvSpPr>
        <p:spPr>
          <a:xfrm rot="845424">
            <a:off x="9187118" y="3341566"/>
            <a:ext cx="13965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Largest eigenvalues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1AF358-7759-53FD-BC47-7BDA0180B211}"/>
              </a:ext>
            </a:extLst>
          </p:cNvPr>
          <p:cNvSpPr txBox="1"/>
          <p:nvPr/>
        </p:nvSpPr>
        <p:spPr>
          <a:xfrm rot="845424">
            <a:off x="9452967" y="3823419"/>
            <a:ext cx="2391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.</a:t>
            </a:r>
          </a:p>
          <a:p>
            <a:r>
              <a:rPr lang="en-US" sz="1600" b="1" dirty="0"/>
              <a:t>.</a:t>
            </a:r>
          </a:p>
          <a:p>
            <a:r>
              <a:rPr lang="en-US" sz="1600" b="1" dirty="0"/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698341-EB3E-DFE6-CA89-9629EA4F5316}"/>
              </a:ext>
            </a:extLst>
          </p:cNvPr>
          <p:cNvSpPr txBox="1"/>
          <p:nvPr/>
        </p:nvSpPr>
        <p:spPr>
          <a:xfrm>
            <a:off x="677615" y="1933050"/>
            <a:ext cx="26644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Zero eigenvalues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9" name="3D Model 28" descr="LinearBond">
                <a:extLst>
                  <a:ext uri="{FF2B5EF4-FFF2-40B4-BE49-F238E27FC236}">
                    <a16:creationId xmlns:a16="http://schemas.microsoft.com/office/drawing/2014/main" id="{6752E90C-9593-3085-68B6-6811B9F086D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53200751"/>
                  </p:ext>
                </p:extLst>
              </p:nvPr>
            </p:nvGraphicFramePr>
            <p:xfrm rot="20525162">
              <a:off x="958531" y="4472397"/>
              <a:ext cx="1505813" cy="645913"/>
            </p:xfrm>
            <a:graphic>
              <a:graphicData uri="http://schemas.microsoft.com/office/drawing/2017/model3d">
                <am3d:model3d r:embed="rId4">
                  <am3d:spPr>
                    <a:xfrm rot="20525162">
                      <a:off x="0" y="0"/>
                      <a:ext cx="1505813" cy="645913"/>
                    </a:xfrm>
                    <a:prstGeom prst="rect">
                      <a:avLst/>
                    </a:prstGeom>
                  </am3d:spPr>
                  <am3d:camera>
                    <am3d:pos x="0" y="0" z="491344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460" d="1000000"/>
                    <am3d:preTrans dx="-1" dy="14798" dz="402"/>
                    <am3d:scale>
                      <am3d:sx n="1000000" d="1000000"/>
                      <am3d:sy n="1000000" d="1000000"/>
                      <am3d:sz n="1000000" d="1000000"/>
                    </am3d:scale>
                    <am3d:rot ax="-2789461" ay="-728044" az="749146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3879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9" name="3D Model 28" descr="LinearBond">
                <a:extLst>
                  <a:ext uri="{FF2B5EF4-FFF2-40B4-BE49-F238E27FC236}">
                    <a16:creationId xmlns:a16="http://schemas.microsoft.com/office/drawing/2014/main" id="{6752E90C-9593-3085-68B6-6811B9F086D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0525162">
                <a:off x="958531" y="4472397"/>
                <a:ext cx="1505813" cy="6459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0" name="3D Model 29" descr="Tetrahedral Bond">
                <a:extLst>
                  <a:ext uri="{FF2B5EF4-FFF2-40B4-BE49-F238E27FC236}">
                    <a16:creationId xmlns:a16="http://schemas.microsoft.com/office/drawing/2014/main" id="{894F2F96-AF28-EF6C-8071-6933E4B26AB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06680799"/>
                  </p:ext>
                </p:extLst>
              </p:nvPr>
            </p:nvGraphicFramePr>
            <p:xfrm rot="656481">
              <a:off x="1166014" y="3179466"/>
              <a:ext cx="844697" cy="1253421"/>
            </p:xfrm>
            <a:graphic>
              <a:graphicData uri="http://schemas.microsoft.com/office/drawing/2017/model3d">
                <am3d:model3d r:embed="rId6">
                  <am3d:spPr>
                    <a:xfrm rot="656481">
                      <a:off x="0" y="0"/>
                      <a:ext cx="844697" cy="1253421"/>
                    </a:xfrm>
                    <a:prstGeom prst="rect">
                      <a:avLst/>
                    </a:prstGeom>
                  </am3d:spPr>
                  <am3d:camera>
                    <am3d:pos x="0" y="0" z="706671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469" d="1000000"/>
                    <am3d:preTrans dx="-4867538" dy="-5173378" dz="3073"/>
                    <am3d:scale>
                      <am3d:sx n="1000000" d="1000000"/>
                      <am3d:sy n="1000000" d="1000000"/>
                      <am3d:sz n="1000000" d="1000000"/>
                    </am3d:scale>
                    <am3d:rot ax="1170894" ay="1222148" az="42194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3135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0" name="3D Model 29" descr="Tetrahedral Bond">
                <a:extLst>
                  <a:ext uri="{FF2B5EF4-FFF2-40B4-BE49-F238E27FC236}">
                    <a16:creationId xmlns:a16="http://schemas.microsoft.com/office/drawing/2014/main" id="{894F2F96-AF28-EF6C-8071-6933E4B26A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656481">
                <a:off x="1166014" y="3179466"/>
                <a:ext cx="844697" cy="12534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1" name="3D Model 30" descr="Trigonal Planar Bond">
                <a:extLst>
                  <a:ext uri="{FF2B5EF4-FFF2-40B4-BE49-F238E27FC236}">
                    <a16:creationId xmlns:a16="http://schemas.microsoft.com/office/drawing/2014/main" id="{E5DAA2FB-50EA-4E8A-62E2-BF1BC66AFC4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86179287"/>
                  </p:ext>
                </p:extLst>
              </p:nvPr>
            </p:nvGraphicFramePr>
            <p:xfrm rot="656481">
              <a:off x="793276" y="2505006"/>
              <a:ext cx="1456396" cy="890933"/>
            </p:xfrm>
            <a:graphic>
              <a:graphicData uri="http://schemas.microsoft.com/office/drawing/2017/model3d">
                <am3d:model3d r:embed="rId8">
                  <am3d:spPr>
                    <a:xfrm rot="656481">
                      <a:off x="0" y="0"/>
                      <a:ext cx="1456396" cy="890933"/>
                    </a:xfrm>
                    <a:prstGeom prst="rect">
                      <a:avLst/>
                    </a:prstGeom>
                  </am3d:spPr>
                  <am3d:camera>
                    <am3d:pos x="0" y="0" z="642161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695" d="1000000"/>
                    <am3d:preTrans dx="3959292" dy="4779" dz="-121"/>
                    <am3d:scale>
                      <am3d:sx n="1000000" d="1000000"/>
                      <am3d:sy n="1000000" d="1000000"/>
                      <am3d:sz n="1000000" d="1000000"/>
                    </am3d:scale>
                    <am3d:rot ax="1806267" ay="272704" az="157830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178515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1" name="3D Model 30" descr="Trigonal Planar Bond">
                <a:extLst>
                  <a:ext uri="{FF2B5EF4-FFF2-40B4-BE49-F238E27FC236}">
                    <a16:creationId xmlns:a16="http://schemas.microsoft.com/office/drawing/2014/main" id="{E5DAA2FB-50EA-4E8A-62E2-BF1BC66AFC4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656481">
                <a:off x="793276" y="2505006"/>
                <a:ext cx="1456396" cy="890933"/>
              </a:xfrm>
              <a:prstGeom prst="rect">
                <a:avLst/>
              </a:prstGeom>
            </p:spPr>
          </p:pic>
        </mc:Fallback>
      </mc:AlternateContent>
      <p:sp>
        <p:nvSpPr>
          <p:cNvPr id="33" name="Flowchart: Alternate Process 32">
            <a:extLst>
              <a:ext uri="{FF2B5EF4-FFF2-40B4-BE49-F238E27FC236}">
                <a16:creationId xmlns:a16="http://schemas.microsoft.com/office/drawing/2014/main" id="{1D45BA69-C65C-66AB-076D-31C127E186F2}"/>
              </a:ext>
            </a:extLst>
          </p:cNvPr>
          <p:cNvSpPr/>
          <p:nvPr/>
        </p:nvSpPr>
        <p:spPr>
          <a:xfrm>
            <a:off x="2743405" y="1782305"/>
            <a:ext cx="1930498" cy="68967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Algebraic connectivity</a:t>
            </a:r>
          </a:p>
        </p:txBody>
      </p:sp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D665B5C3-C22D-49A7-8CA0-6521D5D1C616}"/>
              </a:ext>
            </a:extLst>
          </p:cNvPr>
          <p:cNvSpPr/>
          <p:nvPr/>
        </p:nvSpPr>
        <p:spPr>
          <a:xfrm>
            <a:off x="4890127" y="1782305"/>
            <a:ext cx="1930498" cy="68967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Largest eigenvalues</a:t>
            </a:r>
          </a:p>
        </p:txBody>
      </p:sp>
      <p:sp>
        <p:nvSpPr>
          <p:cNvPr id="36" name="Flowchart: Alternate Process 35">
            <a:extLst>
              <a:ext uri="{FF2B5EF4-FFF2-40B4-BE49-F238E27FC236}">
                <a16:creationId xmlns:a16="http://schemas.microsoft.com/office/drawing/2014/main" id="{77585958-C386-C114-E6C0-9A5418FEC5B4}"/>
              </a:ext>
            </a:extLst>
          </p:cNvPr>
          <p:cNvSpPr/>
          <p:nvPr/>
        </p:nvSpPr>
        <p:spPr>
          <a:xfrm>
            <a:off x="2743405" y="2549260"/>
            <a:ext cx="1930498" cy="2847434"/>
          </a:xfrm>
          <a:prstGeom prst="flowChartAlternateProcess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owchart: Alternate Process 36">
            <a:extLst>
              <a:ext uri="{FF2B5EF4-FFF2-40B4-BE49-F238E27FC236}">
                <a16:creationId xmlns:a16="http://schemas.microsoft.com/office/drawing/2014/main" id="{D1E7435C-2363-2557-A6B6-3510C91D29B7}"/>
              </a:ext>
            </a:extLst>
          </p:cNvPr>
          <p:cNvSpPr/>
          <p:nvPr/>
        </p:nvSpPr>
        <p:spPr>
          <a:xfrm>
            <a:off x="4904666" y="2545976"/>
            <a:ext cx="1930498" cy="2847434"/>
          </a:xfrm>
          <a:prstGeom prst="flowChartAlternateProcess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8" name="3D Model 37" descr="LinearBond">
                <a:extLst>
                  <a:ext uri="{FF2B5EF4-FFF2-40B4-BE49-F238E27FC236}">
                    <a16:creationId xmlns:a16="http://schemas.microsoft.com/office/drawing/2014/main" id="{078FC43A-63C0-CB4E-E2CF-B52C2E1FE73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80849469"/>
                  </p:ext>
                </p:extLst>
              </p:nvPr>
            </p:nvGraphicFramePr>
            <p:xfrm rot="20525162">
              <a:off x="3501718" y="4594460"/>
              <a:ext cx="992290" cy="576473"/>
            </p:xfrm>
            <a:graphic>
              <a:graphicData uri="http://schemas.microsoft.com/office/drawing/2017/model3d">
                <am3d:model3d r:embed="rId4">
                  <am3d:spPr>
                    <a:xfrm rot="20525162">
                      <a:off x="0" y="0"/>
                      <a:ext cx="992290" cy="576473"/>
                    </a:xfrm>
                    <a:prstGeom prst="rect">
                      <a:avLst/>
                    </a:prstGeom>
                  </am3d:spPr>
                  <am3d:camera>
                    <am3d:pos x="0" y="0" z="491344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460" d="1000000"/>
                    <am3d:preTrans dx="-1" dy="14798" dz="402"/>
                    <am3d:scale>
                      <am3d:sx n="1000000" d="1000000"/>
                      <am3d:sy n="1000000" d="1000000"/>
                      <am3d:sz n="1000000" d="1000000"/>
                    </am3d:scale>
                    <am3d:rot ax="-5147095" ay="-107206" az="1375853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106789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8" name="3D Model 37" descr="LinearBond">
                <a:extLst>
                  <a:ext uri="{FF2B5EF4-FFF2-40B4-BE49-F238E27FC236}">
                    <a16:creationId xmlns:a16="http://schemas.microsoft.com/office/drawing/2014/main" id="{078FC43A-63C0-CB4E-E2CF-B52C2E1FE73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0525162">
                <a:off x="3501718" y="4594460"/>
                <a:ext cx="992290" cy="5764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9" name="3D Model 38" descr="Trigonal Planar Bond">
                <a:extLst>
                  <a:ext uri="{FF2B5EF4-FFF2-40B4-BE49-F238E27FC236}">
                    <a16:creationId xmlns:a16="http://schemas.microsoft.com/office/drawing/2014/main" id="{C75119CE-806A-F6BE-4E3D-C88AC37EE0A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90863831"/>
                  </p:ext>
                </p:extLst>
              </p:nvPr>
            </p:nvGraphicFramePr>
            <p:xfrm rot="656481">
              <a:off x="2904068" y="4039363"/>
              <a:ext cx="910992" cy="816096"/>
            </p:xfrm>
            <a:graphic>
              <a:graphicData uri="http://schemas.microsoft.com/office/drawing/2017/model3d">
                <am3d:model3d r:embed="rId8">
                  <am3d:spPr>
                    <a:xfrm rot="656481">
                      <a:off x="0" y="0"/>
                      <a:ext cx="910992" cy="816096"/>
                    </a:xfrm>
                    <a:prstGeom prst="rect">
                      <a:avLst/>
                    </a:prstGeom>
                  </am3d:spPr>
                  <am3d:camera>
                    <am3d:pos x="0" y="0" z="642161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695" d="1000000"/>
                    <am3d:preTrans dx="3959292" dy="4779" dz="-121"/>
                    <am3d:scale>
                      <am3d:sx n="1000000" d="1000000"/>
                      <am3d:sy n="1000000" d="1000000"/>
                      <am3d:sz n="1000000" d="1000000"/>
                    </am3d:scale>
                    <am3d:rot ax="3044230" ay="48346" az="59137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13873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9" name="3D Model 38" descr="Trigonal Planar Bond">
                <a:extLst>
                  <a:ext uri="{FF2B5EF4-FFF2-40B4-BE49-F238E27FC236}">
                    <a16:creationId xmlns:a16="http://schemas.microsoft.com/office/drawing/2014/main" id="{C75119CE-806A-F6BE-4E3D-C88AC37EE0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656481">
                <a:off x="2904068" y="4039363"/>
                <a:ext cx="910992" cy="8160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0" name="3D Model 39" descr="Ochtahedral Bond">
                <a:extLst>
                  <a:ext uri="{FF2B5EF4-FFF2-40B4-BE49-F238E27FC236}">
                    <a16:creationId xmlns:a16="http://schemas.microsoft.com/office/drawing/2014/main" id="{BC8C95F4-05E2-88FD-DB97-C658DF8F04D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65301199"/>
                  </p:ext>
                </p:extLst>
              </p:nvPr>
            </p:nvGraphicFramePr>
            <p:xfrm>
              <a:off x="3322632" y="2694272"/>
              <a:ext cx="1049332" cy="1076855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1049332" cy="1076855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460" d="1000000"/>
                    <am3d:preTrans dx="-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276471" ay="-1480838" az="-554079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192320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0" name="3D Model 39" descr="Ochtahedral Bond">
                <a:extLst>
                  <a:ext uri="{FF2B5EF4-FFF2-40B4-BE49-F238E27FC236}">
                    <a16:creationId xmlns:a16="http://schemas.microsoft.com/office/drawing/2014/main" id="{BC8C95F4-05E2-88FD-DB97-C658DF8F04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22632" y="2694272"/>
                <a:ext cx="1049332" cy="1076855"/>
              </a:xfrm>
              <a:prstGeom prst="rect">
                <a:avLst/>
              </a:prstGeom>
            </p:spPr>
          </p:pic>
        </mc:Fallback>
      </mc:AlternateContent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1A0A2F2-787D-F8A3-C73F-0E560E28D4A1}"/>
              </a:ext>
            </a:extLst>
          </p:cNvPr>
          <p:cNvCxnSpPr>
            <a:cxnSpLocks/>
          </p:cNvCxnSpPr>
          <p:nvPr/>
        </p:nvCxnSpPr>
        <p:spPr>
          <a:xfrm>
            <a:off x="2728866" y="3304727"/>
            <a:ext cx="1945037" cy="115109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6" name="3D Model 45" descr="Ochtahedral Bond">
                <a:extLst>
                  <a:ext uri="{FF2B5EF4-FFF2-40B4-BE49-F238E27FC236}">
                    <a16:creationId xmlns:a16="http://schemas.microsoft.com/office/drawing/2014/main" id="{EFB34FEB-47FC-8BE2-2BBA-54364967A44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30018867"/>
                  </p:ext>
                </p:extLst>
              </p:nvPr>
            </p:nvGraphicFramePr>
            <p:xfrm>
              <a:off x="5102360" y="3028831"/>
              <a:ext cx="1626783" cy="1702890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1626783" cy="1702890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460" d="1000000"/>
                    <am3d:preTrans dx="-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775084" ay="-2721126" az="-2197213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307281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6" name="3D Model 45" descr="Ochtahedral Bond">
                <a:extLst>
                  <a:ext uri="{FF2B5EF4-FFF2-40B4-BE49-F238E27FC236}">
                    <a16:creationId xmlns:a16="http://schemas.microsoft.com/office/drawing/2014/main" id="{EFB34FEB-47FC-8BE2-2BBA-54364967A44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02360" y="3028831"/>
                <a:ext cx="1626783" cy="170289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36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83AEC-EEA1-9DBA-EFF5-F5B403B6E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386" y="158348"/>
            <a:ext cx="10549227" cy="936356"/>
          </a:xfrm>
        </p:spPr>
        <p:txBody>
          <a:bodyPr/>
          <a:lstStyle/>
          <a:p>
            <a:r>
              <a:rPr lang="en-US" sz="4400" dirty="0"/>
              <a:t>Spectrum Interesting EV - Example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46814-361D-4C4D-39CC-A41D9626C91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A2CD2B2-9EC0-4032-A70A-150D1557E143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21EF9-542D-8244-0734-9F5061492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Towards attack detection in traffic data based on spectral graph analysis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8AFD0-24C0-4617-C773-4D57EC7718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1" name="Double Bracket 20">
            <a:extLst>
              <a:ext uri="{FF2B5EF4-FFF2-40B4-BE49-F238E27FC236}">
                <a16:creationId xmlns:a16="http://schemas.microsoft.com/office/drawing/2014/main" id="{60D41D45-FB02-30EE-6CF1-7931298EED8A}"/>
              </a:ext>
            </a:extLst>
          </p:cNvPr>
          <p:cNvSpPr/>
          <p:nvPr/>
        </p:nvSpPr>
        <p:spPr>
          <a:xfrm>
            <a:off x="829913" y="4468260"/>
            <a:ext cx="3397773" cy="614057"/>
          </a:xfrm>
          <a:prstGeom prst="bracketPair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1BC081-70BD-4FB1-D151-61F5687B8A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87" t="13851" b="14802"/>
          <a:stretch/>
        </p:blipFill>
        <p:spPr>
          <a:xfrm>
            <a:off x="904608" y="1400600"/>
            <a:ext cx="3397772" cy="27924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77972A-DAD6-D278-1B57-F7DA485052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49" b="2861"/>
          <a:stretch/>
        </p:blipFill>
        <p:spPr>
          <a:xfrm>
            <a:off x="6242008" y="1400600"/>
            <a:ext cx="3157713" cy="29679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3C8D84E-C3BE-A8C2-83E1-61054F2D66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958" t="45745" r="43446" b="45587"/>
          <a:stretch/>
        </p:blipFill>
        <p:spPr>
          <a:xfrm>
            <a:off x="5041786" y="4533730"/>
            <a:ext cx="1295137" cy="48703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4437B52-4866-D98B-F24F-FC66620D7F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958" t="45745" r="43446" b="45587"/>
          <a:stretch/>
        </p:blipFill>
        <p:spPr>
          <a:xfrm>
            <a:off x="6060558" y="4532274"/>
            <a:ext cx="1295137" cy="4870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D39D511-D9AF-DC7E-7335-76AF6E163A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958" t="45745" r="43446" b="45587"/>
          <a:stretch/>
        </p:blipFill>
        <p:spPr>
          <a:xfrm>
            <a:off x="7077135" y="4532274"/>
            <a:ext cx="1295137" cy="487031"/>
          </a:xfrm>
          <a:prstGeom prst="rect">
            <a:avLst/>
          </a:prstGeom>
        </p:spPr>
      </p:pic>
      <p:sp>
        <p:nvSpPr>
          <p:cNvPr id="28" name="Double Bracket 27">
            <a:extLst>
              <a:ext uri="{FF2B5EF4-FFF2-40B4-BE49-F238E27FC236}">
                <a16:creationId xmlns:a16="http://schemas.microsoft.com/office/drawing/2014/main" id="{CB0C936C-F3B1-BC0B-9BD2-D1E661BCAE29}"/>
              </a:ext>
            </a:extLst>
          </p:cNvPr>
          <p:cNvSpPr/>
          <p:nvPr/>
        </p:nvSpPr>
        <p:spPr>
          <a:xfrm>
            <a:off x="5090250" y="4499256"/>
            <a:ext cx="6355160" cy="614057"/>
          </a:xfrm>
          <a:prstGeom prst="bracketPair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387AC70-B0DC-039C-CEF3-83ABC7AE6D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958" t="45745" r="43446" b="45587"/>
          <a:stretch/>
        </p:blipFill>
        <p:spPr>
          <a:xfrm>
            <a:off x="8086785" y="4536031"/>
            <a:ext cx="1295137" cy="48703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1DF3F3A-DCF9-6304-FDC9-848CE43FFF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958" t="45745" r="43446" b="45587"/>
          <a:stretch/>
        </p:blipFill>
        <p:spPr>
          <a:xfrm>
            <a:off x="9106950" y="4535504"/>
            <a:ext cx="1295137" cy="4870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2BB1E6A-6ABF-8516-F1D9-86FC8EA31E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958" t="45745" r="43446" b="45587"/>
          <a:stretch/>
        </p:blipFill>
        <p:spPr>
          <a:xfrm>
            <a:off x="10119367" y="4536031"/>
            <a:ext cx="1295137" cy="48703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0DBD682-8CFF-CA3E-7C27-10454C96FD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958" t="45745" r="43446" b="45587"/>
          <a:stretch/>
        </p:blipFill>
        <p:spPr>
          <a:xfrm>
            <a:off x="837573" y="4500712"/>
            <a:ext cx="1295137" cy="48703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936E0E-A543-4AE8-D90E-B8A61701AD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958" t="45745" r="43446" b="45587"/>
          <a:stretch/>
        </p:blipFill>
        <p:spPr>
          <a:xfrm>
            <a:off x="1856345" y="4499256"/>
            <a:ext cx="1295137" cy="48703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94169F2-6338-9216-73A9-322632CF22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958" t="45745" r="43446" b="45587"/>
          <a:stretch/>
        </p:blipFill>
        <p:spPr>
          <a:xfrm>
            <a:off x="2872922" y="4499256"/>
            <a:ext cx="1295137" cy="48703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4FF7131-FD05-9133-7E73-53B8E99DC927}"/>
              </a:ext>
            </a:extLst>
          </p:cNvPr>
          <p:cNvSpPr txBox="1"/>
          <p:nvPr/>
        </p:nvSpPr>
        <p:spPr>
          <a:xfrm>
            <a:off x="981921" y="4612850"/>
            <a:ext cx="377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>
                <a:solidFill>
                  <a:srgbClr val="00CC00"/>
                </a:solidFill>
              </a:rPr>
              <a:t>    1</a:t>
            </a:r>
            <a:r>
              <a:rPr lang="en-US" dirty="0"/>
              <a:t>    1    1   1   1    1     1   </a:t>
            </a:r>
            <a:r>
              <a:rPr lang="en-US" dirty="0">
                <a:solidFill>
                  <a:srgbClr val="00B0F0"/>
                </a:solidFill>
              </a:rPr>
              <a:t>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1069B80-8E74-F9AA-31D9-AD2952EA5723}"/>
              </a:ext>
            </a:extLst>
          </p:cNvPr>
          <p:cNvSpPr txBox="1"/>
          <p:nvPr/>
        </p:nvSpPr>
        <p:spPr>
          <a:xfrm>
            <a:off x="5181094" y="4642041"/>
            <a:ext cx="6721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>
                <a:solidFill>
                  <a:srgbClr val="00CC00"/>
                </a:solidFill>
              </a:rPr>
              <a:t>    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/>
              <a:t>    </a:t>
            </a:r>
            <a:r>
              <a:rPr lang="en-US" dirty="0">
                <a:solidFill>
                  <a:srgbClr val="33CC33"/>
                </a:solidFill>
              </a:rPr>
              <a:t>1    1</a:t>
            </a:r>
            <a:r>
              <a:rPr lang="en-US" dirty="0"/>
              <a:t>   1   1    1    1   1    1    1    1   1    1    1   1    </a:t>
            </a:r>
            <a:r>
              <a:rPr lang="en-US" dirty="0">
                <a:solidFill>
                  <a:srgbClr val="00B0F0"/>
                </a:solidFill>
              </a:rPr>
              <a:t>7   7 </a:t>
            </a:r>
          </a:p>
        </p:txBody>
      </p:sp>
    </p:spTree>
    <p:extLst>
      <p:ext uri="{BB962C8B-B14F-4D97-AF65-F5344CB8AC3E}">
        <p14:creationId xmlns:p14="http://schemas.microsoft.com/office/powerpoint/2010/main" val="2043139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ock Arc 6">
            <a:extLst>
              <a:ext uri="{FF2B5EF4-FFF2-40B4-BE49-F238E27FC236}">
                <a16:creationId xmlns:a16="http://schemas.microsoft.com/office/drawing/2014/main" id="{5AC603F5-2D50-5EE1-D08A-BFB04A7AC4E7}"/>
              </a:ext>
            </a:extLst>
          </p:cNvPr>
          <p:cNvSpPr/>
          <p:nvPr/>
        </p:nvSpPr>
        <p:spPr>
          <a:xfrm rot="15418631">
            <a:off x="5520110" y="922612"/>
            <a:ext cx="4702089" cy="3932730"/>
          </a:xfrm>
          <a:prstGeom prst="blockArc">
            <a:avLst>
              <a:gd name="adj1" fmla="val 11618685"/>
              <a:gd name="adj2" fmla="val 21041728"/>
              <a:gd name="adj3" fmla="val 1339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56037-9902-BD06-BF48-EAE9BE2FE32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A2CD2B2-9EC0-4032-A70A-150D1557E143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0C146-4A3E-0297-90A2-AC66EC4D28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05316" y="6374973"/>
            <a:ext cx="5374689" cy="365125"/>
          </a:xfrm>
        </p:spPr>
        <p:txBody>
          <a:bodyPr/>
          <a:lstStyle/>
          <a:p>
            <a:r>
              <a:rPr lang="en-US" dirty="0"/>
              <a:t>Towards attack detection in traffic data based on spectral graph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470ECD-50FF-DBC5-CA26-AE4D5FE36E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8AC526-F8CF-4B0E-5A09-194B4D77B45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73041" y="590449"/>
            <a:ext cx="5373168" cy="4317131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278563A2-AC16-8A36-9FD9-68806F69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796" y="98767"/>
            <a:ext cx="6490879" cy="654842"/>
          </a:xfrm>
        </p:spPr>
        <p:txBody>
          <a:bodyPr/>
          <a:lstStyle/>
          <a:p>
            <a:r>
              <a:rPr lang="en-US" sz="4000" dirty="0"/>
              <a:t>Research Question</a:t>
            </a:r>
          </a:p>
        </p:txBody>
      </p:sp>
      <p:sp>
        <p:nvSpPr>
          <p:cNvPr id="2" name="AutoShape 2" descr="Linear Algebra | Bolster Academy">
            <a:extLst>
              <a:ext uri="{FF2B5EF4-FFF2-40B4-BE49-F238E27FC236}">
                <a16:creationId xmlns:a16="http://schemas.microsoft.com/office/drawing/2014/main" id="{02A43C40-E97D-5E50-5DE4-E63F2A7085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54825" y="283260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96D995-243A-390F-1763-29345632D820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0788" y="1554611"/>
            <a:ext cx="516685" cy="516685"/>
          </a:xfrm>
          <a:prstGeom prst="rect">
            <a:avLst/>
          </a:prstGeom>
        </p:spPr>
      </p:pic>
      <p:pic>
        <p:nvPicPr>
          <p:cNvPr id="5130" name="Picture 10" descr="Shield PNGs for Free Download">
            <a:extLst>
              <a:ext uri="{FF2B5EF4-FFF2-40B4-BE49-F238E27FC236}">
                <a16:creationId xmlns:a16="http://schemas.microsoft.com/office/drawing/2014/main" id="{03A436AB-2AC5-898C-F52F-92D175500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653" y="2412429"/>
            <a:ext cx="1880614" cy="174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409BC85-30AB-A684-F255-787C51D22422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</a:blip>
          <a:stretch>
            <a:fillRect/>
          </a:stretch>
        </p:blipFill>
        <p:spPr>
          <a:xfrm rot="2105927">
            <a:off x="337584" y="2327524"/>
            <a:ext cx="4876800" cy="4876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C0EE7F-71F8-B13E-198A-787E4B7995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2301" y="3492237"/>
            <a:ext cx="370019" cy="3700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31E730-49D4-0E5B-78E5-956036C2AB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5993" y="5133331"/>
            <a:ext cx="381852" cy="3818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45851A-352E-2ECC-9BC3-D5899A3DE9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7221" y="4451007"/>
            <a:ext cx="476250" cy="476250"/>
          </a:xfrm>
          <a:prstGeom prst="rect">
            <a:avLst/>
          </a:prstGeom>
        </p:spPr>
      </p:pic>
      <p:pic>
        <p:nvPicPr>
          <p:cNvPr id="5132" name="Picture 12" descr="Anonymous PNGs for Free Download">
            <a:extLst>
              <a:ext uri="{FF2B5EF4-FFF2-40B4-BE49-F238E27FC236}">
                <a16:creationId xmlns:a16="http://schemas.microsoft.com/office/drawing/2014/main" id="{E5F109EB-425F-2380-24D7-5B06760F60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5" t="14067" r="8051" b="21193"/>
          <a:stretch/>
        </p:blipFill>
        <p:spPr bwMode="auto">
          <a:xfrm>
            <a:off x="2374110" y="3331086"/>
            <a:ext cx="2085119" cy="174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576FEAF-A34E-AD5B-7DAA-647B35EA02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7075" y="5277058"/>
            <a:ext cx="476250" cy="476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594D11F-82D6-5E5C-F713-16BC158272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8033" y="3360187"/>
            <a:ext cx="381852" cy="38185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7B2DA11-7BFB-2910-AAE8-AEF48F96CB0C}"/>
              </a:ext>
            </a:extLst>
          </p:cNvPr>
          <p:cNvSpPr txBox="1"/>
          <p:nvPr/>
        </p:nvSpPr>
        <p:spPr>
          <a:xfrm>
            <a:off x="647426" y="885140"/>
            <a:ext cx="47847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can we benefit from spectral graph analysis </a:t>
            </a:r>
            <a:r>
              <a:rPr lang="en-US" sz="2800" b="0" i="0" dirty="0">
                <a:effectLst/>
              </a:rPr>
              <a:t>to identify and detect cyberattacks over the network?</a:t>
            </a:r>
            <a:endParaRPr lang="en-US" sz="2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0E9279-F084-EAFC-DBCB-FF511C535E3D}"/>
              </a:ext>
            </a:extLst>
          </p:cNvPr>
          <p:cNvSpPr txBox="1"/>
          <p:nvPr/>
        </p:nvSpPr>
        <p:spPr>
          <a:xfrm>
            <a:off x="5476351" y="2716199"/>
            <a:ext cx="10205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Spectral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Graph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Analysis</a:t>
            </a:r>
          </a:p>
        </p:txBody>
      </p:sp>
      <p:pic>
        <p:nvPicPr>
          <p:cNvPr id="5136" name="Picture 16" descr="Download Math Book Vector Icon | Inventicons">
            <a:extLst>
              <a:ext uri="{FF2B5EF4-FFF2-40B4-BE49-F238E27FC236}">
                <a16:creationId xmlns:a16="http://schemas.microsoft.com/office/drawing/2014/main" id="{5D309D15-3BC1-4A6A-240F-CE2246BA6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850" y="4123876"/>
            <a:ext cx="683461" cy="68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35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0" fill="hold">
                                          <p:stCondLst>
                                            <p:cond delay="18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0" fill="hold">
                                          <p:stCondLst>
                                            <p:cond delay="24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3674A142-07A8-4C84-41BF-B63C087C1AF1}"/>
              </a:ext>
            </a:extLst>
          </p:cNvPr>
          <p:cNvSpPr/>
          <p:nvPr/>
        </p:nvSpPr>
        <p:spPr>
          <a:xfrm>
            <a:off x="1453517" y="3171941"/>
            <a:ext cx="2985323" cy="79886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Hub Icons - Free SVG &amp; PNG Hub Images - Noun Project">
            <a:extLst>
              <a:ext uri="{FF2B5EF4-FFF2-40B4-BE49-F238E27FC236}">
                <a16:creationId xmlns:a16="http://schemas.microsoft.com/office/drawing/2014/main" id="{0325924A-FE15-C5DF-A318-EEC60A91A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0177">
            <a:off x="1550081" y="3268505"/>
            <a:ext cx="605738" cy="6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2C42682-B444-680D-7D60-6923D2AD7803}"/>
              </a:ext>
            </a:extLst>
          </p:cNvPr>
          <p:cNvCxnSpPr>
            <a:cxnSpLocks/>
          </p:cNvCxnSpPr>
          <p:nvPr/>
        </p:nvCxnSpPr>
        <p:spPr>
          <a:xfrm>
            <a:off x="1933986" y="3577701"/>
            <a:ext cx="42100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AD521C8-0818-FC99-7F5D-F8809C01E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963" y="161776"/>
            <a:ext cx="9779183" cy="624624"/>
          </a:xfrm>
        </p:spPr>
        <p:txBody>
          <a:bodyPr/>
          <a:lstStyle/>
          <a:p>
            <a:r>
              <a:rPr lang="en-US" sz="3600" dirty="0"/>
              <a:t>Methodology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11E97-DB0A-577D-803C-BDF55E1086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4C5F3F7-A8F7-4EB5-AA94-03F9B04C029A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52BA1-BB06-08EA-6423-21B7FB72C4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5490" y="6356350"/>
            <a:ext cx="5169258" cy="365125"/>
          </a:xfrm>
        </p:spPr>
        <p:txBody>
          <a:bodyPr/>
          <a:lstStyle/>
          <a:p>
            <a:r>
              <a:rPr lang="en-US" dirty="0"/>
              <a:t>Towards attack detection in traffic data based on spectral graph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F61BF-9A9B-E476-0473-0D110468E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026" name="Picture 2" descr="Hub Icons - Free SVG &amp; PNG Hub Images - Noun Project">
            <a:extLst>
              <a:ext uri="{FF2B5EF4-FFF2-40B4-BE49-F238E27FC236}">
                <a16:creationId xmlns:a16="http://schemas.microsoft.com/office/drawing/2014/main" id="{A7134132-B756-EF7A-A33B-1C160A961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0177">
            <a:off x="1637789" y="1541385"/>
            <a:ext cx="1065670" cy="106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ub Icons - Free SVG &amp; PNG Hub Images - Noun Project">
            <a:extLst>
              <a:ext uri="{FF2B5EF4-FFF2-40B4-BE49-F238E27FC236}">
                <a16:creationId xmlns:a16="http://schemas.microsoft.com/office/drawing/2014/main" id="{6F7DE86A-5C74-6ADC-F904-DF76B6D97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6947">
            <a:off x="2806692" y="1535250"/>
            <a:ext cx="1065670" cy="106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ub Icons - Free SVG &amp; PNG Hub Images - Noun Project">
            <a:extLst>
              <a:ext uri="{FF2B5EF4-FFF2-40B4-BE49-F238E27FC236}">
                <a16:creationId xmlns:a16="http://schemas.microsoft.com/office/drawing/2014/main" id="{88A3AFC9-2391-CE8C-3C17-CEEDFC8AA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6947">
            <a:off x="3972617" y="1535250"/>
            <a:ext cx="1065670" cy="106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eft Bracket 8">
            <a:extLst>
              <a:ext uri="{FF2B5EF4-FFF2-40B4-BE49-F238E27FC236}">
                <a16:creationId xmlns:a16="http://schemas.microsoft.com/office/drawing/2014/main" id="{DD2B05E6-F7C3-06F7-2B0A-DF8E064B40F2}"/>
              </a:ext>
            </a:extLst>
          </p:cNvPr>
          <p:cNvSpPr/>
          <p:nvPr/>
        </p:nvSpPr>
        <p:spPr>
          <a:xfrm rot="16200000">
            <a:off x="4033519" y="-75900"/>
            <a:ext cx="260044" cy="5285357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Hub Icons - Free SVG &amp; PNG Hub Images - Noun Project">
            <a:extLst>
              <a:ext uri="{FF2B5EF4-FFF2-40B4-BE49-F238E27FC236}">
                <a16:creationId xmlns:a16="http://schemas.microsoft.com/office/drawing/2014/main" id="{9FCBFF60-93CA-B254-2D11-A14197FC3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6947">
            <a:off x="5604726" y="1542282"/>
            <a:ext cx="1065670" cy="106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E6AB45-BFB3-4B0B-BE59-74D7A761AC07}"/>
              </a:ext>
            </a:extLst>
          </p:cNvPr>
          <p:cNvSpPr txBox="1"/>
          <p:nvPr/>
        </p:nvSpPr>
        <p:spPr>
          <a:xfrm flipH="1">
            <a:off x="5094890" y="1777995"/>
            <a:ext cx="352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BB1219-E3F2-9FC1-F713-9C256F163DE4}"/>
              </a:ext>
            </a:extLst>
          </p:cNvPr>
          <p:cNvSpPr txBox="1"/>
          <p:nvPr/>
        </p:nvSpPr>
        <p:spPr>
          <a:xfrm flipH="1">
            <a:off x="3339527" y="2716776"/>
            <a:ext cx="1698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N-star graphs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9401A51-E03B-6D52-0A64-EFE4CDAE8840}"/>
              </a:ext>
            </a:extLst>
          </p:cNvPr>
          <p:cNvSpPr txBox="1"/>
          <p:nvPr/>
        </p:nvSpPr>
        <p:spPr>
          <a:xfrm flipH="1">
            <a:off x="2490033" y="3944630"/>
            <a:ext cx="1698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Evolution 1</a:t>
            </a:r>
          </a:p>
        </p:txBody>
      </p:sp>
      <p:pic>
        <p:nvPicPr>
          <p:cNvPr id="29" name="Picture 2" descr="Hub Icons - Free SVG &amp; PNG Hub Images - Noun Project">
            <a:extLst>
              <a:ext uri="{FF2B5EF4-FFF2-40B4-BE49-F238E27FC236}">
                <a16:creationId xmlns:a16="http://schemas.microsoft.com/office/drawing/2014/main" id="{4C3B715B-CD3B-D8CD-8970-76061551E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0177">
            <a:off x="2144514" y="3278493"/>
            <a:ext cx="605738" cy="6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ub Icons - Free SVG &amp; PNG Hub Images - Noun Project">
            <a:extLst>
              <a:ext uri="{FF2B5EF4-FFF2-40B4-BE49-F238E27FC236}">
                <a16:creationId xmlns:a16="http://schemas.microsoft.com/office/drawing/2014/main" id="{DB3E4FE0-22DB-136F-ADB6-94A21D0EF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0177">
            <a:off x="2742314" y="3283455"/>
            <a:ext cx="605738" cy="6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ub Icons - Free SVG &amp; PNG Hub Images - Noun Project">
            <a:extLst>
              <a:ext uri="{FF2B5EF4-FFF2-40B4-BE49-F238E27FC236}">
                <a16:creationId xmlns:a16="http://schemas.microsoft.com/office/drawing/2014/main" id="{E5E760CC-3C89-D761-3E80-2F616D7D6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0177">
            <a:off x="3772201" y="3278492"/>
            <a:ext cx="605738" cy="6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4F6DC3B-DD2A-C64C-2D17-0AD0F16D7D89}"/>
              </a:ext>
            </a:extLst>
          </p:cNvPr>
          <p:cNvSpPr txBox="1"/>
          <p:nvPr/>
        </p:nvSpPr>
        <p:spPr>
          <a:xfrm flipH="1">
            <a:off x="3378768" y="3352649"/>
            <a:ext cx="459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…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F8326ED-6B31-2709-E4D6-2E82D0D8FB76}"/>
              </a:ext>
            </a:extLst>
          </p:cNvPr>
          <p:cNvSpPr/>
          <p:nvPr/>
        </p:nvSpPr>
        <p:spPr>
          <a:xfrm>
            <a:off x="4474503" y="3171941"/>
            <a:ext cx="2985323" cy="79886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2" descr="Hub Icons - Free SVG &amp; PNG Hub Images - Noun Project">
            <a:extLst>
              <a:ext uri="{FF2B5EF4-FFF2-40B4-BE49-F238E27FC236}">
                <a16:creationId xmlns:a16="http://schemas.microsoft.com/office/drawing/2014/main" id="{758C57D6-8896-BEC3-1862-EC03ACF07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0177">
            <a:off x="4571067" y="3268505"/>
            <a:ext cx="605738" cy="6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D79B9B2-FA27-71FA-6CD9-01D0E5061B43}"/>
              </a:ext>
            </a:extLst>
          </p:cNvPr>
          <p:cNvSpPr txBox="1"/>
          <p:nvPr/>
        </p:nvSpPr>
        <p:spPr>
          <a:xfrm flipH="1">
            <a:off x="5511019" y="3944630"/>
            <a:ext cx="1698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Evolution 2</a:t>
            </a:r>
          </a:p>
        </p:txBody>
      </p:sp>
      <p:pic>
        <p:nvPicPr>
          <p:cNvPr id="38" name="Picture 2" descr="Hub Icons - Free SVG &amp; PNG Hub Images - Noun Project">
            <a:extLst>
              <a:ext uri="{FF2B5EF4-FFF2-40B4-BE49-F238E27FC236}">
                <a16:creationId xmlns:a16="http://schemas.microsoft.com/office/drawing/2014/main" id="{C72726E9-6316-4F75-915C-D30460BE3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0177">
            <a:off x="5165500" y="3278493"/>
            <a:ext cx="605738" cy="6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ub Icons - Free SVG &amp; PNG Hub Images - Noun Project">
            <a:extLst>
              <a:ext uri="{FF2B5EF4-FFF2-40B4-BE49-F238E27FC236}">
                <a16:creationId xmlns:a16="http://schemas.microsoft.com/office/drawing/2014/main" id="{4CD48A96-EBF9-5332-EA67-27EFEA642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0177">
            <a:off x="5763300" y="3283455"/>
            <a:ext cx="605738" cy="6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ub Icons - Free SVG &amp; PNG Hub Images - Noun Project">
            <a:extLst>
              <a:ext uri="{FF2B5EF4-FFF2-40B4-BE49-F238E27FC236}">
                <a16:creationId xmlns:a16="http://schemas.microsoft.com/office/drawing/2014/main" id="{5E42BE39-A396-FF36-BC25-593B2340E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0177">
            <a:off x="6793187" y="3278492"/>
            <a:ext cx="605738" cy="6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6EA5F39C-D8D2-4320-39FA-8C76C52558B9}"/>
              </a:ext>
            </a:extLst>
          </p:cNvPr>
          <p:cNvSpPr txBox="1"/>
          <p:nvPr/>
        </p:nvSpPr>
        <p:spPr>
          <a:xfrm flipH="1">
            <a:off x="6399754" y="3352649"/>
            <a:ext cx="459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…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42FA218-959B-48B7-5AF7-EA6DB3E64DCA}"/>
              </a:ext>
            </a:extLst>
          </p:cNvPr>
          <p:cNvCxnSpPr>
            <a:cxnSpLocks/>
          </p:cNvCxnSpPr>
          <p:nvPr/>
        </p:nvCxnSpPr>
        <p:spPr>
          <a:xfrm>
            <a:off x="4967538" y="3577701"/>
            <a:ext cx="42402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B604E3B-7A75-E898-D480-4A2453F73158}"/>
              </a:ext>
            </a:extLst>
          </p:cNvPr>
          <p:cNvCxnSpPr>
            <a:cxnSpLocks/>
          </p:cNvCxnSpPr>
          <p:nvPr/>
        </p:nvCxnSpPr>
        <p:spPr>
          <a:xfrm>
            <a:off x="5567613" y="3579606"/>
            <a:ext cx="40195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4A6DC8F4-B5A1-EA55-BFD0-106CC80D8416}"/>
              </a:ext>
            </a:extLst>
          </p:cNvPr>
          <p:cNvSpPr txBox="1"/>
          <p:nvPr/>
        </p:nvSpPr>
        <p:spPr>
          <a:xfrm flipH="1">
            <a:off x="7460079" y="3352649"/>
            <a:ext cx="459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…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ED3FBEE-0B25-7E78-4261-D7527BE30D61}"/>
              </a:ext>
            </a:extLst>
          </p:cNvPr>
          <p:cNvSpPr/>
          <p:nvPr/>
        </p:nvSpPr>
        <p:spPr>
          <a:xfrm>
            <a:off x="7853193" y="3185342"/>
            <a:ext cx="2985323" cy="79886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2" descr="Hub Icons - Free SVG &amp; PNG Hub Images - Noun Project">
            <a:extLst>
              <a:ext uri="{FF2B5EF4-FFF2-40B4-BE49-F238E27FC236}">
                <a16:creationId xmlns:a16="http://schemas.microsoft.com/office/drawing/2014/main" id="{D106E102-4196-6E87-0F59-FCD84B04E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0177">
            <a:off x="7949757" y="3281906"/>
            <a:ext cx="605738" cy="6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8FD7DC5A-F2E5-8BAA-DCE5-33141BAA7A75}"/>
              </a:ext>
            </a:extLst>
          </p:cNvPr>
          <p:cNvSpPr txBox="1"/>
          <p:nvPr/>
        </p:nvSpPr>
        <p:spPr>
          <a:xfrm flipH="1">
            <a:off x="8889709" y="3958031"/>
            <a:ext cx="1698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Evolution n</a:t>
            </a:r>
          </a:p>
        </p:txBody>
      </p:sp>
      <p:pic>
        <p:nvPicPr>
          <p:cNvPr id="57" name="Picture 2" descr="Hub Icons - Free SVG &amp; PNG Hub Images - Noun Project">
            <a:extLst>
              <a:ext uri="{FF2B5EF4-FFF2-40B4-BE49-F238E27FC236}">
                <a16:creationId xmlns:a16="http://schemas.microsoft.com/office/drawing/2014/main" id="{F7BB45E2-C8D5-6EF3-CCA4-14E2DDC68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0177">
            <a:off x="8544190" y="3291894"/>
            <a:ext cx="605738" cy="6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ub Icons - Free SVG &amp; PNG Hub Images - Noun Project">
            <a:extLst>
              <a:ext uri="{FF2B5EF4-FFF2-40B4-BE49-F238E27FC236}">
                <a16:creationId xmlns:a16="http://schemas.microsoft.com/office/drawing/2014/main" id="{A7908F8F-E7CA-79BE-C845-79EAC594D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0177">
            <a:off x="9141990" y="3296856"/>
            <a:ext cx="605738" cy="6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ub Icons - Free SVG &amp; PNG Hub Images - Noun Project">
            <a:extLst>
              <a:ext uri="{FF2B5EF4-FFF2-40B4-BE49-F238E27FC236}">
                <a16:creationId xmlns:a16="http://schemas.microsoft.com/office/drawing/2014/main" id="{127D2CA6-74D3-E38F-7376-1A2FF598F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0177">
            <a:off x="10171877" y="3291893"/>
            <a:ext cx="605738" cy="6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0164D33F-B3D7-4CAE-95FE-D536DF5A4BD4}"/>
              </a:ext>
            </a:extLst>
          </p:cNvPr>
          <p:cNvSpPr txBox="1"/>
          <p:nvPr/>
        </p:nvSpPr>
        <p:spPr>
          <a:xfrm flipH="1">
            <a:off x="9778444" y="3366050"/>
            <a:ext cx="459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…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2E81B86-F30D-667E-FCE9-E51324835812}"/>
              </a:ext>
            </a:extLst>
          </p:cNvPr>
          <p:cNvCxnSpPr>
            <a:cxnSpLocks/>
          </p:cNvCxnSpPr>
          <p:nvPr/>
        </p:nvCxnSpPr>
        <p:spPr>
          <a:xfrm>
            <a:off x="8346228" y="3591102"/>
            <a:ext cx="42402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C85A16B-E8C8-0892-EFF5-0856997F38A6}"/>
              </a:ext>
            </a:extLst>
          </p:cNvPr>
          <p:cNvCxnSpPr>
            <a:cxnSpLocks/>
          </p:cNvCxnSpPr>
          <p:nvPr/>
        </p:nvCxnSpPr>
        <p:spPr>
          <a:xfrm>
            <a:off x="8946303" y="3593007"/>
            <a:ext cx="40195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13F80C1-BFA1-8C97-5162-BE53B85A5D29}"/>
              </a:ext>
            </a:extLst>
          </p:cNvPr>
          <p:cNvCxnSpPr>
            <a:cxnSpLocks/>
          </p:cNvCxnSpPr>
          <p:nvPr/>
        </p:nvCxnSpPr>
        <p:spPr>
          <a:xfrm>
            <a:off x="10100721" y="3597629"/>
            <a:ext cx="28893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5" name="Rectangle 1024">
            <a:extLst>
              <a:ext uri="{FF2B5EF4-FFF2-40B4-BE49-F238E27FC236}">
                <a16:creationId xmlns:a16="http://schemas.microsoft.com/office/drawing/2014/main" id="{BBE00A71-2857-B1BC-8421-B78DC373BC15}"/>
              </a:ext>
            </a:extLst>
          </p:cNvPr>
          <p:cNvSpPr/>
          <p:nvPr/>
        </p:nvSpPr>
        <p:spPr>
          <a:xfrm>
            <a:off x="1449617" y="4201737"/>
            <a:ext cx="2985323" cy="41747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CFAF9174-5151-CD62-F1EF-F461FBE1B509}"/>
              </a:ext>
            </a:extLst>
          </p:cNvPr>
          <p:cNvSpPr/>
          <p:nvPr/>
        </p:nvSpPr>
        <p:spPr>
          <a:xfrm>
            <a:off x="4474502" y="4211155"/>
            <a:ext cx="2985323" cy="41747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Rectangle 1027">
            <a:extLst>
              <a:ext uri="{FF2B5EF4-FFF2-40B4-BE49-F238E27FC236}">
                <a16:creationId xmlns:a16="http://schemas.microsoft.com/office/drawing/2014/main" id="{8CAB0883-AF5C-8EAB-8920-84B969631DDF}"/>
              </a:ext>
            </a:extLst>
          </p:cNvPr>
          <p:cNvSpPr/>
          <p:nvPr/>
        </p:nvSpPr>
        <p:spPr>
          <a:xfrm>
            <a:off x="7853192" y="4208243"/>
            <a:ext cx="2985323" cy="42436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9" name="TextBox 1028">
                <a:extLst>
                  <a:ext uri="{FF2B5EF4-FFF2-40B4-BE49-F238E27FC236}">
                    <a16:creationId xmlns:a16="http://schemas.microsoft.com/office/drawing/2014/main" id="{821703F4-D5E7-9437-9D41-0396558FC54A}"/>
                  </a:ext>
                </a:extLst>
              </p:cNvPr>
              <p:cNvSpPr txBox="1"/>
              <p:nvPr/>
            </p:nvSpPr>
            <p:spPr>
              <a:xfrm>
                <a:off x="2632251" y="4209268"/>
                <a:ext cx="482183" cy="391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29" name="TextBox 1028">
                <a:extLst>
                  <a:ext uri="{FF2B5EF4-FFF2-40B4-BE49-F238E27FC236}">
                    <a16:creationId xmlns:a16="http://schemas.microsoft.com/office/drawing/2014/main" id="{821703F4-D5E7-9437-9D41-0396558FC5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251" y="4209268"/>
                <a:ext cx="482183" cy="391902"/>
              </a:xfrm>
              <a:prstGeom prst="rect">
                <a:avLst/>
              </a:prstGeom>
              <a:blipFill>
                <a:blip r:embed="rId3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0" name="TextBox 1029">
                <a:extLst>
                  <a:ext uri="{FF2B5EF4-FFF2-40B4-BE49-F238E27FC236}">
                    <a16:creationId xmlns:a16="http://schemas.microsoft.com/office/drawing/2014/main" id="{B93AEFA6-93D3-E2EF-14E9-B55EA8D6CB05}"/>
                  </a:ext>
                </a:extLst>
              </p:cNvPr>
              <p:cNvSpPr txBox="1"/>
              <p:nvPr/>
            </p:nvSpPr>
            <p:spPr>
              <a:xfrm>
                <a:off x="5709903" y="4217604"/>
                <a:ext cx="482183" cy="391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30" name="TextBox 1029">
                <a:extLst>
                  <a:ext uri="{FF2B5EF4-FFF2-40B4-BE49-F238E27FC236}">
                    <a16:creationId xmlns:a16="http://schemas.microsoft.com/office/drawing/2014/main" id="{B93AEFA6-93D3-E2EF-14E9-B55EA8D6CB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9903" y="4217604"/>
                <a:ext cx="482183" cy="391902"/>
              </a:xfrm>
              <a:prstGeom prst="rect">
                <a:avLst/>
              </a:prstGeom>
              <a:blipFill>
                <a:blip r:embed="rId4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1" name="TextBox 1030">
                <a:extLst>
                  <a:ext uri="{FF2B5EF4-FFF2-40B4-BE49-F238E27FC236}">
                    <a16:creationId xmlns:a16="http://schemas.microsoft.com/office/drawing/2014/main" id="{3A3BD2CD-D715-BF68-EFA0-7421C0D8504B}"/>
                  </a:ext>
                </a:extLst>
              </p:cNvPr>
              <p:cNvSpPr txBox="1"/>
              <p:nvPr/>
            </p:nvSpPr>
            <p:spPr>
              <a:xfrm>
                <a:off x="9149996" y="4208612"/>
                <a:ext cx="482183" cy="391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31" name="TextBox 1030">
                <a:extLst>
                  <a:ext uri="{FF2B5EF4-FFF2-40B4-BE49-F238E27FC236}">
                    <a16:creationId xmlns:a16="http://schemas.microsoft.com/office/drawing/2014/main" id="{3A3BD2CD-D715-BF68-EFA0-7421C0D850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9996" y="4208612"/>
                <a:ext cx="482183" cy="391902"/>
              </a:xfrm>
              <a:prstGeom prst="rect">
                <a:avLst/>
              </a:prstGeom>
              <a:blipFill>
                <a:blip r:embed="rId5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2" name="Rectangle 1031">
            <a:extLst>
              <a:ext uri="{FF2B5EF4-FFF2-40B4-BE49-F238E27FC236}">
                <a16:creationId xmlns:a16="http://schemas.microsoft.com/office/drawing/2014/main" id="{C3DBCCBF-7544-742D-6F6C-B12541AB8E72}"/>
              </a:ext>
            </a:extLst>
          </p:cNvPr>
          <p:cNvSpPr/>
          <p:nvPr/>
        </p:nvSpPr>
        <p:spPr>
          <a:xfrm>
            <a:off x="1452021" y="4657371"/>
            <a:ext cx="2985323" cy="41747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852B4937-EC89-DD59-3E08-163E31A152A5}"/>
              </a:ext>
            </a:extLst>
          </p:cNvPr>
          <p:cNvSpPr/>
          <p:nvPr/>
        </p:nvSpPr>
        <p:spPr>
          <a:xfrm>
            <a:off x="4476906" y="4657911"/>
            <a:ext cx="2985323" cy="41747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Rectangle 1033">
            <a:extLst>
              <a:ext uri="{FF2B5EF4-FFF2-40B4-BE49-F238E27FC236}">
                <a16:creationId xmlns:a16="http://schemas.microsoft.com/office/drawing/2014/main" id="{F3F9357A-3099-15A2-758C-2DCDAFF49E11}"/>
              </a:ext>
            </a:extLst>
          </p:cNvPr>
          <p:cNvSpPr/>
          <p:nvPr/>
        </p:nvSpPr>
        <p:spPr>
          <a:xfrm>
            <a:off x="7855596" y="4672756"/>
            <a:ext cx="2985323" cy="402088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5" name="TextBox 1034">
                <a:extLst>
                  <a:ext uri="{FF2B5EF4-FFF2-40B4-BE49-F238E27FC236}">
                    <a16:creationId xmlns:a16="http://schemas.microsoft.com/office/drawing/2014/main" id="{442C0672-94D7-4C1F-23E3-D4920B33750A}"/>
                  </a:ext>
                </a:extLst>
              </p:cNvPr>
              <p:cNvSpPr txBox="1"/>
              <p:nvPr/>
            </p:nvSpPr>
            <p:spPr>
              <a:xfrm>
                <a:off x="2634655" y="4647146"/>
                <a:ext cx="4952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𝛬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35" name="TextBox 1034">
                <a:extLst>
                  <a:ext uri="{FF2B5EF4-FFF2-40B4-BE49-F238E27FC236}">
                    <a16:creationId xmlns:a16="http://schemas.microsoft.com/office/drawing/2014/main" id="{442C0672-94D7-4C1F-23E3-D4920B3375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655" y="4647146"/>
                <a:ext cx="49526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6" name="TextBox 1035">
                <a:extLst>
                  <a:ext uri="{FF2B5EF4-FFF2-40B4-BE49-F238E27FC236}">
                    <a16:creationId xmlns:a16="http://schemas.microsoft.com/office/drawing/2014/main" id="{B477FF70-38B7-303D-8577-63BCBCD5A442}"/>
                  </a:ext>
                </a:extLst>
              </p:cNvPr>
              <p:cNvSpPr txBox="1"/>
              <p:nvPr/>
            </p:nvSpPr>
            <p:spPr>
              <a:xfrm>
                <a:off x="5712307" y="4655482"/>
                <a:ext cx="4952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𝛬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36" name="TextBox 1035">
                <a:extLst>
                  <a:ext uri="{FF2B5EF4-FFF2-40B4-BE49-F238E27FC236}">
                    <a16:creationId xmlns:a16="http://schemas.microsoft.com/office/drawing/2014/main" id="{B477FF70-38B7-303D-8577-63BCBCD5A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2307" y="4655482"/>
                <a:ext cx="495264" cy="369332"/>
              </a:xfrm>
              <a:prstGeom prst="rect">
                <a:avLst/>
              </a:prstGeom>
              <a:blipFill>
                <a:blip r:embed="rId7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7" name="TextBox 1036">
                <a:extLst>
                  <a:ext uri="{FF2B5EF4-FFF2-40B4-BE49-F238E27FC236}">
                    <a16:creationId xmlns:a16="http://schemas.microsoft.com/office/drawing/2014/main" id="{0C3FC36F-1187-6499-9303-4E3D05B5E5C4}"/>
                  </a:ext>
                </a:extLst>
              </p:cNvPr>
              <p:cNvSpPr txBox="1"/>
              <p:nvPr/>
            </p:nvSpPr>
            <p:spPr>
              <a:xfrm>
                <a:off x="9152400" y="4646490"/>
                <a:ext cx="4952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𝛬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37" name="TextBox 1036">
                <a:extLst>
                  <a:ext uri="{FF2B5EF4-FFF2-40B4-BE49-F238E27FC236}">
                    <a16:creationId xmlns:a16="http://schemas.microsoft.com/office/drawing/2014/main" id="{0C3FC36F-1187-6499-9303-4E3D05B5E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2400" y="4646490"/>
                <a:ext cx="49526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8" name="Rectangle 1037">
                <a:extLst>
                  <a:ext uri="{FF2B5EF4-FFF2-40B4-BE49-F238E27FC236}">
                    <a16:creationId xmlns:a16="http://schemas.microsoft.com/office/drawing/2014/main" id="{6B5D69E9-0236-013E-A2EA-C2C16D3E7004}"/>
                  </a:ext>
                </a:extLst>
              </p:cNvPr>
              <p:cNvSpPr/>
              <p:nvPr/>
            </p:nvSpPr>
            <p:spPr>
              <a:xfrm>
                <a:off x="1456492" y="5125228"/>
                <a:ext cx="2985323" cy="417472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1800" dirty="0"/>
                            <m:t>µ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en-US" sz="1800" dirty="0"/>
                            <m:t>µ</m:t>
                          </m:r>
                        </m:e>
                        <m:sub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1800" dirty="0"/>
                            <m:t>µ</m:t>
                          </m:r>
                        </m:e>
                        <m:sub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1800" dirty="0"/>
                            <m:t>µ</m:t>
                          </m:r>
                        </m:e>
                        <m:sub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38" name="Rectangle 1037">
                <a:extLst>
                  <a:ext uri="{FF2B5EF4-FFF2-40B4-BE49-F238E27FC236}">
                    <a16:creationId xmlns:a16="http://schemas.microsoft.com/office/drawing/2014/main" id="{6B5D69E9-0236-013E-A2EA-C2C16D3E70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6492" y="5125228"/>
                <a:ext cx="2985323" cy="417472"/>
              </a:xfrm>
              <a:prstGeom prst="rect">
                <a:avLst/>
              </a:prstGeom>
              <a:blipFill>
                <a:blip r:embed="rId9"/>
                <a:stretch>
                  <a:fillRect b="-14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9" name="Rectangle 1038">
                <a:extLst>
                  <a:ext uri="{FF2B5EF4-FFF2-40B4-BE49-F238E27FC236}">
                    <a16:creationId xmlns:a16="http://schemas.microsoft.com/office/drawing/2014/main" id="{F8218889-D082-4881-352B-1769CF05A631}"/>
                  </a:ext>
                </a:extLst>
              </p:cNvPr>
              <p:cNvSpPr/>
              <p:nvPr/>
            </p:nvSpPr>
            <p:spPr>
              <a:xfrm>
                <a:off x="4474502" y="5132913"/>
                <a:ext cx="2985323" cy="417472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1800" dirty="0"/>
                            <m:t>µ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en-US" sz="1800" dirty="0"/>
                            <m:t>µ</m:t>
                          </m:r>
                        </m:e>
                        <m:sub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1800" dirty="0"/>
                            <m:t>µ</m:t>
                          </m:r>
                        </m:e>
                        <m:sub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1800" dirty="0"/>
                            <m:t>µ</m:t>
                          </m:r>
                        </m:e>
                        <m:sub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39" name="Rectangle 1038">
                <a:extLst>
                  <a:ext uri="{FF2B5EF4-FFF2-40B4-BE49-F238E27FC236}">
                    <a16:creationId xmlns:a16="http://schemas.microsoft.com/office/drawing/2014/main" id="{F8218889-D082-4881-352B-1769CF05A6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4502" y="5132913"/>
                <a:ext cx="2985323" cy="417472"/>
              </a:xfrm>
              <a:prstGeom prst="rect">
                <a:avLst/>
              </a:prstGeom>
              <a:blipFill>
                <a:blip r:embed="rId10"/>
                <a:stretch>
                  <a:fillRect b="-14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0" name="Rectangle 1039">
                <a:extLst>
                  <a:ext uri="{FF2B5EF4-FFF2-40B4-BE49-F238E27FC236}">
                    <a16:creationId xmlns:a16="http://schemas.microsoft.com/office/drawing/2014/main" id="{50F52FCD-AB22-A926-F28B-0CA2209A9F3B}"/>
                  </a:ext>
                </a:extLst>
              </p:cNvPr>
              <p:cNvSpPr/>
              <p:nvPr/>
            </p:nvSpPr>
            <p:spPr>
              <a:xfrm>
                <a:off x="7853191" y="5132913"/>
                <a:ext cx="2985323" cy="417472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1800" dirty="0"/>
                            <m:t>µ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en-US" sz="1800" dirty="0"/>
                            <m:t>µ</m:t>
                          </m:r>
                        </m:e>
                        <m:sub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1800" dirty="0"/>
                            <m:t>µ</m:t>
                          </m:r>
                        </m:e>
                        <m:sub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1800" dirty="0"/>
                            <m:t>µ</m:t>
                          </m:r>
                        </m:e>
                        <m:sub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40" name="Rectangle 1039">
                <a:extLst>
                  <a:ext uri="{FF2B5EF4-FFF2-40B4-BE49-F238E27FC236}">
                    <a16:creationId xmlns:a16="http://schemas.microsoft.com/office/drawing/2014/main" id="{50F52FCD-AB22-A926-F28B-0CA2209A9F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3191" y="5132913"/>
                <a:ext cx="2985323" cy="417472"/>
              </a:xfrm>
              <a:prstGeom prst="rect">
                <a:avLst/>
              </a:prstGeom>
              <a:blipFill>
                <a:blip r:embed="rId11"/>
                <a:stretch>
                  <a:fillRect b="-14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42" name="Connector: Elbow 1041">
            <a:extLst>
              <a:ext uri="{FF2B5EF4-FFF2-40B4-BE49-F238E27FC236}">
                <a16:creationId xmlns:a16="http://schemas.microsoft.com/office/drawing/2014/main" id="{258C7B35-658B-E10C-B385-203240C8CF24}"/>
              </a:ext>
            </a:extLst>
          </p:cNvPr>
          <p:cNvCxnSpPr>
            <a:cxnSpLocks/>
          </p:cNvCxnSpPr>
          <p:nvPr/>
        </p:nvCxnSpPr>
        <p:spPr>
          <a:xfrm rot="16200000" flipH="1">
            <a:off x="8357151" y="1849435"/>
            <a:ext cx="1753671" cy="1733469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6" name="TextBox 1045">
            <a:extLst>
              <a:ext uri="{FF2B5EF4-FFF2-40B4-BE49-F238E27FC236}">
                <a16:creationId xmlns:a16="http://schemas.microsoft.com/office/drawing/2014/main" id="{8919D877-01A4-F023-FB47-117B9437EB04}"/>
              </a:ext>
            </a:extLst>
          </p:cNvPr>
          <p:cNvSpPr txBox="1"/>
          <p:nvPr/>
        </p:nvSpPr>
        <p:spPr>
          <a:xfrm>
            <a:off x="8367252" y="1821421"/>
            <a:ext cx="2910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Weighted edge</a:t>
            </a:r>
          </a:p>
          <a:p>
            <a:r>
              <a:rPr lang="en-US" dirty="0"/>
              <a:t>Where w~10 normal</a:t>
            </a:r>
          </a:p>
          <a:p>
            <a:r>
              <a:rPr lang="en-US" dirty="0"/>
              <a:t>W&gt;10 suspicious</a:t>
            </a:r>
          </a:p>
        </p:txBody>
      </p:sp>
    </p:spTree>
    <p:extLst>
      <p:ext uri="{BB962C8B-B14F-4D97-AF65-F5344CB8AC3E}">
        <p14:creationId xmlns:p14="http://schemas.microsoft.com/office/powerpoint/2010/main" val="19171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F75DE-8A44-4EC5-83C6-95BDDF10D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875145"/>
          </a:xfrm>
        </p:spPr>
        <p:txBody>
          <a:bodyPr/>
          <a:lstStyle/>
          <a:p>
            <a:r>
              <a:rPr lang="en-US" dirty="0"/>
              <a:t>Dynamic Metrics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809DF5-56B4-304A-8777-BB8576005A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BEEA55-EAE4-4B90-BA34-C46AAC56AB24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79A912-225F-BE40-9F3E-0255524448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53583" y="6358082"/>
            <a:ext cx="5207000" cy="365125"/>
          </a:xfrm>
        </p:spPr>
        <p:txBody>
          <a:bodyPr/>
          <a:lstStyle/>
          <a:p>
            <a:r>
              <a:rPr lang="en-US"/>
              <a:t>Towards attack detection in traffic data based on spectral graph analysis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6C709-8794-DF4E-A15C-6E648F09DD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0C9D685-FC95-38C8-CFDF-4D5C516EAB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1746359"/>
              </p:ext>
            </p:extLst>
          </p:nvPr>
        </p:nvGraphicFramePr>
        <p:xfrm>
          <a:off x="722949" y="1627524"/>
          <a:ext cx="9430327" cy="4355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2917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9D15B7A-872C-3D4B-2375-DBA528F65173}"/>
              </a:ext>
            </a:extLst>
          </p:cNvPr>
          <p:cNvSpPr/>
          <p:nvPr/>
        </p:nvSpPr>
        <p:spPr>
          <a:xfrm>
            <a:off x="604992" y="1575736"/>
            <a:ext cx="2644236" cy="803480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F8B5CD-68B4-8D91-4F4E-E511CE8611AE}"/>
              </a:ext>
            </a:extLst>
          </p:cNvPr>
          <p:cNvSpPr/>
          <p:nvPr/>
        </p:nvSpPr>
        <p:spPr>
          <a:xfrm>
            <a:off x="1704404" y="4667672"/>
            <a:ext cx="2282702" cy="665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0BE305-58CC-58C9-291E-170019DC56B8}"/>
              </a:ext>
            </a:extLst>
          </p:cNvPr>
          <p:cNvSpPr/>
          <p:nvPr/>
        </p:nvSpPr>
        <p:spPr>
          <a:xfrm>
            <a:off x="1704404" y="3828890"/>
            <a:ext cx="2282702" cy="665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43047E-FBFD-4F79-BCA5-10E69740F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1"/>
            <a:ext cx="11044382" cy="686188"/>
          </a:xfrm>
        </p:spPr>
        <p:txBody>
          <a:bodyPr/>
          <a:lstStyle/>
          <a:p>
            <a:r>
              <a:rPr lang="en-US" dirty="0"/>
              <a:t>Metric 1 - </a:t>
            </a:r>
            <a:r>
              <a:rPr lang="en-US" sz="4800" b="1" i="0" dirty="0"/>
              <a:t>Connectedness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B30D50-1377-244D-A1A4-32FB836C1F3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8921D23-C4DE-4292-934A-A63CDF857831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926C73-F226-914E-AC56-BF3172765F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45546" y="6356350"/>
            <a:ext cx="6489218" cy="365125"/>
          </a:xfrm>
        </p:spPr>
        <p:txBody>
          <a:bodyPr/>
          <a:lstStyle/>
          <a:p>
            <a:pPr algn="l"/>
            <a:r>
              <a:rPr lang="en-US" dirty="0"/>
              <a:t>Chung, F. R. (1997). Spectral graph theory (Vol. 92). American Mathematical Soc.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86E01-62BB-5145-A6C3-515717DD3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BB99CA-9CBE-DE50-5EDF-9132B0E46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978" y="1664014"/>
            <a:ext cx="2032777" cy="5747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EFFF84-79FE-DCC3-5EDC-43731AD60660}"/>
              </a:ext>
            </a:extLst>
          </p:cNvPr>
          <p:cNvSpPr txBox="1"/>
          <p:nvPr/>
        </p:nvSpPr>
        <p:spPr>
          <a:xfrm flipH="1">
            <a:off x="1455790" y="2740298"/>
            <a:ext cx="4085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zeros in the spectrum.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2BEBB8-3CCE-03DF-0E7F-ABC88776D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78" y="2721844"/>
            <a:ext cx="545221" cy="4089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91CEBCD-0325-929B-BEF1-B62B9DA938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001"/>
          <a:stretch/>
        </p:blipFill>
        <p:spPr>
          <a:xfrm>
            <a:off x="8155336" y="2099393"/>
            <a:ext cx="3356959" cy="263731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3E6D779-5E58-CA3E-72C0-38E50F701C39}"/>
              </a:ext>
            </a:extLst>
          </p:cNvPr>
          <p:cNvSpPr/>
          <p:nvPr/>
        </p:nvSpPr>
        <p:spPr>
          <a:xfrm>
            <a:off x="8858225" y="3828890"/>
            <a:ext cx="898423" cy="485019"/>
          </a:xfrm>
          <a:prstGeom prst="round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2DF8222-6DA8-8110-1082-2258264C9BCC}"/>
                  </a:ext>
                </a:extLst>
              </p:cNvPr>
              <p:cNvSpPr txBox="1"/>
              <p:nvPr/>
            </p:nvSpPr>
            <p:spPr>
              <a:xfrm>
                <a:off x="1935123" y="3927920"/>
                <a:ext cx="1779077" cy="4458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l-GR" sz="20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Ζ</m:t>
                              </m:r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)→</m:t>
                              </m:r>
                              <m:r>
                                <a:rPr lang="pt-BR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US" sz="2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2DF8222-6DA8-8110-1082-2258264C9B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5123" y="3927920"/>
                <a:ext cx="1779077" cy="445891"/>
              </a:xfrm>
              <a:prstGeom prst="rect">
                <a:avLst/>
              </a:prstGeom>
              <a:blipFill>
                <a:blip r:embed="rId5"/>
                <a:stretch>
                  <a:fillRect l="-1370" r="-685" b="-19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9725BBB-5065-1052-B9B2-5528BA2D4DEC}"/>
                  </a:ext>
                </a:extLst>
              </p:cNvPr>
              <p:cNvSpPr txBox="1"/>
              <p:nvPr/>
            </p:nvSpPr>
            <p:spPr>
              <a:xfrm>
                <a:off x="1983265" y="4780343"/>
                <a:ext cx="1461297" cy="440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l-GR" sz="20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Ζ</m:t>
                              </m:r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)→</m:t>
                              </m:r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</m:func>
                    </m:oMath>
                  </m:oMathPara>
                </a14:m>
                <a:endParaRPr lang="en-US" sz="2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9725BBB-5065-1052-B9B2-5528BA2D4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265" y="4780343"/>
                <a:ext cx="1461297" cy="440313"/>
              </a:xfrm>
              <a:prstGeom prst="rect">
                <a:avLst/>
              </a:prstGeom>
              <a:blipFill>
                <a:blip r:embed="rId6"/>
                <a:stretch>
                  <a:fillRect l="-1667" r="-3333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>
            <a:extLst>
              <a:ext uri="{FF2B5EF4-FFF2-40B4-BE49-F238E27FC236}">
                <a16:creationId xmlns:a16="http://schemas.microsoft.com/office/drawing/2014/main" id="{99134075-2043-55A7-2ED2-1FF155B5CE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5434"/>
          <a:stretch/>
        </p:blipFill>
        <p:spPr>
          <a:xfrm>
            <a:off x="5242427" y="2052342"/>
            <a:ext cx="2954426" cy="275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98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17467"/>
            <a:ext cx="9779182" cy="38684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Introduction of the team and my career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Cybersecurity and cyberattacks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A network can be modeled by a (dynamical) graph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Anomaly Detection, the State-of-the-Art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Spectral Graph Analysis, a new approach for cybersecurity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Experiments &amp; Evaluation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Future works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9303D-13C0-6A41-947A-F998CC47B3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fld id="{7F058A71-F86E-4092-90C8-2538EF0BD276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9FEB4-4C5C-EB43-9696-7B42453DB7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5142" y="6356350"/>
            <a:ext cx="5188258" cy="365125"/>
          </a:xfrm>
        </p:spPr>
        <p:txBody>
          <a:bodyPr/>
          <a:lstStyle/>
          <a:p>
            <a:r>
              <a:rPr lang="en-US" dirty="0"/>
              <a:t>Towards attack detection in traffic data based on spectral graph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470D0-6D64-5E42-9515-048F8779CD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608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54239DD6-2534-F158-78B4-B36D5A10C8E0}"/>
              </a:ext>
            </a:extLst>
          </p:cNvPr>
          <p:cNvSpPr/>
          <p:nvPr/>
        </p:nvSpPr>
        <p:spPr>
          <a:xfrm>
            <a:off x="474494" y="1659359"/>
            <a:ext cx="3570656" cy="874924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66BE7DA-A6A4-7F09-06B3-C864C17E10F4}"/>
              </a:ext>
            </a:extLst>
          </p:cNvPr>
          <p:cNvSpPr/>
          <p:nvPr/>
        </p:nvSpPr>
        <p:spPr>
          <a:xfrm>
            <a:off x="2824033" y="5351952"/>
            <a:ext cx="2589744" cy="665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F102565-08E1-2A83-D74D-B610D5794EBC}"/>
              </a:ext>
            </a:extLst>
          </p:cNvPr>
          <p:cNvSpPr/>
          <p:nvPr/>
        </p:nvSpPr>
        <p:spPr>
          <a:xfrm>
            <a:off x="906771" y="3733079"/>
            <a:ext cx="3570656" cy="665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7D6B98AA-70EA-51C2-C219-0063E0AC0B4F}"/>
              </a:ext>
            </a:extLst>
          </p:cNvPr>
          <p:cNvSpPr/>
          <p:nvPr/>
        </p:nvSpPr>
        <p:spPr>
          <a:xfrm>
            <a:off x="1153755" y="3798482"/>
            <a:ext cx="486801" cy="5098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43047E-FBFD-4F79-BCA5-10E69740F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1"/>
            <a:ext cx="11044382" cy="686188"/>
          </a:xfrm>
        </p:spPr>
        <p:txBody>
          <a:bodyPr/>
          <a:lstStyle/>
          <a:p>
            <a:r>
              <a:rPr lang="en-US" dirty="0"/>
              <a:t>Metric 2 - </a:t>
            </a:r>
            <a:r>
              <a:rPr lang="en-US" sz="4800" b="1" dirty="0"/>
              <a:t>Flooding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926C73-F226-914E-AC56-BF3172765F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262" y="6345426"/>
            <a:ext cx="9054290" cy="365125"/>
          </a:xfrm>
        </p:spPr>
        <p:txBody>
          <a:bodyPr/>
          <a:lstStyle/>
          <a:p>
            <a:pPr algn="l"/>
            <a:r>
              <a:rPr lang="en-US" dirty="0"/>
              <a:t>De Abreu, N. M. M. (2007). Old and new results on algebraic connectivity of graphs. Linear algebra and its applications, 423(1), 53-73.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86E01-62BB-5145-A6C3-515717DD3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B6C191-486C-2DF3-C84D-01CD91AA3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800" y="1711872"/>
            <a:ext cx="3453609" cy="7747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43FCE54-92E2-8A05-A5E4-7DAAB4FD731E}"/>
                  </a:ext>
                </a:extLst>
              </p:cNvPr>
              <p:cNvSpPr txBox="1"/>
              <p:nvPr/>
            </p:nvSpPr>
            <p:spPr>
              <a:xfrm>
                <a:off x="440994" y="2621931"/>
                <a:ext cx="357065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is the number of servers/hubs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43FCE54-92E2-8A05-A5E4-7DAAB4FD73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994" y="2621931"/>
                <a:ext cx="3570657" cy="307777"/>
              </a:xfrm>
              <a:prstGeom prst="rect">
                <a:avLst/>
              </a:prstGeom>
              <a:blipFill>
                <a:blip r:embed="rId3"/>
                <a:stretch>
                  <a:fillRect l="-2389" t="-25490" r="-3584" b="-49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A2F91338-1564-5696-05E3-2C6458384F28}"/>
              </a:ext>
            </a:extLst>
          </p:cNvPr>
          <p:cNvSpPr/>
          <p:nvPr/>
        </p:nvSpPr>
        <p:spPr>
          <a:xfrm>
            <a:off x="5861926" y="1149303"/>
            <a:ext cx="2430187" cy="223950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5622AC4-2A25-EFC0-3BC3-B89F5E592804}"/>
              </a:ext>
            </a:extLst>
          </p:cNvPr>
          <p:cNvSpPr/>
          <p:nvPr/>
        </p:nvSpPr>
        <p:spPr>
          <a:xfrm>
            <a:off x="6749280" y="2001811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86569D-67BA-4C30-40B2-DF2B8EE3193B}"/>
              </a:ext>
            </a:extLst>
          </p:cNvPr>
          <p:cNvSpPr/>
          <p:nvPr/>
        </p:nvSpPr>
        <p:spPr>
          <a:xfrm>
            <a:off x="6020906" y="2820068"/>
            <a:ext cx="457200" cy="4572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53BAE1F-684E-F148-7A79-FDF4D54C5BFA}"/>
              </a:ext>
            </a:extLst>
          </p:cNvPr>
          <p:cNvSpPr/>
          <p:nvPr/>
        </p:nvSpPr>
        <p:spPr>
          <a:xfrm>
            <a:off x="7505473" y="1447684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B51D373-5141-85D2-5A3C-895D4A7B58DB}"/>
              </a:ext>
            </a:extLst>
          </p:cNvPr>
          <p:cNvCxnSpPr>
            <a:cxnSpLocks/>
            <a:stCxn id="20" idx="1"/>
            <a:endCxn id="24" idx="5"/>
          </p:cNvCxnSpPr>
          <p:nvPr/>
        </p:nvCxnSpPr>
        <p:spPr>
          <a:xfrm flipH="1" flipV="1">
            <a:off x="6411151" y="1635693"/>
            <a:ext cx="405084" cy="433073"/>
          </a:xfrm>
          <a:prstGeom prst="line">
            <a:avLst/>
          </a:prstGeom>
          <a:ln w="190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872DF8F2-F412-2D87-19D0-84AD33599D31}"/>
              </a:ext>
            </a:extLst>
          </p:cNvPr>
          <p:cNvSpPr/>
          <p:nvPr/>
        </p:nvSpPr>
        <p:spPr>
          <a:xfrm>
            <a:off x="6020906" y="1245448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BBA75C4-3EC8-6A08-B715-6370AD6CE5C3}"/>
              </a:ext>
            </a:extLst>
          </p:cNvPr>
          <p:cNvCxnSpPr>
            <a:cxnSpLocks/>
            <a:stCxn id="20" idx="7"/>
            <a:endCxn id="22" idx="3"/>
          </p:cNvCxnSpPr>
          <p:nvPr/>
        </p:nvCxnSpPr>
        <p:spPr>
          <a:xfrm flipV="1">
            <a:off x="7139525" y="1837929"/>
            <a:ext cx="432903" cy="230837"/>
          </a:xfrm>
          <a:prstGeom prst="line">
            <a:avLst/>
          </a:prstGeom>
          <a:ln w="190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61DF56D-F929-A165-9D15-73D1162FE5B5}"/>
              </a:ext>
            </a:extLst>
          </p:cNvPr>
          <p:cNvCxnSpPr>
            <a:cxnSpLocks/>
            <a:stCxn id="20" idx="3"/>
            <a:endCxn id="21" idx="7"/>
          </p:cNvCxnSpPr>
          <p:nvPr/>
        </p:nvCxnSpPr>
        <p:spPr>
          <a:xfrm flipH="1">
            <a:off x="6411151" y="2392056"/>
            <a:ext cx="405084" cy="494967"/>
          </a:xfrm>
          <a:prstGeom prst="line">
            <a:avLst/>
          </a:prstGeom>
          <a:ln w="1905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CADE11FA-B094-5E77-760C-F7E27EC2392E}"/>
              </a:ext>
            </a:extLst>
          </p:cNvPr>
          <p:cNvSpPr/>
          <p:nvPr/>
        </p:nvSpPr>
        <p:spPr>
          <a:xfrm>
            <a:off x="8841338" y="1888909"/>
            <a:ext cx="2430187" cy="223950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3DCE37C-A317-D273-1104-9EE682BAA511}"/>
              </a:ext>
            </a:extLst>
          </p:cNvPr>
          <p:cNvSpPr/>
          <p:nvPr/>
        </p:nvSpPr>
        <p:spPr>
          <a:xfrm>
            <a:off x="9728692" y="2741417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E1D10C0-F22F-1633-D56C-41FDC6C3D84F}"/>
              </a:ext>
            </a:extLst>
          </p:cNvPr>
          <p:cNvSpPr/>
          <p:nvPr/>
        </p:nvSpPr>
        <p:spPr>
          <a:xfrm>
            <a:off x="9696076" y="3614156"/>
            <a:ext cx="457200" cy="4572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6131CD3-F1F1-095B-5F12-E72A97C0D1A1}"/>
              </a:ext>
            </a:extLst>
          </p:cNvPr>
          <p:cNvSpPr/>
          <p:nvPr/>
        </p:nvSpPr>
        <p:spPr>
          <a:xfrm>
            <a:off x="10694162" y="2709185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451C530-78C9-857A-268C-F74815217899}"/>
              </a:ext>
            </a:extLst>
          </p:cNvPr>
          <p:cNvCxnSpPr>
            <a:cxnSpLocks/>
            <a:stCxn id="28" idx="1"/>
            <a:endCxn id="32" idx="5"/>
          </p:cNvCxnSpPr>
          <p:nvPr/>
        </p:nvCxnSpPr>
        <p:spPr>
          <a:xfrm flipH="1" flipV="1">
            <a:off x="9390563" y="2375299"/>
            <a:ext cx="405084" cy="433073"/>
          </a:xfrm>
          <a:prstGeom prst="line">
            <a:avLst/>
          </a:prstGeom>
          <a:ln w="190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C74F2D32-E993-D801-ACE8-DAE73F3817A5}"/>
              </a:ext>
            </a:extLst>
          </p:cNvPr>
          <p:cNvSpPr/>
          <p:nvPr/>
        </p:nvSpPr>
        <p:spPr>
          <a:xfrm>
            <a:off x="9000318" y="1985054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73DEFFE-1166-60F4-7AA4-E0F6F437A3FF}"/>
              </a:ext>
            </a:extLst>
          </p:cNvPr>
          <p:cNvCxnSpPr>
            <a:cxnSpLocks/>
            <a:stCxn id="28" idx="6"/>
            <a:endCxn id="30" idx="2"/>
          </p:cNvCxnSpPr>
          <p:nvPr/>
        </p:nvCxnSpPr>
        <p:spPr>
          <a:xfrm flipV="1">
            <a:off x="10185892" y="2937785"/>
            <a:ext cx="508270" cy="32232"/>
          </a:xfrm>
          <a:prstGeom prst="line">
            <a:avLst/>
          </a:prstGeom>
          <a:ln w="190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CD0366E-F98A-537A-0D72-13EA553E8B8C}"/>
              </a:ext>
            </a:extLst>
          </p:cNvPr>
          <p:cNvCxnSpPr>
            <a:cxnSpLocks/>
            <a:stCxn id="28" idx="4"/>
            <a:endCxn id="29" idx="0"/>
          </p:cNvCxnSpPr>
          <p:nvPr/>
        </p:nvCxnSpPr>
        <p:spPr>
          <a:xfrm flipH="1">
            <a:off x="9924676" y="3198617"/>
            <a:ext cx="32616" cy="415539"/>
          </a:xfrm>
          <a:prstGeom prst="line">
            <a:avLst/>
          </a:prstGeom>
          <a:ln w="1905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32DCAEF-2187-79DC-AC01-0EF9EFC15639}"/>
              </a:ext>
            </a:extLst>
          </p:cNvPr>
          <p:cNvCxnSpPr>
            <a:stCxn id="20" idx="6"/>
            <a:endCxn id="28" idx="2"/>
          </p:cNvCxnSpPr>
          <p:nvPr/>
        </p:nvCxnSpPr>
        <p:spPr>
          <a:xfrm>
            <a:off x="7206480" y="2230411"/>
            <a:ext cx="2522212" cy="73960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1A8D1C26-9456-D2AA-DC6F-9D9A4C6A4CC6}"/>
              </a:ext>
            </a:extLst>
          </p:cNvPr>
          <p:cNvSpPr/>
          <p:nvPr/>
        </p:nvSpPr>
        <p:spPr>
          <a:xfrm>
            <a:off x="6147640" y="3849904"/>
            <a:ext cx="2430187" cy="223950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C84062F-F92F-1FBC-1EF7-ED45E49889AF}"/>
              </a:ext>
            </a:extLst>
          </p:cNvPr>
          <p:cNvSpPr/>
          <p:nvPr/>
        </p:nvSpPr>
        <p:spPr>
          <a:xfrm>
            <a:off x="7034994" y="4702412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9A944ED-8500-169A-85B8-0DF7B2CC340C}"/>
              </a:ext>
            </a:extLst>
          </p:cNvPr>
          <p:cNvSpPr/>
          <p:nvPr/>
        </p:nvSpPr>
        <p:spPr>
          <a:xfrm>
            <a:off x="6385093" y="5334259"/>
            <a:ext cx="457200" cy="4572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40C7156-A557-4912-8D79-F2D75F53FE23}"/>
              </a:ext>
            </a:extLst>
          </p:cNvPr>
          <p:cNvSpPr/>
          <p:nvPr/>
        </p:nvSpPr>
        <p:spPr>
          <a:xfrm>
            <a:off x="8000464" y="4670180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12666F2-01AE-ACA9-B4E5-C6ECFBF142F1}"/>
              </a:ext>
            </a:extLst>
          </p:cNvPr>
          <p:cNvCxnSpPr>
            <a:cxnSpLocks/>
            <a:stCxn id="46" idx="1"/>
            <a:endCxn id="50" idx="5"/>
          </p:cNvCxnSpPr>
          <p:nvPr/>
        </p:nvCxnSpPr>
        <p:spPr>
          <a:xfrm flipH="1" flipV="1">
            <a:off x="6696865" y="4336294"/>
            <a:ext cx="405084" cy="433073"/>
          </a:xfrm>
          <a:prstGeom prst="line">
            <a:avLst/>
          </a:prstGeom>
          <a:ln w="190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0FC3D74B-EC25-7284-93CE-0241FC906684}"/>
              </a:ext>
            </a:extLst>
          </p:cNvPr>
          <p:cNvSpPr/>
          <p:nvPr/>
        </p:nvSpPr>
        <p:spPr>
          <a:xfrm>
            <a:off x="6306620" y="3946049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10E69EB-F96E-1455-F662-5E3CEBEFA519}"/>
              </a:ext>
            </a:extLst>
          </p:cNvPr>
          <p:cNvCxnSpPr>
            <a:cxnSpLocks/>
            <a:stCxn id="46" idx="6"/>
            <a:endCxn id="48" idx="2"/>
          </p:cNvCxnSpPr>
          <p:nvPr/>
        </p:nvCxnSpPr>
        <p:spPr>
          <a:xfrm flipV="1">
            <a:off x="7492194" y="4898780"/>
            <a:ext cx="508270" cy="32232"/>
          </a:xfrm>
          <a:prstGeom prst="line">
            <a:avLst/>
          </a:prstGeom>
          <a:ln w="190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50A9D2B-5A35-B5DB-FAB1-58E8D14279A4}"/>
              </a:ext>
            </a:extLst>
          </p:cNvPr>
          <p:cNvCxnSpPr>
            <a:cxnSpLocks/>
            <a:stCxn id="46" idx="3"/>
            <a:endCxn id="47" idx="7"/>
          </p:cNvCxnSpPr>
          <p:nvPr/>
        </p:nvCxnSpPr>
        <p:spPr>
          <a:xfrm flipH="1">
            <a:off x="6775338" y="5092657"/>
            <a:ext cx="326611" cy="308557"/>
          </a:xfrm>
          <a:prstGeom prst="line">
            <a:avLst/>
          </a:prstGeom>
          <a:ln w="1905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9FE46A6-7CDE-1D56-63FB-0AC051D1495C}"/>
              </a:ext>
            </a:extLst>
          </p:cNvPr>
          <p:cNvCxnSpPr>
            <a:cxnSpLocks/>
            <a:stCxn id="46" idx="7"/>
            <a:endCxn id="28" idx="3"/>
          </p:cNvCxnSpPr>
          <p:nvPr/>
        </p:nvCxnSpPr>
        <p:spPr>
          <a:xfrm flipV="1">
            <a:off x="7425239" y="3131662"/>
            <a:ext cx="2370408" cy="163770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Arrow: Up 59">
            <a:extLst>
              <a:ext uri="{FF2B5EF4-FFF2-40B4-BE49-F238E27FC236}">
                <a16:creationId xmlns:a16="http://schemas.microsoft.com/office/drawing/2014/main" id="{F474321D-B630-5D35-71EB-61AAB2EFC216}"/>
              </a:ext>
            </a:extLst>
          </p:cNvPr>
          <p:cNvSpPr/>
          <p:nvPr/>
        </p:nvSpPr>
        <p:spPr>
          <a:xfrm>
            <a:off x="1256414" y="3903554"/>
            <a:ext cx="275224" cy="2844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5CB4333-9FC4-4FC3-1600-96A68D36E0D5}"/>
              </a:ext>
            </a:extLst>
          </p:cNvPr>
          <p:cNvSpPr txBox="1"/>
          <p:nvPr/>
        </p:nvSpPr>
        <p:spPr>
          <a:xfrm>
            <a:off x="1660667" y="3868374"/>
            <a:ext cx="2340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Connections/Flooding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A3185EA4-79EB-7B10-937C-AF22FCDCD5BC}"/>
              </a:ext>
            </a:extLst>
          </p:cNvPr>
          <p:cNvSpPr/>
          <p:nvPr/>
        </p:nvSpPr>
        <p:spPr>
          <a:xfrm>
            <a:off x="3327697" y="5443089"/>
            <a:ext cx="486801" cy="5098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Arrow: Up 63">
            <a:extLst>
              <a:ext uri="{FF2B5EF4-FFF2-40B4-BE49-F238E27FC236}">
                <a16:creationId xmlns:a16="http://schemas.microsoft.com/office/drawing/2014/main" id="{C9B43001-CE3A-443D-0FA8-2DC89C3DEAB7}"/>
              </a:ext>
            </a:extLst>
          </p:cNvPr>
          <p:cNvSpPr/>
          <p:nvPr/>
        </p:nvSpPr>
        <p:spPr>
          <a:xfrm>
            <a:off x="3430356" y="5548161"/>
            <a:ext cx="275224" cy="2844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E456348-0398-A462-8DF2-1B5A77AB2BAB}"/>
              </a:ext>
            </a:extLst>
          </p:cNvPr>
          <p:cNvSpPr txBox="1"/>
          <p:nvPr/>
        </p:nvSpPr>
        <p:spPr>
          <a:xfrm>
            <a:off x="3834609" y="5512981"/>
            <a:ext cx="998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Metric 2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3EC55044-53A4-750C-A8F7-BCCE27F8C7BD}"/>
              </a:ext>
            </a:extLst>
          </p:cNvPr>
          <p:cNvCxnSpPr>
            <a:cxnSpLocks/>
            <a:stCxn id="68" idx="2"/>
            <a:endCxn id="71" idx="0"/>
          </p:cNvCxnSpPr>
          <p:nvPr/>
        </p:nvCxnSpPr>
        <p:spPr>
          <a:xfrm>
            <a:off x="2692099" y="4398735"/>
            <a:ext cx="1426806" cy="953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00DEB558-7A77-CA65-B03D-40EAD64F9572}"/>
              </a:ext>
            </a:extLst>
          </p:cNvPr>
          <p:cNvSpPr txBox="1"/>
          <p:nvPr/>
        </p:nvSpPr>
        <p:spPr>
          <a:xfrm>
            <a:off x="3529744" y="4671800"/>
            <a:ext cx="1131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Results in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EC3F59D7-658F-5AEB-A839-D1B8A55AB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</p:spPr>
        <p:txBody>
          <a:bodyPr/>
          <a:lstStyle/>
          <a:p>
            <a:fld id="{C8921D23-C4DE-4292-934A-A63CDF857831}" type="datetime1">
              <a:rPr lang="en-US" smtClean="0"/>
              <a:t>29/06/2023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947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D124933B-388D-C7F9-C0C6-787A035B4077}"/>
              </a:ext>
            </a:extLst>
          </p:cNvPr>
          <p:cNvSpPr/>
          <p:nvPr/>
        </p:nvSpPr>
        <p:spPr>
          <a:xfrm>
            <a:off x="474494" y="1659359"/>
            <a:ext cx="3570656" cy="874924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43047E-FBFD-4F79-BCA5-10E69740F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1"/>
            <a:ext cx="11044382" cy="686188"/>
          </a:xfrm>
        </p:spPr>
        <p:txBody>
          <a:bodyPr/>
          <a:lstStyle/>
          <a:p>
            <a:r>
              <a:rPr lang="en-US" dirty="0"/>
              <a:t>Metric 3 - </a:t>
            </a:r>
            <a:r>
              <a:rPr lang="en-US" sz="4800" b="1" dirty="0"/>
              <a:t>Wiringness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B30D50-1377-244D-A1A4-32FB836C1F3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8921D23-C4DE-4292-934A-A63CDF857831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926C73-F226-914E-AC56-BF3172765F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56341" y="6412700"/>
            <a:ext cx="9812784" cy="365125"/>
          </a:xfrm>
        </p:spPr>
        <p:txBody>
          <a:bodyPr/>
          <a:lstStyle/>
          <a:p>
            <a:pPr algn="l"/>
            <a:r>
              <a:rPr lang="en-US" sz="1100" dirty="0"/>
              <a:t>Bauer, F., </a:t>
            </a:r>
            <a:r>
              <a:rPr lang="en-US" sz="1100" dirty="0" err="1"/>
              <a:t>Jost</a:t>
            </a:r>
            <a:r>
              <a:rPr lang="en-US" sz="1100" dirty="0"/>
              <a:t>, J.: Bipartite and neighborhood graphs and the spectrum of the normalized graph </a:t>
            </a:r>
            <a:r>
              <a:rPr lang="en-US" sz="1100" dirty="0" err="1"/>
              <a:t>laplacian</a:t>
            </a:r>
            <a:r>
              <a:rPr lang="en-US" sz="1100" dirty="0"/>
              <a:t>. </a:t>
            </a:r>
            <a:r>
              <a:rPr lang="en-US" sz="1100" dirty="0" err="1"/>
              <a:t>arXiv</a:t>
            </a:r>
            <a:r>
              <a:rPr lang="en-US" sz="1100" dirty="0"/>
              <a:t> preprint arXiv:0910.3118 (2009)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86E01-62BB-5145-A6C3-515717DD3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74B340-D2CE-8D4C-D41D-307DC70F85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18"/>
          <a:stretch/>
        </p:blipFill>
        <p:spPr>
          <a:xfrm>
            <a:off x="730703" y="1873858"/>
            <a:ext cx="2799041" cy="3921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C9DE4AA-1BA2-EE32-4EB7-1FD309806CFA}"/>
              </a:ext>
            </a:extLst>
          </p:cNvPr>
          <p:cNvSpPr/>
          <p:nvPr/>
        </p:nvSpPr>
        <p:spPr>
          <a:xfrm>
            <a:off x="2824033" y="5351952"/>
            <a:ext cx="2589744" cy="665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4AF1D0-17CD-1D2C-513D-966E7F932B37}"/>
              </a:ext>
            </a:extLst>
          </p:cNvPr>
          <p:cNvSpPr/>
          <p:nvPr/>
        </p:nvSpPr>
        <p:spPr>
          <a:xfrm>
            <a:off x="906771" y="3733079"/>
            <a:ext cx="3570656" cy="665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05DAE9F-9563-3FC3-CB08-B18224736277}"/>
              </a:ext>
            </a:extLst>
          </p:cNvPr>
          <p:cNvSpPr/>
          <p:nvPr/>
        </p:nvSpPr>
        <p:spPr>
          <a:xfrm>
            <a:off x="1153755" y="3798482"/>
            <a:ext cx="486801" cy="5098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B0BDE7-49C2-DAC7-61D8-E67F5C45E596}"/>
              </a:ext>
            </a:extLst>
          </p:cNvPr>
          <p:cNvSpPr/>
          <p:nvPr/>
        </p:nvSpPr>
        <p:spPr>
          <a:xfrm>
            <a:off x="5861926" y="1149303"/>
            <a:ext cx="2430187" cy="223950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D9A78C9-2737-80B0-7656-F1C5399CF694}"/>
              </a:ext>
            </a:extLst>
          </p:cNvPr>
          <p:cNvSpPr/>
          <p:nvPr/>
        </p:nvSpPr>
        <p:spPr>
          <a:xfrm>
            <a:off x="6749280" y="2001811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BC96D95-3366-3566-CCA0-4E365C562DFB}"/>
              </a:ext>
            </a:extLst>
          </p:cNvPr>
          <p:cNvSpPr/>
          <p:nvPr/>
        </p:nvSpPr>
        <p:spPr>
          <a:xfrm>
            <a:off x="6020906" y="2820068"/>
            <a:ext cx="457200" cy="4572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78CBEE2-A2B5-6B04-8D0F-E6A3C484EC39}"/>
              </a:ext>
            </a:extLst>
          </p:cNvPr>
          <p:cNvSpPr/>
          <p:nvPr/>
        </p:nvSpPr>
        <p:spPr>
          <a:xfrm>
            <a:off x="7505473" y="1447684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55BA92-7BB9-0019-D4FB-2195BA129558}"/>
              </a:ext>
            </a:extLst>
          </p:cNvPr>
          <p:cNvCxnSpPr>
            <a:cxnSpLocks/>
            <a:stCxn id="11" idx="1"/>
            <a:endCxn id="15" idx="5"/>
          </p:cNvCxnSpPr>
          <p:nvPr/>
        </p:nvCxnSpPr>
        <p:spPr>
          <a:xfrm flipH="1" flipV="1">
            <a:off x="6411151" y="1635693"/>
            <a:ext cx="405084" cy="433073"/>
          </a:xfrm>
          <a:prstGeom prst="line">
            <a:avLst/>
          </a:prstGeom>
          <a:ln w="190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A6172164-E1A3-1F9C-94D9-3035D13B65E0}"/>
              </a:ext>
            </a:extLst>
          </p:cNvPr>
          <p:cNvSpPr/>
          <p:nvPr/>
        </p:nvSpPr>
        <p:spPr>
          <a:xfrm>
            <a:off x="6020906" y="1245448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6E9084A-A397-9F65-C5F1-F9ED9E433C2E}"/>
              </a:ext>
            </a:extLst>
          </p:cNvPr>
          <p:cNvCxnSpPr>
            <a:cxnSpLocks/>
            <a:stCxn id="11" idx="7"/>
            <a:endCxn id="13" idx="3"/>
          </p:cNvCxnSpPr>
          <p:nvPr/>
        </p:nvCxnSpPr>
        <p:spPr>
          <a:xfrm flipV="1">
            <a:off x="7139525" y="1837929"/>
            <a:ext cx="432903" cy="230837"/>
          </a:xfrm>
          <a:prstGeom prst="line">
            <a:avLst/>
          </a:prstGeom>
          <a:ln w="190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7D37E6E-1E5E-C212-AD2E-B260F08A73B1}"/>
              </a:ext>
            </a:extLst>
          </p:cNvPr>
          <p:cNvCxnSpPr>
            <a:cxnSpLocks/>
            <a:stCxn id="11" idx="3"/>
            <a:endCxn id="12" idx="7"/>
          </p:cNvCxnSpPr>
          <p:nvPr/>
        </p:nvCxnSpPr>
        <p:spPr>
          <a:xfrm flipH="1">
            <a:off x="6411151" y="2392056"/>
            <a:ext cx="405084" cy="494967"/>
          </a:xfrm>
          <a:prstGeom prst="line">
            <a:avLst/>
          </a:prstGeom>
          <a:ln w="1905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FF55676-826F-71B8-F942-E4BBF9F7D487}"/>
              </a:ext>
            </a:extLst>
          </p:cNvPr>
          <p:cNvSpPr/>
          <p:nvPr/>
        </p:nvSpPr>
        <p:spPr>
          <a:xfrm>
            <a:off x="8841338" y="1888909"/>
            <a:ext cx="2430187" cy="223950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2390D80-0AFF-EB7B-336C-CB13DC8219E1}"/>
              </a:ext>
            </a:extLst>
          </p:cNvPr>
          <p:cNvSpPr/>
          <p:nvPr/>
        </p:nvSpPr>
        <p:spPr>
          <a:xfrm>
            <a:off x="9728692" y="2741417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363BE73-3112-6001-B4AB-F9CEBEB59A40}"/>
              </a:ext>
            </a:extLst>
          </p:cNvPr>
          <p:cNvSpPr/>
          <p:nvPr/>
        </p:nvSpPr>
        <p:spPr>
          <a:xfrm>
            <a:off x="9696076" y="3614156"/>
            <a:ext cx="457200" cy="4572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7AD886C-C275-4330-8D10-A7F60743E9A1}"/>
              </a:ext>
            </a:extLst>
          </p:cNvPr>
          <p:cNvSpPr/>
          <p:nvPr/>
        </p:nvSpPr>
        <p:spPr>
          <a:xfrm>
            <a:off x="10694162" y="2709185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FA6E5F-3B56-8D7D-D61A-985DB923E75B}"/>
              </a:ext>
            </a:extLst>
          </p:cNvPr>
          <p:cNvCxnSpPr>
            <a:cxnSpLocks/>
            <a:stCxn id="19" idx="1"/>
            <a:endCxn id="23" idx="5"/>
          </p:cNvCxnSpPr>
          <p:nvPr/>
        </p:nvCxnSpPr>
        <p:spPr>
          <a:xfrm flipH="1" flipV="1">
            <a:off x="9390563" y="2375299"/>
            <a:ext cx="405084" cy="433073"/>
          </a:xfrm>
          <a:prstGeom prst="line">
            <a:avLst/>
          </a:prstGeom>
          <a:ln w="190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17DC2219-29C4-1646-78E9-258AE419A1C1}"/>
              </a:ext>
            </a:extLst>
          </p:cNvPr>
          <p:cNvSpPr/>
          <p:nvPr/>
        </p:nvSpPr>
        <p:spPr>
          <a:xfrm>
            <a:off x="9000318" y="1985054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73E3E6D-D327-6A74-F68D-509893FFC7F8}"/>
              </a:ext>
            </a:extLst>
          </p:cNvPr>
          <p:cNvCxnSpPr>
            <a:cxnSpLocks/>
            <a:stCxn id="19" idx="6"/>
            <a:endCxn id="21" idx="2"/>
          </p:cNvCxnSpPr>
          <p:nvPr/>
        </p:nvCxnSpPr>
        <p:spPr>
          <a:xfrm flipV="1">
            <a:off x="10185892" y="2937785"/>
            <a:ext cx="508270" cy="32232"/>
          </a:xfrm>
          <a:prstGeom prst="line">
            <a:avLst/>
          </a:prstGeom>
          <a:ln w="190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8E33A19-AE95-9CFF-CAC9-6D4544D264B8}"/>
              </a:ext>
            </a:extLst>
          </p:cNvPr>
          <p:cNvCxnSpPr>
            <a:cxnSpLocks/>
            <a:stCxn id="19" idx="4"/>
            <a:endCxn id="20" idx="0"/>
          </p:cNvCxnSpPr>
          <p:nvPr/>
        </p:nvCxnSpPr>
        <p:spPr>
          <a:xfrm flipH="1">
            <a:off x="9924676" y="3198617"/>
            <a:ext cx="32616" cy="415539"/>
          </a:xfrm>
          <a:prstGeom prst="line">
            <a:avLst/>
          </a:prstGeom>
          <a:ln w="1905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F5EA1BA-0FCD-955D-F272-5204E05E893B}"/>
              </a:ext>
            </a:extLst>
          </p:cNvPr>
          <p:cNvCxnSpPr>
            <a:stCxn id="11" idx="6"/>
            <a:endCxn id="19" idx="2"/>
          </p:cNvCxnSpPr>
          <p:nvPr/>
        </p:nvCxnSpPr>
        <p:spPr>
          <a:xfrm>
            <a:off x="7206480" y="2230411"/>
            <a:ext cx="2522212" cy="73960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ED80F375-32DC-77F1-A2EF-5431E0A2132E}"/>
              </a:ext>
            </a:extLst>
          </p:cNvPr>
          <p:cNvSpPr/>
          <p:nvPr/>
        </p:nvSpPr>
        <p:spPr>
          <a:xfrm>
            <a:off x="6147640" y="3849904"/>
            <a:ext cx="2430187" cy="223950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3FE6F63-1D1D-AB8B-ABD3-136DE7EF0D9F}"/>
              </a:ext>
            </a:extLst>
          </p:cNvPr>
          <p:cNvSpPr/>
          <p:nvPr/>
        </p:nvSpPr>
        <p:spPr>
          <a:xfrm>
            <a:off x="7034994" y="4702412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DC2BF46-DA84-52E5-6C78-7359B286159C}"/>
              </a:ext>
            </a:extLst>
          </p:cNvPr>
          <p:cNvSpPr/>
          <p:nvPr/>
        </p:nvSpPr>
        <p:spPr>
          <a:xfrm>
            <a:off x="6385093" y="5334259"/>
            <a:ext cx="457200" cy="4572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EB25C98-380A-DDA6-CD11-BA4ACE67F7F3}"/>
              </a:ext>
            </a:extLst>
          </p:cNvPr>
          <p:cNvSpPr/>
          <p:nvPr/>
        </p:nvSpPr>
        <p:spPr>
          <a:xfrm>
            <a:off x="8000464" y="4670180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EE1D15B-BE74-E9F9-6530-F5C75088AB73}"/>
              </a:ext>
            </a:extLst>
          </p:cNvPr>
          <p:cNvCxnSpPr>
            <a:cxnSpLocks/>
            <a:stCxn id="28" idx="1"/>
            <a:endCxn id="32" idx="5"/>
          </p:cNvCxnSpPr>
          <p:nvPr/>
        </p:nvCxnSpPr>
        <p:spPr>
          <a:xfrm flipH="1" flipV="1">
            <a:off x="6696865" y="4336294"/>
            <a:ext cx="405084" cy="433073"/>
          </a:xfrm>
          <a:prstGeom prst="line">
            <a:avLst/>
          </a:prstGeom>
          <a:ln w="190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A8E0CA00-0063-9F0D-EA0D-97CE1492BCFF}"/>
              </a:ext>
            </a:extLst>
          </p:cNvPr>
          <p:cNvSpPr/>
          <p:nvPr/>
        </p:nvSpPr>
        <p:spPr>
          <a:xfrm>
            <a:off x="6306620" y="3946049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1E3E6FB-81F6-EFD1-FA67-E81AFB09BC06}"/>
              </a:ext>
            </a:extLst>
          </p:cNvPr>
          <p:cNvCxnSpPr>
            <a:cxnSpLocks/>
            <a:stCxn id="28" idx="6"/>
            <a:endCxn id="30" idx="2"/>
          </p:cNvCxnSpPr>
          <p:nvPr/>
        </p:nvCxnSpPr>
        <p:spPr>
          <a:xfrm flipV="1">
            <a:off x="7492194" y="4898780"/>
            <a:ext cx="508270" cy="32232"/>
          </a:xfrm>
          <a:prstGeom prst="line">
            <a:avLst/>
          </a:prstGeom>
          <a:ln w="190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447650B-795A-FEE9-E51E-AD34BFE3C10F}"/>
              </a:ext>
            </a:extLst>
          </p:cNvPr>
          <p:cNvCxnSpPr>
            <a:cxnSpLocks/>
            <a:stCxn id="28" idx="3"/>
            <a:endCxn id="29" idx="7"/>
          </p:cNvCxnSpPr>
          <p:nvPr/>
        </p:nvCxnSpPr>
        <p:spPr>
          <a:xfrm flipH="1">
            <a:off x="6775338" y="5092657"/>
            <a:ext cx="326611" cy="308557"/>
          </a:xfrm>
          <a:prstGeom prst="line">
            <a:avLst/>
          </a:prstGeom>
          <a:ln w="1905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2CCEE81-EB8A-4F71-B381-25DDFB116C10}"/>
              </a:ext>
            </a:extLst>
          </p:cNvPr>
          <p:cNvCxnSpPr>
            <a:cxnSpLocks/>
            <a:stCxn id="28" idx="7"/>
            <a:endCxn id="19" idx="3"/>
          </p:cNvCxnSpPr>
          <p:nvPr/>
        </p:nvCxnSpPr>
        <p:spPr>
          <a:xfrm flipV="1">
            <a:off x="7425239" y="3131662"/>
            <a:ext cx="2370408" cy="163770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Arrow: Up 35">
            <a:extLst>
              <a:ext uri="{FF2B5EF4-FFF2-40B4-BE49-F238E27FC236}">
                <a16:creationId xmlns:a16="http://schemas.microsoft.com/office/drawing/2014/main" id="{3D0F3979-3984-D7B3-43FC-2C0850EBF171}"/>
              </a:ext>
            </a:extLst>
          </p:cNvPr>
          <p:cNvSpPr/>
          <p:nvPr/>
        </p:nvSpPr>
        <p:spPr>
          <a:xfrm>
            <a:off x="1256414" y="3903554"/>
            <a:ext cx="275224" cy="2844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90DD7E3-DED1-F2FD-5410-06B9D078C80F}"/>
              </a:ext>
            </a:extLst>
          </p:cNvPr>
          <p:cNvSpPr txBox="1"/>
          <p:nvPr/>
        </p:nvSpPr>
        <p:spPr>
          <a:xfrm>
            <a:off x="1660667" y="3868374"/>
            <a:ext cx="1225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pkts/bytes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33DF08E-8C95-897E-A694-8A6C49AFFC7D}"/>
              </a:ext>
            </a:extLst>
          </p:cNvPr>
          <p:cNvSpPr/>
          <p:nvPr/>
        </p:nvSpPr>
        <p:spPr>
          <a:xfrm>
            <a:off x="3327697" y="5443089"/>
            <a:ext cx="486801" cy="5098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Up 38">
            <a:extLst>
              <a:ext uri="{FF2B5EF4-FFF2-40B4-BE49-F238E27FC236}">
                <a16:creationId xmlns:a16="http://schemas.microsoft.com/office/drawing/2014/main" id="{D4BF7148-F0DB-68F2-DF98-EA2611B9DB98}"/>
              </a:ext>
            </a:extLst>
          </p:cNvPr>
          <p:cNvSpPr/>
          <p:nvPr/>
        </p:nvSpPr>
        <p:spPr>
          <a:xfrm>
            <a:off x="3430356" y="5548161"/>
            <a:ext cx="275224" cy="2844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4F27148-AF92-D8B8-A9FD-A2573EA6930C}"/>
              </a:ext>
            </a:extLst>
          </p:cNvPr>
          <p:cNvSpPr txBox="1"/>
          <p:nvPr/>
        </p:nvSpPr>
        <p:spPr>
          <a:xfrm>
            <a:off x="3834609" y="5512981"/>
            <a:ext cx="998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Metric 3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2A033AA-768F-A28B-88C3-0394C3983989}"/>
              </a:ext>
            </a:extLst>
          </p:cNvPr>
          <p:cNvCxnSpPr>
            <a:cxnSpLocks/>
            <a:stCxn id="8" idx="2"/>
            <a:endCxn id="4" idx="0"/>
          </p:cNvCxnSpPr>
          <p:nvPr/>
        </p:nvCxnSpPr>
        <p:spPr>
          <a:xfrm>
            <a:off x="2692099" y="4398735"/>
            <a:ext cx="1426806" cy="953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69FD4501-E38B-6F08-6C78-5E8EF3A0A8AB}"/>
              </a:ext>
            </a:extLst>
          </p:cNvPr>
          <p:cNvSpPr txBox="1"/>
          <p:nvPr/>
        </p:nvSpPr>
        <p:spPr>
          <a:xfrm>
            <a:off x="3529744" y="4671800"/>
            <a:ext cx="1131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Results 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086C747-321E-59EF-32C4-0BA7D790BEAD}"/>
                  </a:ext>
                </a:extLst>
              </p:cNvPr>
              <p:cNvSpPr txBox="1"/>
              <p:nvPr/>
            </p:nvSpPr>
            <p:spPr>
              <a:xfrm>
                <a:off x="440994" y="2621931"/>
                <a:ext cx="357065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is the number of servers/hubs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086C747-321E-59EF-32C4-0BA7D790BE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994" y="2621931"/>
                <a:ext cx="3570657" cy="307777"/>
              </a:xfrm>
              <a:prstGeom prst="rect">
                <a:avLst/>
              </a:prstGeom>
              <a:blipFill>
                <a:blip r:embed="rId3"/>
                <a:stretch>
                  <a:fillRect l="-2389" t="-25490" r="-3584" b="-49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1907F787-EBF9-4A20-1111-D87B5BAB41FE}"/>
              </a:ext>
            </a:extLst>
          </p:cNvPr>
          <p:cNvSpPr txBox="1"/>
          <p:nvPr/>
        </p:nvSpPr>
        <p:spPr>
          <a:xfrm>
            <a:off x="8337772" y="3523484"/>
            <a:ext cx="54534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3715863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E79FCD30-A1A3-CFB4-5732-1E287400ADC5}"/>
              </a:ext>
            </a:extLst>
          </p:cNvPr>
          <p:cNvSpPr/>
          <p:nvPr/>
        </p:nvSpPr>
        <p:spPr>
          <a:xfrm>
            <a:off x="5917441" y="3838334"/>
            <a:ext cx="5295056" cy="2369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19D0B78-1D15-2E08-6177-C2218BA9B69A}"/>
              </a:ext>
            </a:extLst>
          </p:cNvPr>
          <p:cNvSpPr/>
          <p:nvPr/>
        </p:nvSpPr>
        <p:spPr>
          <a:xfrm>
            <a:off x="5930282" y="1380329"/>
            <a:ext cx="5282215" cy="2369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DE6A79-D512-9031-3DDC-078731317610}"/>
              </a:ext>
            </a:extLst>
          </p:cNvPr>
          <p:cNvSpPr/>
          <p:nvPr/>
        </p:nvSpPr>
        <p:spPr>
          <a:xfrm>
            <a:off x="474493" y="1659359"/>
            <a:ext cx="5180583" cy="874924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43047E-FBFD-4F79-BCA5-10E69740F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1"/>
            <a:ext cx="11044382" cy="686188"/>
          </a:xfrm>
        </p:spPr>
        <p:txBody>
          <a:bodyPr/>
          <a:lstStyle/>
          <a:p>
            <a:r>
              <a:rPr lang="en-US" dirty="0"/>
              <a:t>Metric 4 - </a:t>
            </a:r>
            <a:r>
              <a:rPr lang="en-US" sz="4800" b="1" dirty="0"/>
              <a:t>Asymmetry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B30D50-1377-244D-A1A4-32FB836C1F3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8921D23-C4DE-4292-934A-A63CDF857831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926C73-F226-914E-AC56-BF3172765F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5096164" cy="365125"/>
          </a:xfrm>
        </p:spPr>
        <p:txBody>
          <a:bodyPr/>
          <a:lstStyle/>
          <a:p>
            <a:r>
              <a:rPr lang="en-US" dirty="0"/>
              <a:t>Towards attack detection in traffic data based on spectral graph analysis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86E01-62BB-5145-A6C3-515717DD3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C96B9D-37E2-F37B-91E1-9319EBFF0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42" y="1942718"/>
            <a:ext cx="5024203" cy="2975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184AA1-79C1-9829-CB09-294E13715BDD}"/>
              </a:ext>
            </a:extLst>
          </p:cNvPr>
          <p:cNvSpPr txBox="1"/>
          <p:nvPr/>
        </p:nvSpPr>
        <p:spPr>
          <a:xfrm>
            <a:off x="381000" y="253428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with </a:t>
            </a:r>
            <a:r>
              <a:rPr lang="el-GR" dirty="0"/>
              <a:t>ε = 10</a:t>
            </a:r>
            <a:r>
              <a:rPr lang="en-US" baseline="30000" dirty="0"/>
              <a:t>-12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5246D1-8AC5-B33E-C219-3F201718DB6D}"/>
              </a:ext>
            </a:extLst>
          </p:cNvPr>
          <p:cNvSpPr/>
          <p:nvPr/>
        </p:nvSpPr>
        <p:spPr>
          <a:xfrm>
            <a:off x="2824033" y="5351952"/>
            <a:ext cx="2589744" cy="665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0A71F8-939F-1046-3031-468228D2D245}"/>
              </a:ext>
            </a:extLst>
          </p:cNvPr>
          <p:cNvSpPr/>
          <p:nvPr/>
        </p:nvSpPr>
        <p:spPr>
          <a:xfrm>
            <a:off x="906771" y="3733079"/>
            <a:ext cx="3768054" cy="665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B7BDD27-C41B-D635-49DA-711B5DBD1EFB}"/>
              </a:ext>
            </a:extLst>
          </p:cNvPr>
          <p:cNvSpPr/>
          <p:nvPr/>
        </p:nvSpPr>
        <p:spPr>
          <a:xfrm>
            <a:off x="1153755" y="3798482"/>
            <a:ext cx="486801" cy="5098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Up 14">
            <a:extLst>
              <a:ext uri="{FF2B5EF4-FFF2-40B4-BE49-F238E27FC236}">
                <a16:creationId xmlns:a16="http://schemas.microsoft.com/office/drawing/2014/main" id="{900EC90F-F7E5-7915-92EA-FF03E243E7FD}"/>
              </a:ext>
            </a:extLst>
          </p:cNvPr>
          <p:cNvSpPr/>
          <p:nvPr/>
        </p:nvSpPr>
        <p:spPr>
          <a:xfrm flipV="1">
            <a:off x="1277399" y="3913937"/>
            <a:ext cx="239512" cy="3039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3A395F-0D12-6CAE-1CA9-D16E34768C20}"/>
              </a:ext>
            </a:extLst>
          </p:cNvPr>
          <p:cNvSpPr txBox="1"/>
          <p:nvPr/>
        </p:nvSpPr>
        <p:spPr>
          <a:xfrm>
            <a:off x="1660667" y="3868374"/>
            <a:ext cx="3014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Identical patterns/symmetry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69EF757-AF3E-8B72-72B6-8F7B1176C7D9}"/>
              </a:ext>
            </a:extLst>
          </p:cNvPr>
          <p:cNvSpPr/>
          <p:nvPr/>
        </p:nvSpPr>
        <p:spPr>
          <a:xfrm>
            <a:off x="3327697" y="5443089"/>
            <a:ext cx="486801" cy="5098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BAF894E9-A6F6-4A16-D719-6BDD4AC9B9EE}"/>
              </a:ext>
            </a:extLst>
          </p:cNvPr>
          <p:cNvSpPr/>
          <p:nvPr/>
        </p:nvSpPr>
        <p:spPr>
          <a:xfrm>
            <a:off x="3430356" y="5548161"/>
            <a:ext cx="275224" cy="2844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16F3DC-DD7D-31E9-B609-BA1B03440E84}"/>
              </a:ext>
            </a:extLst>
          </p:cNvPr>
          <p:cNvSpPr txBox="1"/>
          <p:nvPr/>
        </p:nvSpPr>
        <p:spPr>
          <a:xfrm>
            <a:off x="3834609" y="5512981"/>
            <a:ext cx="998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Metric 4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2D53D2E-E934-0E3F-111C-B4FEB23503C4}"/>
              </a:ext>
            </a:extLst>
          </p:cNvPr>
          <p:cNvCxnSpPr>
            <a:cxnSpLocks/>
            <a:stCxn id="13" idx="2"/>
            <a:endCxn id="12" idx="0"/>
          </p:cNvCxnSpPr>
          <p:nvPr/>
        </p:nvCxnSpPr>
        <p:spPr>
          <a:xfrm>
            <a:off x="2790798" y="4398735"/>
            <a:ext cx="1328107" cy="953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AB871AF-8ECA-85D1-D1AD-AE8777381080}"/>
              </a:ext>
            </a:extLst>
          </p:cNvPr>
          <p:cNvSpPr txBox="1"/>
          <p:nvPr/>
        </p:nvSpPr>
        <p:spPr>
          <a:xfrm>
            <a:off x="3529744" y="4671800"/>
            <a:ext cx="1131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Results in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8DE8736-FCB4-319D-7DE0-1A959401D696}"/>
              </a:ext>
            </a:extLst>
          </p:cNvPr>
          <p:cNvSpPr/>
          <p:nvPr/>
        </p:nvSpPr>
        <p:spPr>
          <a:xfrm>
            <a:off x="5999372" y="1437388"/>
            <a:ext cx="2430187" cy="223950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9542AA0-D015-5B0F-BC67-83AA0273D3AB}"/>
              </a:ext>
            </a:extLst>
          </p:cNvPr>
          <p:cNvSpPr/>
          <p:nvPr/>
        </p:nvSpPr>
        <p:spPr>
          <a:xfrm>
            <a:off x="6886726" y="2289896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6D34CA0-979F-0928-6B78-4459F92EB8A1}"/>
              </a:ext>
            </a:extLst>
          </p:cNvPr>
          <p:cNvSpPr/>
          <p:nvPr/>
        </p:nvSpPr>
        <p:spPr>
          <a:xfrm>
            <a:off x="6158352" y="3108153"/>
            <a:ext cx="457200" cy="4572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A3AB303-82B2-25F3-5092-48CDD4CEAE41}"/>
              </a:ext>
            </a:extLst>
          </p:cNvPr>
          <p:cNvSpPr/>
          <p:nvPr/>
        </p:nvSpPr>
        <p:spPr>
          <a:xfrm>
            <a:off x="7642919" y="1735769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A1322FA-D63E-F4B1-4088-1C33E7AEF435}"/>
              </a:ext>
            </a:extLst>
          </p:cNvPr>
          <p:cNvCxnSpPr>
            <a:cxnSpLocks/>
            <a:stCxn id="24" idx="1"/>
            <a:endCxn id="28" idx="5"/>
          </p:cNvCxnSpPr>
          <p:nvPr/>
        </p:nvCxnSpPr>
        <p:spPr>
          <a:xfrm flipH="1" flipV="1">
            <a:off x="6548597" y="1923778"/>
            <a:ext cx="405084" cy="433073"/>
          </a:xfrm>
          <a:prstGeom prst="line">
            <a:avLst/>
          </a:prstGeom>
          <a:ln w="190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84F9C8A1-359F-BC39-5817-D661C54656AB}"/>
              </a:ext>
            </a:extLst>
          </p:cNvPr>
          <p:cNvSpPr/>
          <p:nvPr/>
        </p:nvSpPr>
        <p:spPr>
          <a:xfrm>
            <a:off x="6158352" y="1533533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4792143-DFD9-EB8A-7FB5-7F2C006935A9}"/>
              </a:ext>
            </a:extLst>
          </p:cNvPr>
          <p:cNvCxnSpPr>
            <a:cxnSpLocks/>
            <a:stCxn id="24" idx="7"/>
            <a:endCxn id="26" idx="3"/>
          </p:cNvCxnSpPr>
          <p:nvPr/>
        </p:nvCxnSpPr>
        <p:spPr>
          <a:xfrm flipV="1">
            <a:off x="7276971" y="2126014"/>
            <a:ext cx="432903" cy="230837"/>
          </a:xfrm>
          <a:prstGeom prst="line">
            <a:avLst/>
          </a:prstGeom>
          <a:ln w="190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908335D-F780-7230-4928-EB3FC7774680}"/>
              </a:ext>
            </a:extLst>
          </p:cNvPr>
          <p:cNvCxnSpPr>
            <a:cxnSpLocks/>
            <a:stCxn id="24" idx="3"/>
            <a:endCxn id="25" idx="7"/>
          </p:cNvCxnSpPr>
          <p:nvPr/>
        </p:nvCxnSpPr>
        <p:spPr>
          <a:xfrm flipH="1">
            <a:off x="6548597" y="2680141"/>
            <a:ext cx="405084" cy="494967"/>
          </a:xfrm>
          <a:prstGeom prst="line">
            <a:avLst/>
          </a:prstGeom>
          <a:ln w="1905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1C28695B-4045-1E82-0061-4EED66674289}"/>
              </a:ext>
            </a:extLst>
          </p:cNvPr>
          <p:cNvSpPr/>
          <p:nvPr/>
        </p:nvSpPr>
        <p:spPr>
          <a:xfrm>
            <a:off x="8715273" y="1437388"/>
            <a:ext cx="2430187" cy="223950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0E56112-EA32-F7FA-F2B3-B51A8291472D}"/>
              </a:ext>
            </a:extLst>
          </p:cNvPr>
          <p:cNvSpPr/>
          <p:nvPr/>
        </p:nvSpPr>
        <p:spPr>
          <a:xfrm>
            <a:off x="9602627" y="2289896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215A390-F761-A8D0-6FEB-EBED048D851C}"/>
              </a:ext>
            </a:extLst>
          </p:cNvPr>
          <p:cNvSpPr/>
          <p:nvPr/>
        </p:nvSpPr>
        <p:spPr>
          <a:xfrm>
            <a:off x="9570011" y="3162635"/>
            <a:ext cx="457200" cy="4572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0A38122-7CB0-E3D7-B6B4-71F85E723D29}"/>
              </a:ext>
            </a:extLst>
          </p:cNvPr>
          <p:cNvSpPr/>
          <p:nvPr/>
        </p:nvSpPr>
        <p:spPr>
          <a:xfrm>
            <a:off x="10568097" y="2257664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C74B6D6-6935-BE87-04E1-2CD17F292588}"/>
              </a:ext>
            </a:extLst>
          </p:cNvPr>
          <p:cNvCxnSpPr>
            <a:cxnSpLocks/>
            <a:stCxn id="32" idx="1"/>
            <a:endCxn id="36" idx="5"/>
          </p:cNvCxnSpPr>
          <p:nvPr/>
        </p:nvCxnSpPr>
        <p:spPr>
          <a:xfrm flipH="1" flipV="1">
            <a:off x="9264498" y="1923778"/>
            <a:ext cx="405084" cy="433073"/>
          </a:xfrm>
          <a:prstGeom prst="line">
            <a:avLst/>
          </a:prstGeom>
          <a:ln w="190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42F84C40-6B5B-848F-4F0A-129D1A35E3A3}"/>
              </a:ext>
            </a:extLst>
          </p:cNvPr>
          <p:cNvSpPr/>
          <p:nvPr/>
        </p:nvSpPr>
        <p:spPr>
          <a:xfrm>
            <a:off x="8874253" y="1533533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222AF0D-8C2B-77A1-D536-AAB9EC277A18}"/>
              </a:ext>
            </a:extLst>
          </p:cNvPr>
          <p:cNvCxnSpPr>
            <a:cxnSpLocks/>
            <a:stCxn id="32" idx="6"/>
            <a:endCxn id="34" idx="2"/>
          </p:cNvCxnSpPr>
          <p:nvPr/>
        </p:nvCxnSpPr>
        <p:spPr>
          <a:xfrm flipV="1">
            <a:off x="10059827" y="2486264"/>
            <a:ext cx="508270" cy="32232"/>
          </a:xfrm>
          <a:prstGeom prst="line">
            <a:avLst/>
          </a:prstGeom>
          <a:ln w="190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BB70E56-F483-F4A8-3A61-4472682C45FE}"/>
              </a:ext>
            </a:extLst>
          </p:cNvPr>
          <p:cNvCxnSpPr>
            <a:cxnSpLocks/>
            <a:stCxn id="32" idx="4"/>
            <a:endCxn id="33" idx="0"/>
          </p:cNvCxnSpPr>
          <p:nvPr/>
        </p:nvCxnSpPr>
        <p:spPr>
          <a:xfrm flipH="1">
            <a:off x="9798611" y="2747096"/>
            <a:ext cx="32616" cy="415539"/>
          </a:xfrm>
          <a:prstGeom prst="line">
            <a:avLst/>
          </a:prstGeom>
          <a:ln w="1905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0ECA9E99-6EC8-063C-3DA8-6BD3E18B11E5}"/>
              </a:ext>
            </a:extLst>
          </p:cNvPr>
          <p:cNvSpPr/>
          <p:nvPr/>
        </p:nvSpPr>
        <p:spPr>
          <a:xfrm>
            <a:off x="5999372" y="3913937"/>
            <a:ext cx="2430187" cy="223950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AFE9CDC-DD71-E563-0D8B-178ABC4378A6}"/>
              </a:ext>
            </a:extLst>
          </p:cNvPr>
          <p:cNvSpPr/>
          <p:nvPr/>
        </p:nvSpPr>
        <p:spPr>
          <a:xfrm>
            <a:off x="6886726" y="4766445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1DE6261-87BF-8953-8E6F-FE98B5C1E052}"/>
              </a:ext>
            </a:extLst>
          </p:cNvPr>
          <p:cNvSpPr/>
          <p:nvPr/>
        </p:nvSpPr>
        <p:spPr>
          <a:xfrm>
            <a:off x="6158352" y="5584702"/>
            <a:ext cx="457200" cy="4572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D25CAE2-2B2E-024C-BF08-B98C03D12C17}"/>
              </a:ext>
            </a:extLst>
          </p:cNvPr>
          <p:cNvSpPr/>
          <p:nvPr/>
        </p:nvSpPr>
        <p:spPr>
          <a:xfrm>
            <a:off x="7642919" y="4212318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3FC0F9C-C59A-7C02-4347-14A36F409F24}"/>
              </a:ext>
            </a:extLst>
          </p:cNvPr>
          <p:cNvCxnSpPr>
            <a:cxnSpLocks/>
            <a:stCxn id="53" idx="1"/>
            <a:endCxn id="57" idx="5"/>
          </p:cNvCxnSpPr>
          <p:nvPr/>
        </p:nvCxnSpPr>
        <p:spPr>
          <a:xfrm flipH="1" flipV="1">
            <a:off x="6548597" y="4400327"/>
            <a:ext cx="405084" cy="433073"/>
          </a:xfrm>
          <a:prstGeom prst="line">
            <a:avLst/>
          </a:prstGeom>
          <a:ln w="190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270EB53B-63ED-5B8F-FBE5-7C2C9F4AA98B}"/>
              </a:ext>
            </a:extLst>
          </p:cNvPr>
          <p:cNvSpPr/>
          <p:nvPr/>
        </p:nvSpPr>
        <p:spPr>
          <a:xfrm>
            <a:off x="6158352" y="4010082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6F3889F-1855-EE9A-D405-76BBF6CF4CCC}"/>
              </a:ext>
            </a:extLst>
          </p:cNvPr>
          <p:cNvCxnSpPr>
            <a:cxnSpLocks/>
            <a:stCxn id="53" idx="7"/>
            <a:endCxn id="55" idx="3"/>
          </p:cNvCxnSpPr>
          <p:nvPr/>
        </p:nvCxnSpPr>
        <p:spPr>
          <a:xfrm flipV="1">
            <a:off x="7276971" y="4602563"/>
            <a:ext cx="432903" cy="230837"/>
          </a:xfrm>
          <a:prstGeom prst="line">
            <a:avLst/>
          </a:prstGeom>
          <a:ln w="190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307EF14-A991-E902-4370-2A7A13A35A18}"/>
              </a:ext>
            </a:extLst>
          </p:cNvPr>
          <p:cNvCxnSpPr>
            <a:cxnSpLocks/>
            <a:stCxn id="53" idx="3"/>
            <a:endCxn id="54" idx="7"/>
          </p:cNvCxnSpPr>
          <p:nvPr/>
        </p:nvCxnSpPr>
        <p:spPr>
          <a:xfrm flipH="1">
            <a:off x="6548597" y="5156690"/>
            <a:ext cx="405084" cy="494967"/>
          </a:xfrm>
          <a:prstGeom prst="line">
            <a:avLst/>
          </a:prstGeom>
          <a:ln w="1905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A334CE43-277A-6CA5-3DC1-2D152764E0B4}"/>
              </a:ext>
            </a:extLst>
          </p:cNvPr>
          <p:cNvSpPr/>
          <p:nvPr/>
        </p:nvSpPr>
        <p:spPr>
          <a:xfrm>
            <a:off x="8715273" y="3913937"/>
            <a:ext cx="2430187" cy="223950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54485D4C-4145-3254-1C80-7510E1DCCE43}"/>
              </a:ext>
            </a:extLst>
          </p:cNvPr>
          <p:cNvSpPr/>
          <p:nvPr/>
        </p:nvSpPr>
        <p:spPr>
          <a:xfrm>
            <a:off x="9602627" y="4766445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87CB17B8-49DA-D99C-171D-9879AC7B772A}"/>
              </a:ext>
            </a:extLst>
          </p:cNvPr>
          <p:cNvSpPr/>
          <p:nvPr/>
        </p:nvSpPr>
        <p:spPr>
          <a:xfrm>
            <a:off x="9570011" y="5639184"/>
            <a:ext cx="457200" cy="4572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927069AA-B0BF-0D22-85BA-AFD2C78C042B}"/>
              </a:ext>
            </a:extLst>
          </p:cNvPr>
          <p:cNvSpPr/>
          <p:nvPr/>
        </p:nvSpPr>
        <p:spPr>
          <a:xfrm>
            <a:off x="10568097" y="4734213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F73FB2-4C7E-0499-9E82-25E4C808FD82}"/>
              </a:ext>
            </a:extLst>
          </p:cNvPr>
          <p:cNvCxnSpPr>
            <a:cxnSpLocks/>
            <a:stCxn id="61" idx="1"/>
            <a:endCxn id="65" idx="5"/>
          </p:cNvCxnSpPr>
          <p:nvPr/>
        </p:nvCxnSpPr>
        <p:spPr>
          <a:xfrm flipH="1" flipV="1">
            <a:off x="9264498" y="4400327"/>
            <a:ext cx="405084" cy="433073"/>
          </a:xfrm>
          <a:prstGeom prst="line">
            <a:avLst/>
          </a:prstGeom>
          <a:ln w="190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CC65CD81-9D1A-A91F-6BE6-6C85CBEBD8BB}"/>
              </a:ext>
            </a:extLst>
          </p:cNvPr>
          <p:cNvSpPr/>
          <p:nvPr/>
        </p:nvSpPr>
        <p:spPr>
          <a:xfrm>
            <a:off x="8874253" y="4010082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699DE6D-53DF-81AD-CFE5-298723C68F76}"/>
              </a:ext>
            </a:extLst>
          </p:cNvPr>
          <p:cNvCxnSpPr>
            <a:cxnSpLocks/>
            <a:stCxn id="61" idx="6"/>
            <a:endCxn id="63" idx="2"/>
          </p:cNvCxnSpPr>
          <p:nvPr/>
        </p:nvCxnSpPr>
        <p:spPr>
          <a:xfrm flipV="1">
            <a:off x="10059827" y="4962813"/>
            <a:ext cx="508270" cy="32232"/>
          </a:xfrm>
          <a:prstGeom prst="line">
            <a:avLst/>
          </a:prstGeom>
          <a:ln w="190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C3F914A-B174-2417-E9A6-00C7362D336A}"/>
              </a:ext>
            </a:extLst>
          </p:cNvPr>
          <p:cNvCxnSpPr>
            <a:cxnSpLocks/>
            <a:stCxn id="61" idx="4"/>
            <a:endCxn id="62" idx="0"/>
          </p:cNvCxnSpPr>
          <p:nvPr/>
        </p:nvCxnSpPr>
        <p:spPr>
          <a:xfrm flipH="1">
            <a:off x="9798611" y="5223645"/>
            <a:ext cx="32616" cy="415539"/>
          </a:xfrm>
          <a:prstGeom prst="line">
            <a:avLst/>
          </a:prstGeom>
          <a:ln w="1905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Arrow: Right 69">
            <a:extLst>
              <a:ext uri="{FF2B5EF4-FFF2-40B4-BE49-F238E27FC236}">
                <a16:creationId xmlns:a16="http://schemas.microsoft.com/office/drawing/2014/main" id="{78CD36C0-2AAD-3FD1-4152-9BBE0DFA5E61}"/>
              </a:ext>
            </a:extLst>
          </p:cNvPr>
          <p:cNvSpPr/>
          <p:nvPr/>
        </p:nvSpPr>
        <p:spPr>
          <a:xfrm rot="5400000">
            <a:off x="8319432" y="3633893"/>
            <a:ext cx="503914" cy="4689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89311CE-9996-9FEE-080E-4668A4FFCB55}"/>
              </a:ext>
            </a:extLst>
          </p:cNvPr>
          <p:cNvCxnSpPr>
            <a:cxnSpLocks/>
            <a:stCxn id="53" idx="6"/>
            <a:endCxn id="61" idx="2"/>
          </p:cNvCxnSpPr>
          <p:nvPr/>
        </p:nvCxnSpPr>
        <p:spPr>
          <a:xfrm>
            <a:off x="7343926" y="4995045"/>
            <a:ext cx="22587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3599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DA42A-009A-BEBA-FCD2-5292D98EB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428" y="266174"/>
            <a:ext cx="8739988" cy="701336"/>
          </a:xfrm>
        </p:spPr>
        <p:txBody>
          <a:bodyPr/>
          <a:lstStyle/>
          <a:p>
            <a:r>
              <a:rPr lang="en-US" dirty="0"/>
              <a:t>Implementation and datasets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E5F9D-1B4C-0E29-39A5-9D931D3894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9696" y="5886106"/>
            <a:ext cx="7711221" cy="835370"/>
          </a:xfrm>
        </p:spPr>
        <p:txBody>
          <a:bodyPr/>
          <a:lstStyle/>
          <a:p>
            <a:pPr algn="l"/>
            <a:r>
              <a:rPr lang="en-US" sz="800" b="1" dirty="0">
                <a:solidFill>
                  <a:schemeClr val="tx1"/>
                </a:solidFill>
              </a:rPr>
              <a:t>[Boo+21] </a:t>
            </a:r>
            <a:r>
              <a:rPr lang="en-US" sz="800" dirty="0"/>
              <a:t>Tim M </a:t>
            </a:r>
            <a:r>
              <a:rPr lang="en-US" sz="800" dirty="0" err="1"/>
              <a:t>Booij</a:t>
            </a:r>
            <a:r>
              <a:rPr lang="en-US" sz="800" dirty="0"/>
              <a:t> et al. “</a:t>
            </a:r>
            <a:r>
              <a:rPr lang="en-US" sz="800" dirty="0" err="1"/>
              <a:t>ToN_IoT</a:t>
            </a:r>
            <a:r>
              <a:rPr lang="en-US" sz="800" dirty="0"/>
              <a:t>: The role of heterogeneity and the need for standardization of features and attack types in IoT network intrusion data sets”. In: IEEE Internet of Things Journal 9.1 (2021), pp. 485–496.</a:t>
            </a:r>
          </a:p>
          <a:p>
            <a:pPr algn="l"/>
            <a:r>
              <a:rPr lang="en-US" sz="800" b="1" dirty="0">
                <a:solidFill>
                  <a:schemeClr val="tx1"/>
                </a:solidFill>
              </a:rPr>
              <a:t>[Kor+19] </a:t>
            </a:r>
            <a:r>
              <a:rPr lang="en-US" sz="800" dirty="0" err="1"/>
              <a:t>Nickolaos</a:t>
            </a:r>
            <a:r>
              <a:rPr lang="en-US" sz="800" dirty="0"/>
              <a:t> </a:t>
            </a:r>
            <a:r>
              <a:rPr lang="en-US" sz="800" dirty="0" err="1"/>
              <a:t>Koroniotis</a:t>
            </a:r>
            <a:r>
              <a:rPr lang="en-US" sz="800" dirty="0"/>
              <a:t> et al. “Towards the development of realistic botnet dataset in the internet of things for network forensic analytics: Bot-</a:t>
            </a:r>
            <a:r>
              <a:rPr lang="en-US" sz="800" dirty="0" err="1"/>
              <a:t>iot</a:t>
            </a:r>
            <a:r>
              <a:rPr lang="en-US" sz="800" dirty="0"/>
              <a:t> dataset”. In: Future Generation Computer Systems 100 (2019), pp. 779–796.</a:t>
            </a:r>
          </a:p>
          <a:p>
            <a:pPr algn="l"/>
            <a:r>
              <a:rPr lang="en-US" sz="800" b="1" dirty="0">
                <a:solidFill>
                  <a:schemeClr val="tx1"/>
                </a:solidFill>
              </a:rPr>
              <a:t>[hussain2021iot] </a:t>
            </a:r>
            <a:r>
              <a:rPr lang="en-US" sz="800" dirty="0"/>
              <a:t>Hussain, F., Abbas, S. G., Shah, G. A., Pires, I. M., Fayyaz, U. U., Shahzad, F., ... &amp; </a:t>
            </a:r>
            <a:r>
              <a:rPr lang="en-US" sz="800" dirty="0" err="1"/>
              <a:t>Zdravevski</a:t>
            </a:r>
            <a:r>
              <a:rPr lang="en-US" sz="800" dirty="0"/>
              <a:t>, E. (2021). IoT Healthcare Security Dataset. IEEE </a:t>
            </a:r>
            <a:r>
              <a:rPr lang="en-US" sz="800" dirty="0" err="1"/>
              <a:t>Dataport</a:t>
            </a:r>
            <a:r>
              <a:rPr lang="en-US" sz="800" dirty="0"/>
              <a:t>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7049C-0E4A-E3F5-A220-1244ED7927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A6AE24-A1DC-8AF4-D3D3-038B45A83E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304" r="3520"/>
          <a:stretch/>
        </p:blipFill>
        <p:spPr>
          <a:xfrm>
            <a:off x="337443" y="1014337"/>
            <a:ext cx="9973957" cy="4250116"/>
          </a:xfrm>
          <a:prstGeom prst="rect">
            <a:avLst/>
          </a:prstGeom>
        </p:spPr>
      </p:pic>
      <p:graphicFrame>
        <p:nvGraphicFramePr>
          <p:cNvPr id="22" name="Table 24">
            <a:extLst>
              <a:ext uri="{FF2B5EF4-FFF2-40B4-BE49-F238E27FC236}">
                <a16:creationId xmlns:a16="http://schemas.microsoft.com/office/drawing/2014/main" id="{B6251365-DB22-F390-4395-7BC759B5F5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685540"/>
              </p:ext>
            </p:extLst>
          </p:nvPr>
        </p:nvGraphicFramePr>
        <p:xfrm>
          <a:off x="692458" y="5094482"/>
          <a:ext cx="9618943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0866">
                  <a:extLst>
                    <a:ext uri="{9D8B030D-6E8A-4147-A177-3AD203B41FA5}">
                      <a16:colId xmlns:a16="http://schemas.microsoft.com/office/drawing/2014/main" val="2623236726"/>
                    </a:ext>
                  </a:extLst>
                </a:gridCol>
                <a:gridCol w="2947387">
                  <a:extLst>
                    <a:ext uri="{9D8B030D-6E8A-4147-A177-3AD203B41FA5}">
                      <a16:colId xmlns:a16="http://schemas.microsoft.com/office/drawing/2014/main" val="1105916383"/>
                    </a:ext>
                  </a:extLst>
                </a:gridCol>
                <a:gridCol w="2960690">
                  <a:extLst>
                    <a:ext uri="{9D8B030D-6E8A-4147-A177-3AD203B41FA5}">
                      <a16:colId xmlns:a16="http://schemas.microsoft.com/office/drawing/2014/main" val="35129798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Ton IoT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Healthcare IoT 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Botnet IoT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3030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7476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DA42A-009A-BEBA-FCD2-5292D98EB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183" y="0"/>
            <a:ext cx="8074162" cy="701336"/>
          </a:xfrm>
        </p:spPr>
        <p:txBody>
          <a:bodyPr/>
          <a:lstStyle/>
          <a:p>
            <a:r>
              <a:rPr lang="en-US" dirty="0"/>
              <a:t>Attack analysis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3BAD6-0B8A-7998-6294-82BB94EF23E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A2CD2B2-9EC0-4032-A70A-150D1557E143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E5F9D-1B4C-0E29-39A5-9D931D3894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96466" y="6356350"/>
            <a:ext cx="5356934" cy="365125"/>
          </a:xfrm>
        </p:spPr>
        <p:txBody>
          <a:bodyPr/>
          <a:lstStyle/>
          <a:p>
            <a:r>
              <a:rPr lang="en-US" dirty="0"/>
              <a:t>Towards attack detection in traffic data based on spectral graph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7049C-0E4A-E3F5-A220-1244ED7927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FC65D1E-49ED-31A2-0E1D-0175919C3C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23"/>
          <a:stretch/>
        </p:blipFill>
        <p:spPr bwMode="auto">
          <a:xfrm>
            <a:off x="292223" y="983597"/>
            <a:ext cx="3542929" cy="240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5EA83F9-54B0-C574-8F60-A8059E953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15"/>
          <a:stretch/>
        </p:blipFill>
        <p:spPr bwMode="auto">
          <a:xfrm>
            <a:off x="3876581" y="983597"/>
            <a:ext cx="4276819" cy="240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48C8FC-1911-A4CE-078A-CE1AD65BB3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8" r="33125"/>
          <a:stretch/>
        </p:blipFill>
        <p:spPr bwMode="auto">
          <a:xfrm>
            <a:off x="247833" y="3406854"/>
            <a:ext cx="3631708" cy="246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70ABFB-60D9-BFE2-1DE6-A435135126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2" r="-917"/>
          <a:stretch/>
        </p:blipFill>
        <p:spPr bwMode="auto">
          <a:xfrm>
            <a:off x="3922076" y="3467176"/>
            <a:ext cx="4276819" cy="240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311F97F5-E0EC-EDC5-8EBA-3A819FF0BC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36"/>
          <a:stretch/>
        </p:blipFill>
        <p:spPr bwMode="auto">
          <a:xfrm>
            <a:off x="8301365" y="1601068"/>
            <a:ext cx="3591012" cy="246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BE448F-9784-18B5-DD44-C2645DCC49A2}"/>
              </a:ext>
            </a:extLst>
          </p:cNvPr>
          <p:cNvSpPr txBox="1"/>
          <p:nvPr/>
        </p:nvSpPr>
        <p:spPr>
          <a:xfrm>
            <a:off x="630315" y="701336"/>
            <a:ext cx="2023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Botnet IoT dataset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9945D2-7FBC-5A49-2EDB-05D20AB7D1DE}"/>
              </a:ext>
            </a:extLst>
          </p:cNvPr>
          <p:cNvSpPr txBox="1"/>
          <p:nvPr/>
        </p:nvSpPr>
        <p:spPr>
          <a:xfrm>
            <a:off x="4173244" y="644426"/>
            <a:ext cx="1715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Ton IoT dataset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33FF8A-BD5C-D2B0-A0D1-72D67C45E4A0}"/>
              </a:ext>
            </a:extLst>
          </p:cNvPr>
          <p:cNvSpPr txBox="1"/>
          <p:nvPr/>
        </p:nvSpPr>
        <p:spPr>
          <a:xfrm>
            <a:off x="8526574" y="614265"/>
            <a:ext cx="1793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IoT Healthcare Security Dataset</a:t>
            </a:r>
          </a:p>
        </p:txBody>
      </p:sp>
    </p:spTree>
    <p:extLst>
      <p:ext uri="{BB962C8B-B14F-4D97-AF65-F5344CB8AC3E}">
        <p14:creationId xmlns:p14="http://schemas.microsoft.com/office/powerpoint/2010/main" val="13216804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39E18-7B42-19CF-B279-1D1FCFFA4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134" y="16220"/>
            <a:ext cx="9779183" cy="804587"/>
          </a:xfrm>
        </p:spPr>
        <p:txBody>
          <a:bodyPr/>
          <a:lstStyle/>
          <a:p>
            <a:r>
              <a:rPr lang="en-US" dirty="0"/>
              <a:t>Network patterns – Star graphs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70796-A1CF-4EAA-A584-AC02F86625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4C5F3F7-A8F7-4EB5-AA94-03F9B04C029A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C259F-934C-FB2B-FCDC-74BB14551A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666AD1-B309-1636-32A2-8DBDE72B9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449" y="1390380"/>
            <a:ext cx="9785101" cy="4077240"/>
          </a:xfrm>
          <a:prstGeom prst="rect">
            <a:avLst/>
          </a:prstGeom>
        </p:spPr>
      </p:pic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45DD4B92-2446-133C-5EC0-505772E0E8D1}"/>
              </a:ext>
            </a:extLst>
          </p:cNvPr>
          <p:cNvCxnSpPr/>
          <p:nvPr/>
        </p:nvCxnSpPr>
        <p:spPr>
          <a:xfrm>
            <a:off x="914400" y="1882066"/>
            <a:ext cx="1167618" cy="1038687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0283CDAA-EC20-0256-1298-99BD7EA85D6B}"/>
              </a:ext>
            </a:extLst>
          </p:cNvPr>
          <p:cNvCxnSpPr>
            <a:cxnSpLocks/>
          </p:cNvCxnSpPr>
          <p:nvPr/>
        </p:nvCxnSpPr>
        <p:spPr>
          <a:xfrm rot="16200000" flipH="1">
            <a:off x="678699" y="2370857"/>
            <a:ext cx="2446762" cy="1469176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346A7F87-3D8A-3BCF-6DF2-F55B58ECDC4E}"/>
              </a:ext>
            </a:extLst>
          </p:cNvPr>
          <p:cNvCxnSpPr>
            <a:cxnSpLocks/>
          </p:cNvCxnSpPr>
          <p:nvPr/>
        </p:nvCxnSpPr>
        <p:spPr>
          <a:xfrm rot="16200000" flipH="1">
            <a:off x="8264819" y="1260337"/>
            <a:ext cx="1495468" cy="134596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979E996-9248-8B70-27EC-6FF7F102611F}"/>
              </a:ext>
            </a:extLst>
          </p:cNvPr>
          <p:cNvSpPr txBox="1"/>
          <p:nvPr/>
        </p:nvSpPr>
        <p:spPr>
          <a:xfrm>
            <a:off x="770939" y="1547507"/>
            <a:ext cx="59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D6D71A-E26C-C07C-AABB-2AC9AC41B9BE}"/>
              </a:ext>
            </a:extLst>
          </p:cNvPr>
          <p:cNvSpPr txBox="1"/>
          <p:nvPr/>
        </p:nvSpPr>
        <p:spPr>
          <a:xfrm>
            <a:off x="8288663" y="918652"/>
            <a:ext cx="59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</a:t>
            </a:r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55B0AAD7-0B4E-9D1A-3184-19445590451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950292" y="3823709"/>
            <a:ext cx="3075654" cy="40493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29E49413-3741-0BCC-2CD5-2A5711E6C36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823596" y="2950408"/>
            <a:ext cx="2669575" cy="1745462"/>
          </a:xfrm>
          <a:prstGeom prst="bentConnector3">
            <a:avLst>
              <a:gd name="adj1" fmla="val 1209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A57E31A1-C9BC-4F46-5386-CFE93A20E16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261645" y="4538769"/>
            <a:ext cx="858360" cy="810351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63CFEE6-7B2C-F1E9-A53F-97D81CB75E5A}"/>
              </a:ext>
            </a:extLst>
          </p:cNvPr>
          <p:cNvSpPr txBox="1"/>
          <p:nvPr/>
        </p:nvSpPr>
        <p:spPr>
          <a:xfrm>
            <a:off x="5285648" y="5303081"/>
            <a:ext cx="59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9A8A67-27BA-D574-A1B6-1D1D8B4E1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411" y="5970080"/>
            <a:ext cx="7712108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40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521C8-0818-FC99-7F5D-F8809C01E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963" y="161776"/>
            <a:ext cx="9779183" cy="624624"/>
          </a:xfrm>
        </p:spPr>
        <p:txBody>
          <a:bodyPr/>
          <a:lstStyle/>
          <a:p>
            <a:r>
              <a:rPr lang="en-US" sz="3600" dirty="0"/>
              <a:t>Experiments – Scenario 1 – Attack behavior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11E97-DB0A-577D-803C-BDF55E1086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4C5F3F7-A8F7-4EB5-AA94-03F9B04C029A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52BA1-BB06-08EA-6423-21B7FB72C4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5490" y="6356350"/>
            <a:ext cx="5169258" cy="365125"/>
          </a:xfrm>
        </p:spPr>
        <p:txBody>
          <a:bodyPr/>
          <a:lstStyle/>
          <a:p>
            <a:r>
              <a:rPr lang="en-US" dirty="0"/>
              <a:t>Towards attack detection in traffic data based on spectral graph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F61BF-9A9B-E476-0473-0D110468E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04E3A5-A88A-5FB5-C9F3-1D83FAAC0AC0}"/>
              </a:ext>
            </a:extLst>
          </p:cNvPr>
          <p:cNvSpPr/>
          <p:nvPr/>
        </p:nvSpPr>
        <p:spPr>
          <a:xfrm>
            <a:off x="8584749" y="1003386"/>
            <a:ext cx="365760" cy="365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1544BDF-092E-8DFD-3692-C9906DAA4228}"/>
              </a:ext>
            </a:extLst>
          </p:cNvPr>
          <p:cNvSpPr/>
          <p:nvPr/>
        </p:nvSpPr>
        <p:spPr>
          <a:xfrm>
            <a:off x="3049730" y="2533545"/>
            <a:ext cx="365760" cy="365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C351752-2FA3-2A31-994C-C70090633A21}"/>
              </a:ext>
            </a:extLst>
          </p:cNvPr>
          <p:cNvSpPr/>
          <p:nvPr/>
        </p:nvSpPr>
        <p:spPr>
          <a:xfrm>
            <a:off x="8584749" y="2603482"/>
            <a:ext cx="365760" cy="365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93B7C84-D787-7764-62EC-58C9EF1260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052"/>
          <a:stretch/>
        </p:blipFill>
        <p:spPr>
          <a:xfrm>
            <a:off x="658174" y="1390864"/>
            <a:ext cx="5148871" cy="10333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8363FA-040B-85BD-4E23-59F926AB5F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93" t="25447" r="-1747" b="47399"/>
          <a:stretch/>
        </p:blipFill>
        <p:spPr>
          <a:xfrm>
            <a:off x="658174" y="3008599"/>
            <a:ext cx="5148871" cy="114610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EA762E5-3126-05D4-0548-4DF32C76F1F6}"/>
              </a:ext>
            </a:extLst>
          </p:cNvPr>
          <p:cNvSpPr/>
          <p:nvPr/>
        </p:nvSpPr>
        <p:spPr>
          <a:xfrm>
            <a:off x="3049730" y="995733"/>
            <a:ext cx="365760" cy="365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2220492-C88C-0607-D175-6528CE19EE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93" t="54405" r="-310" b="20607"/>
          <a:stretch/>
        </p:blipFill>
        <p:spPr>
          <a:xfrm>
            <a:off x="6231153" y="1370747"/>
            <a:ext cx="5072952" cy="10539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0FAE0E-6135-3BB1-83B5-E4BE153294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93" t="80116" r="-310" b="-4056"/>
          <a:stretch/>
        </p:blipFill>
        <p:spPr>
          <a:xfrm>
            <a:off x="5938190" y="3008599"/>
            <a:ext cx="5758026" cy="11461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2D5C9CE-0BE7-B009-B35E-1F7868CC1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303" y="4318503"/>
            <a:ext cx="10238913" cy="187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216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521C8-0818-FC99-7F5D-F8809C01E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963" y="161775"/>
            <a:ext cx="9779183" cy="804587"/>
          </a:xfrm>
        </p:spPr>
        <p:txBody>
          <a:bodyPr/>
          <a:lstStyle/>
          <a:p>
            <a:r>
              <a:rPr lang="en-US" sz="3600" dirty="0"/>
              <a:t>Experiments – Scenario 2 – Normal behavior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11E97-DB0A-577D-803C-BDF55E1086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4C5F3F7-A8F7-4EB5-AA94-03F9B04C029A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52BA1-BB06-08EA-6423-21B7FB72C4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5489" y="6356350"/>
            <a:ext cx="5169259" cy="365125"/>
          </a:xfrm>
        </p:spPr>
        <p:txBody>
          <a:bodyPr/>
          <a:lstStyle/>
          <a:p>
            <a:r>
              <a:rPr lang="en-US" dirty="0"/>
              <a:t>Towards attack detection in traffic data based on spectral graph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F61BF-9A9B-E476-0473-0D110468E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33B63B-4431-4476-B87E-11135D7E4A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286"/>
          <a:stretch/>
        </p:blipFill>
        <p:spPr>
          <a:xfrm>
            <a:off x="6193878" y="2988541"/>
            <a:ext cx="5009741" cy="10352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AB9712-BA02-BA4A-7A05-983F91796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996" y="4364660"/>
            <a:ext cx="9632272" cy="16405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810430-7E28-ED48-74C1-D164C98241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062"/>
          <a:stretch/>
        </p:blipFill>
        <p:spPr>
          <a:xfrm>
            <a:off x="453530" y="1390864"/>
            <a:ext cx="5558161" cy="111247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EA762E5-3126-05D4-0548-4DF32C76F1F6}"/>
              </a:ext>
            </a:extLst>
          </p:cNvPr>
          <p:cNvSpPr/>
          <p:nvPr/>
        </p:nvSpPr>
        <p:spPr>
          <a:xfrm>
            <a:off x="3049730" y="995733"/>
            <a:ext cx="365760" cy="365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8D735C7-08F3-DB7D-B304-DE20EA5A11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938" b="52125"/>
          <a:stretch/>
        </p:blipFill>
        <p:spPr>
          <a:xfrm>
            <a:off x="439963" y="2927836"/>
            <a:ext cx="5558161" cy="11124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2465A1-8A3B-415D-DF2A-46D2717960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437" b="25422"/>
          <a:stretch/>
        </p:blipFill>
        <p:spPr>
          <a:xfrm>
            <a:off x="6180310" y="1361492"/>
            <a:ext cx="5223958" cy="114184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004E3A5-A88A-5FB5-C9F3-1D83FAAC0AC0}"/>
              </a:ext>
            </a:extLst>
          </p:cNvPr>
          <p:cNvSpPr/>
          <p:nvPr/>
        </p:nvSpPr>
        <p:spPr>
          <a:xfrm>
            <a:off x="8584749" y="1003386"/>
            <a:ext cx="365760" cy="365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1544BDF-092E-8DFD-3692-C9906DAA4228}"/>
              </a:ext>
            </a:extLst>
          </p:cNvPr>
          <p:cNvSpPr/>
          <p:nvPr/>
        </p:nvSpPr>
        <p:spPr>
          <a:xfrm>
            <a:off x="3049730" y="2603482"/>
            <a:ext cx="365760" cy="365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C351752-2FA3-2A31-994C-C70090633A21}"/>
              </a:ext>
            </a:extLst>
          </p:cNvPr>
          <p:cNvSpPr/>
          <p:nvPr/>
        </p:nvSpPr>
        <p:spPr>
          <a:xfrm>
            <a:off x="8584749" y="2603482"/>
            <a:ext cx="365760" cy="365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223346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521C8-0818-FC99-7F5D-F8809C01E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963" y="161775"/>
            <a:ext cx="9779183" cy="583949"/>
          </a:xfrm>
        </p:spPr>
        <p:txBody>
          <a:bodyPr/>
          <a:lstStyle/>
          <a:p>
            <a:r>
              <a:rPr lang="en-US" sz="3600" dirty="0"/>
              <a:t>Experiments Evaluation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11E97-DB0A-577D-803C-BDF55E1086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4C5F3F7-A8F7-4EB5-AA94-03F9B04C029A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52BA1-BB06-08EA-6423-21B7FB72C4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5489" y="6356350"/>
            <a:ext cx="5169259" cy="365125"/>
          </a:xfrm>
        </p:spPr>
        <p:txBody>
          <a:bodyPr/>
          <a:lstStyle/>
          <a:p>
            <a:r>
              <a:rPr lang="en-US" dirty="0"/>
              <a:t>Towards attack detection in traffic data based on spectral graph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F61BF-9A9B-E476-0473-0D110468E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28</a:t>
            </a:fld>
            <a:endParaRPr 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B8C2F1A-B2C8-2D34-6D9F-A81B7F940C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1754395"/>
              </p:ext>
            </p:extLst>
          </p:nvPr>
        </p:nvGraphicFramePr>
        <p:xfrm>
          <a:off x="2271698" y="906100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F7B8B306-0FBB-258B-C953-D32B9C29CFC4}"/>
              </a:ext>
            </a:extLst>
          </p:cNvPr>
          <p:cNvSpPr/>
          <p:nvPr/>
        </p:nvSpPr>
        <p:spPr>
          <a:xfrm>
            <a:off x="2175030" y="1296142"/>
            <a:ext cx="355107" cy="2077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A95CEA-10AE-FB4F-D03E-4DAFE69F955E}"/>
              </a:ext>
            </a:extLst>
          </p:cNvPr>
          <p:cNvSpPr txBox="1"/>
          <p:nvPr/>
        </p:nvSpPr>
        <p:spPr>
          <a:xfrm>
            <a:off x="1605040" y="1296142"/>
            <a:ext cx="954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250,000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92D5B6-5617-8960-BA90-84E29427216B}"/>
              </a:ext>
            </a:extLst>
          </p:cNvPr>
          <p:cNvSpPr txBox="1"/>
          <p:nvPr/>
        </p:nvSpPr>
        <p:spPr>
          <a:xfrm>
            <a:off x="1999027" y="2610038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A881F7-BD34-274A-AC3F-A5CA1DA9C014}"/>
              </a:ext>
            </a:extLst>
          </p:cNvPr>
          <p:cNvSpPr txBox="1"/>
          <p:nvPr/>
        </p:nvSpPr>
        <p:spPr>
          <a:xfrm>
            <a:off x="2143947" y="1611305"/>
            <a:ext cx="2455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92939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F2576-090F-F592-B37C-5952FC5792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4C5F3F7-A8F7-4EB5-AA94-03F9B04C029A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4D68D-9A1A-828A-12B1-D2F4C67A4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5041232" cy="365125"/>
          </a:xfrm>
        </p:spPr>
        <p:txBody>
          <a:bodyPr/>
          <a:lstStyle/>
          <a:p>
            <a:r>
              <a:rPr lang="en-US" dirty="0"/>
              <a:t>Towards attack detection in traffic data based on spectral graph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F8661-2008-A7EA-A614-01162AAA0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BEE31D-016F-3F62-87B5-A3D020F0A62D}"/>
              </a:ext>
            </a:extLst>
          </p:cNvPr>
          <p:cNvSpPr txBox="1">
            <a:spLocks/>
          </p:cNvSpPr>
          <p:nvPr/>
        </p:nvSpPr>
        <p:spPr>
          <a:xfrm>
            <a:off x="580894" y="280083"/>
            <a:ext cx="10401243" cy="710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Metrics over real dataset</a:t>
            </a:r>
          </a:p>
        </p:txBody>
      </p:sp>
      <p:pic>
        <p:nvPicPr>
          <p:cNvPr id="3" name="Graphic 2" descr="Database">
            <a:extLst>
              <a:ext uri="{FF2B5EF4-FFF2-40B4-BE49-F238E27FC236}">
                <a16:creationId xmlns:a16="http://schemas.microsoft.com/office/drawing/2014/main" id="{29866B07-EBD7-BBB6-4C6B-DD3922FEB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71458" y="2642225"/>
            <a:ext cx="1511423" cy="15114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B8251E-791D-6213-2048-3C8A1E93E436}"/>
              </a:ext>
            </a:extLst>
          </p:cNvPr>
          <p:cNvSpPr txBox="1"/>
          <p:nvPr/>
        </p:nvSpPr>
        <p:spPr>
          <a:xfrm>
            <a:off x="1792549" y="4153648"/>
            <a:ext cx="1669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Botnet dataset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BF81D977-23ED-F0F7-7F49-58C78581CBF8}"/>
              </a:ext>
            </a:extLst>
          </p:cNvPr>
          <p:cNvSpPr/>
          <p:nvPr/>
        </p:nvSpPr>
        <p:spPr>
          <a:xfrm>
            <a:off x="3382880" y="3167108"/>
            <a:ext cx="4340691" cy="52378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E72316-680A-BC04-235C-E8CABA404DDA}"/>
              </a:ext>
            </a:extLst>
          </p:cNvPr>
          <p:cNvSpPr txBox="1"/>
          <p:nvPr/>
        </p:nvSpPr>
        <p:spPr>
          <a:xfrm>
            <a:off x="4210421" y="2797776"/>
            <a:ext cx="2685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Apply metrics on dataset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6EFD69E-A09A-3C73-2C91-FA4EA445DB9D}"/>
                  </a:ext>
                </a:extLst>
              </p:cNvPr>
              <p:cNvSpPr txBox="1"/>
              <p:nvPr/>
            </p:nvSpPr>
            <p:spPr>
              <a:xfrm>
                <a:off x="4210421" y="3725966"/>
                <a:ext cx="280102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3600" dirty="0"/>
                            <m:t>µ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en-US" sz="3600" dirty="0"/>
                            <m:t>µ</m:t>
                          </m:r>
                        </m:e>
                        <m:sub>
                          <m:r>
                            <a:rPr lang="en-US" sz="36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3600" dirty="0"/>
                            <m:t>µ</m:t>
                          </m:r>
                        </m:e>
                        <m:sub>
                          <m:r>
                            <a:rPr lang="en-US" sz="36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3600" dirty="0"/>
                            <m:t>µ</m:t>
                          </m:r>
                        </m:e>
                        <m:sub>
                          <m:r>
                            <a:rPr lang="en-US" sz="36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6EFD69E-A09A-3C73-2C91-FA4EA445DB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0421" y="3725966"/>
                <a:ext cx="2801023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EFD4F16E-A04C-3245-D0B7-5292E4E858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812"/>
          <a:stretch/>
        </p:blipFill>
        <p:spPr>
          <a:xfrm>
            <a:off x="7842291" y="1773827"/>
            <a:ext cx="2557160" cy="331034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71D871D-725A-F6B5-74EE-7D8FB6A84108}"/>
              </a:ext>
            </a:extLst>
          </p:cNvPr>
          <p:cNvSpPr txBox="1"/>
          <p:nvPr/>
        </p:nvSpPr>
        <p:spPr>
          <a:xfrm>
            <a:off x="8522252" y="1525074"/>
            <a:ext cx="1631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Detect attacks</a:t>
            </a:r>
          </a:p>
        </p:txBody>
      </p:sp>
    </p:spTree>
    <p:extLst>
      <p:ext uri="{BB962C8B-B14F-4D97-AF65-F5344CB8AC3E}">
        <p14:creationId xmlns:p14="http://schemas.microsoft.com/office/powerpoint/2010/main" val="1664794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6F7BB-30A8-4980-AD4A-2FB0B53F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30" y="381001"/>
            <a:ext cx="8401624" cy="872106"/>
          </a:xfrm>
        </p:spPr>
        <p:txBody>
          <a:bodyPr/>
          <a:lstStyle/>
          <a:p>
            <a:r>
              <a:rPr lang="en-US" dirty="0"/>
              <a:t>Our team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C1C92E27-D550-F44E-8491-927F819E72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0" y="3789727"/>
            <a:ext cx="2281237" cy="347662"/>
          </a:xfrm>
        </p:spPr>
        <p:txBody>
          <a:bodyPr/>
          <a:lstStyle/>
          <a:p>
            <a:r>
              <a:rPr lang="en-US" dirty="0"/>
              <a:t>Pierre Parrend</a:t>
            </a:r>
            <a:r>
              <a:rPr lang="en-US" baseline="50000" dirty="0"/>
              <a:t>1,2</a:t>
            </a:r>
            <a:endParaRPr lang="en-US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7D722C50-45F7-D84B-B216-568F72D6634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5999" y="4156181"/>
            <a:ext cx="2281237" cy="347662"/>
          </a:xfrm>
        </p:spPr>
        <p:txBody>
          <a:bodyPr/>
          <a:lstStyle/>
          <a:p>
            <a:r>
              <a:rPr lang="en-US" dirty="0"/>
              <a:t>Professor HDR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5B19EE51-628F-CA4E-94B0-57E9ACA1446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34116" y="3815212"/>
            <a:ext cx="2281237" cy="347662"/>
          </a:xfrm>
        </p:spPr>
        <p:txBody>
          <a:bodyPr/>
          <a:lstStyle/>
          <a:p>
            <a:r>
              <a:rPr lang="en-US" dirty="0"/>
              <a:t>Nicolas Boutry</a:t>
            </a:r>
            <a:r>
              <a:rPr lang="en-US" baseline="50000" dirty="0"/>
              <a:t>1</a:t>
            </a:r>
            <a:endParaRPr 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2A6ACC78-74DF-604E-BD14-4BBE7B4EEF5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34115" y="4200458"/>
            <a:ext cx="2281237" cy="347662"/>
          </a:xfrm>
        </p:spPr>
        <p:txBody>
          <a:bodyPr/>
          <a:lstStyle/>
          <a:p>
            <a:r>
              <a:rPr lang="en-US" dirty="0"/>
              <a:t>Enseignant-Chercheur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DC429C0-1DEB-1F4F-AE66-C503B31B7B4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47311" y="3815212"/>
            <a:ext cx="2281237" cy="347662"/>
          </a:xfrm>
        </p:spPr>
        <p:txBody>
          <a:bodyPr/>
          <a:lstStyle/>
          <a:p>
            <a:r>
              <a:rPr lang="en-US" dirty="0"/>
              <a:t>Majed Jaber</a:t>
            </a:r>
            <a:r>
              <a:rPr lang="en-US" baseline="50000" dirty="0"/>
              <a:t>1,2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31C0CCD4-2502-A14F-B520-7B57524EDF8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47310" y="4200458"/>
            <a:ext cx="2281237" cy="347662"/>
          </a:xfrm>
        </p:spPr>
        <p:txBody>
          <a:bodyPr/>
          <a:lstStyle/>
          <a:p>
            <a:r>
              <a:rPr lang="en-US" dirty="0"/>
              <a:t>Ph.D. Student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7F12A-7304-B447-BEB8-A99EA8009F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569803" cy="365125"/>
          </a:xfrm>
        </p:spPr>
        <p:txBody>
          <a:bodyPr/>
          <a:lstStyle/>
          <a:p>
            <a:fld id="{624B3CA4-4F03-46B3-803B-C7E5E2322E03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F90246-DFB2-A340-AADC-E85D28C31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1105" y="6356350"/>
            <a:ext cx="5065531" cy="365125"/>
          </a:xfrm>
        </p:spPr>
        <p:txBody>
          <a:bodyPr/>
          <a:lstStyle/>
          <a:p>
            <a:r>
              <a:rPr lang="en-US" dirty="0"/>
              <a:t>Towards attack detection in traffic data based on spectral graph analysis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7CCF58-9B83-4A4F-8CA9-3D9C9BB7A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2334" y="6356350"/>
            <a:ext cx="1167495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26" name="Picture 2" descr="People/Nicolas Boutry - LRDE">
            <a:extLst>
              <a:ext uri="{FF2B5EF4-FFF2-40B4-BE49-F238E27FC236}">
                <a16:creationId xmlns:a16="http://schemas.microsoft.com/office/drawing/2014/main" id="{9EF5AC80-7DCF-F4CA-6CC2-73B7FC4CE7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87"/>
          <a:stretch/>
        </p:blipFill>
        <p:spPr bwMode="auto">
          <a:xfrm>
            <a:off x="3434116" y="1489189"/>
            <a:ext cx="2008790" cy="225742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DE6C9A-4A6A-F5BE-88A4-D5D7C62AC1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43" r="20282" b="40724"/>
          <a:stretch/>
        </p:blipFill>
        <p:spPr>
          <a:xfrm>
            <a:off x="747311" y="1489189"/>
            <a:ext cx="2008790" cy="22574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5C769EC-6159-74E5-B53E-A9C879A9D170}"/>
              </a:ext>
            </a:extLst>
          </p:cNvPr>
          <p:cNvSpPr txBox="1"/>
          <p:nvPr/>
        </p:nvSpPr>
        <p:spPr>
          <a:xfrm>
            <a:off x="747309" y="5225008"/>
            <a:ext cx="87525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dirty="0"/>
              <a:t>Laboratoire de Recherche de L’EPITA (LRE), France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fr-FR" dirty="0"/>
              <a:t>ICube - Laboratoire, des sciences de l’ingénieur, de l’informatique et de l’imagerie, UMR 7357, Université de Strasbourg, CNRS, 67000, Strasbourg, France</a:t>
            </a:r>
          </a:p>
        </p:txBody>
      </p:sp>
      <p:pic>
        <p:nvPicPr>
          <p:cNvPr id="6" name="Picture 2" descr="Speakers &amp; Organizers 2022 – 5th Future-IoT PhD School">
            <a:extLst>
              <a:ext uri="{FF2B5EF4-FFF2-40B4-BE49-F238E27FC236}">
                <a16:creationId xmlns:a16="http://schemas.microsoft.com/office/drawing/2014/main" id="{547BD9DD-EC0C-554C-349D-D73A86BFB7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9" t="23174" b="31000"/>
          <a:stretch/>
        </p:blipFill>
        <p:spPr bwMode="auto">
          <a:xfrm>
            <a:off x="6095999" y="1496322"/>
            <a:ext cx="2008791" cy="226039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6902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F2576-090F-F592-B37C-5952FC5792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4C5F3F7-A8F7-4EB5-AA94-03F9B04C029A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4D68D-9A1A-828A-12B1-D2F4C67A4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5041232" cy="365125"/>
          </a:xfrm>
        </p:spPr>
        <p:txBody>
          <a:bodyPr/>
          <a:lstStyle/>
          <a:p>
            <a:r>
              <a:rPr lang="en-US" dirty="0"/>
              <a:t>Towards attack detection in traffic data based on spectral graph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F8661-2008-A7EA-A614-01162AAA0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BEE31D-016F-3F62-87B5-A3D020F0A62D}"/>
              </a:ext>
            </a:extLst>
          </p:cNvPr>
          <p:cNvSpPr txBox="1">
            <a:spLocks/>
          </p:cNvSpPr>
          <p:nvPr/>
        </p:nvSpPr>
        <p:spPr>
          <a:xfrm>
            <a:off x="580894" y="280083"/>
            <a:ext cx="10401243" cy="710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Challenges over real datasets</a:t>
            </a:r>
          </a:p>
        </p:txBody>
      </p:sp>
      <p:pic>
        <p:nvPicPr>
          <p:cNvPr id="2" name="Graphic 1" descr="Database">
            <a:extLst>
              <a:ext uri="{FF2B5EF4-FFF2-40B4-BE49-F238E27FC236}">
                <a16:creationId xmlns:a16="http://schemas.microsoft.com/office/drawing/2014/main" id="{4F746F10-53CD-B0DB-7238-94577509A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6075" y="4375959"/>
            <a:ext cx="1072402" cy="1072402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EECB7660-F433-00B1-B396-7656035FAE39}"/>
              </a:ext>
            </a:extLst>
          </p:cNvPr>
          <p:cNvSpPr/>
          <p:nvPr/>
        </p:nvSpPr>
        <p:spPr>
          <a:xfrm>
            <a:off x="8388479" y="4752304"/>
            <a:ext cx="943851" cy="36512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3C8B18AF-A8C0-4771-6E57-A459531EF7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9302231"/>
              </p:ext>
            </p:extLst>
          </p:nvPr>
        </p:nvGraphicFramePr>
        <p:xfrm>
          <a:off x="9643755" y="4195727"/>
          <a:ext cx="2207787" cy="14782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07787">
                  <a:extLst>
                    <a:ext uri="{9D8B030D-6E8A-4147-A177-3AD203B41FA5}">
                      <a16:colId xmlns:a16="http://schemas.microsoft.com/office/drawing/2014/main" val="2276467886"/>
                    </a:ext>
                  </a:extLst>
                </a:gridCol>
              </a:tblGrid>
              <a:tr h="140595">
                <a:tc>
                  <a:txBody>
                    <a:bodyPr/>
                    <a:lstStyle/>
                    <a:p>
                      <a:r>
                        <a:rPr lang="en-US" dirty="0"/>
                        <a:t>Evolution 1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539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Evolution 2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734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7419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Evolution 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61836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ABEAB98-BD20-B68A-1D8A-C11D7763A6C4}"/>
              </a:ext>
            </a:extLst>
          </p:cNvPr>
          <p:cNvSpPr txBox="1"/>
          <p:nvPr/>
        </p:nvSpPr>
        <p:spPr>
          <a:xfrm>
            <a:off x="10269351" y="5674007"/>
            <a:ext cx="1191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Evolutions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D651CE-90EE-CCB8-0717-4A4D88D0B2FE}"/>
              </a:ext>
            </a:extLst>
          </p:cNvPr>
          <p:cNvSpPr txBox="1"/>
          <p:nvPr/>
        </p:nvSpPr>
        <p:spPr>
          <a:xfrm>
            <a:off x="712292" y="1366121"/>
            <a:ext cx="948638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               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stime                saddr                  daddr            pkts    label</a:t>
            </a:r>
          </a:p>
          <a:p>
            <a:endParaRPr lang="en-US" dirty="0"/>
          </a:p>
          <a:p>
            <a:r>
              <a:rPr lang="en-US" dirty="0"/>
              <a:t>576923  </a:t>
            </a:r>
            <a:r>
              <a:rPr lang="en-US" b="1" dirty="0">
                <a:solidFill>
                  <a:schemeClr val="accent1"/>
                </a:solidFill>
              </a:rPr>
              <a:t>1526344032</a:t>
            </a:r>
            <a:r>
              <a:rPr lang="en-US" dirty="0"/>
              <a:t>   192.168.100.46    192.168.100.5     59452	0</a:t>
            </a:r>
          </a:p>
          <a:p>
            <a:endParaRPr lang="en-US" dirty="0"/>
          </a:p>
          <a:p>
            <a:r>
              <a:rPr lang="en-US" dirty="0"/>
              <a:t>576917  </a:t>
            </a:r>
            <a:r>
              <a:rPr lang="en-US" b="1" dirty="0">
                <a:solidFill>
                  <a:schemeClr val="accent1"/>
                </a:solidFill>
              </a:rPr>
              <a:t>1526344032</a:t>
            </a:r>
            <a:r>
              <a:rPr lang="en-US" dirty="0"/>
              <a:t>   192.168.100.46    192.168.100.5     30157	1</a:t>
            </a:r>
          </a:p>
          <a:p>
            <a:endParaRPr lang="en-US" dirty="0"/>
          </a:p>
          <a:p>
            <a:r>
              <a:rPr lang="en-US" dirty="0"/>
              <a:t>576916  </a:t>
            </a:r>
            <a:r>
              <a:rPr lang="en-US" b="1" dirty="0">
                <a:solidFill>
                  <a:schemeClr val="accent1"/>
                </a:solidFill>
              </a:rPr>
              <a:t>1526344032</a:t>
            </a:r>
            <a:r>
              <a:rPr lang="en-US" dirty="0"/>
              <a:t>   192.168.100.46    192.168.100.5     29726	0 </a:t>
            </a:r>
          </a:p>
          <a:p>
            <a:endParaRPr lang="en-US" dirty="0"/>
          </a:p>
          <a:p>
            <a:r>
              <a:rPr lang="en-US" dirty="0"/>
              <a:t>576921 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1526344032</a:t>
            </a:r>
            <a:r>
              <a:rPr lang="en-US" dirty="0"/>
              <a:t>   192.168.100.3      13.55.154.73        3018	0</a:t>
            </a:r>
          </a:p>
          <a:p>
            <a:endParaRPr lang="en-US" dirty="0"/>
          </a:p>
          <a:p>
            <a:r>
              <a:rPr lang="en-US" dirty="0"/>
              <a:t>576884  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1526344121</a:t>
            </a:r>
            <a:r>
              <a:rPr lang="en-US" dirty="0"/>
              <a:t>   192.168.100.1      192.168.100.3      4	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28A2AB7-1402-5489-4F07-6BC72FAD6B8F}"/>
              </a:ext>
            </a:extLst>
          </p:cNvPr>
          <p:cNvSpPr/>
          <p:nvPr/>
        </p:nvSpPr>
        <p:spPr>
          <a:xfrm>
            <a:off x="442066" y="1772839"/>
            <a:ext cx="7338802" cy="2287446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C22B2440-3DEB-681E-8742-FD5BCD245BE7}"/>
              </a:ext>
            </a:extLst>
          </p:cNvPr>
          <p:cNvSpPr/>
          <p:nvPr/>
        </p:nvSpPr>
        <p:spPr>
          <a:xfrm rot="5400000">
            <a:off x="7964824" y="2238619"/>
            <a:ext cx="239697" cy="6076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1306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F2576-090F-F592-B37C-5952FC5792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4C5F3F7-A8F7-4EB5-AA94-03F9B04C029A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4D68D-9A1A-828A-12B1-D2F4C67A4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5041232" cy="365125"/>
          </a:xfrm>
        </p:spPr>
        <p:txBody>
          <a:bodyPr/>
          <a:lstStyle/>
          <a:p>
            <a:r>
              <a:rPr lang="en-US" dirty="0"/>
              <a:t>Towards attack detection in traffic data based on spectral graph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F8661-2008-A7EA-A614-01162AAA0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BEE31D-016F-3F62-87B5-A3D020F0A62D}"/>
              </a:ext>
            </a:extLst>
          </p:cNvPr>
          <p:cNvSpPr txBox="1">
            <a:spLocks/>
          </p:cNvSpPr>
          <p:nvPr/>
        </p:nvSpPr>
        <p:spPr>
          <a:xfrm>
            <a:off x="580894" y="280083"/>
            <a:ext cx="10401243" cy="710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From dataset to timeseries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7460BE-C71F-BCBE-7138-7D72A61ED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789" y="991036"/>
            <a:ext cx="9064421" cy="505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806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F2576-090F-F592-B37C-5952FC5792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4C5F3F7-A8F7-4EB5-AA94-03F9B04C029A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4D68D-9A1A-828A-12B1-D2F4C67A4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5041232" cy="365125"/>
          </a:xfrm>
        </p:spPr>
        <p:txBody>
          <a:bodyPr/>
          <a:lstStyle/>
          <a:p>
            <a:r>
              <a:rPr lang="en-US" dirty="0"/>
              <a:t>Towards attack detection in traffic data based on spectral graph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F8661-2008-A7EA-A614-01162AAA0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BEE31D-016F-3F62-87B5-A3D020F0A62D}"/>
              </a:ext>
            </a:extLst>
          </p:cNvPr>
          <p:cNvSpPr txBox="1">
            <a:spLocks/>
          </p:cNvSpPr>
          <p:nvPr/>
        </p:nvSpPr>
        <p:spPr>
          <a:xfrm>
            <a:off x="580894" y="280083"/>
            <a:ext cx="10401243" cy="710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Classification methods</a:t>
            </a:r>
          </a:p>
        </p:txBody>
      </p:sp>
      <p:pic>
        <p:nvPicPr>
          <p:cNvPr id="2" name="Graphic 1" descr="Database">
            <a:extLst>
              <a:ext uri="{FF2B5EF4-FFF2-40B4-BE49-F238E27FC236}">
                <a16:creationId xmlns:a16="http://schemas.microsoft.com/office/drawing/2014/main" id="{16D83A4B-2F6E-72ED-EB93-C6EDFDD96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2716" y="2356598"/>
            <a:ext cx="1072402" cy="1072402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165F79AB-2C15-48E0-B643-C23D4CB0E8EA}"/>
              </a:ext>
            </a:extLst>
          </p:cNvPr>
          <p:cNvSpPr/>
          <p:nvPr/>
        </p:nvSpPr>
        <p:spPr>
          <a:xfrm>
            <a:off x="1375120" y="2732943"/>
            <a:ext cx="943851" cy="36512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10">
            <a:extLst>
              <a:ext uri="{FF2B5EF4-FFF2-40B4-BE49-F238E27FC236}">
                <a16:creationId xmlns:a16="http://schemas.microsoft.com/office/drawing/2014/main" id="{C6D599E8-6FCF-EDB0-3F71-254A3EE811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9742755"/>
              </p:ext>
            </p:extLst>
          </p:nvPr>
        </p:nvGraphicFramePr>
        <p:xfrm>
          <a:off x="2630396" y="2176366"/>
          <a:ext cx="2207787" cy="14782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07787">
                  <a:extLst>
                    <a:ext uri="{9D8B030D-6E8A-4147-A177-3AD203B41FA5}">
                      <a16:colId xmlns:a16="http://schemas.microsoft.com/office/drawing/2014/main" val="2276467886"/>
                    </a:ext>
                  </a:extLst>
                </a:gridCol>
              </a:tblGrid>
              <a:tr h="14059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Evolution 1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539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Evolution 2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734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7419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Evolution 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61836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9F27E82-E40F-A7B5-4A96-F10FE1D29B63}"/>
              </a:ext>
            </a:extLst>
          </p:cNvPr>
          <p:cNvSpPr txBox="1"/>
          <p:nvPr/>
        </p:nvSpPr>
        <p:spPr>
          <a:xfrm>
            <a:off x="3138292" y="3692740"/>
            <a:ext cx="1191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Evolutions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10">
                <a:extLst>
                  <a:ext uri="{FF2B5EF4-FFF2-40B4-BE49-F238E27FC236}">
                    <a16:creationId xmlns:a16="http://schemas.microsoft.com/office/drawing/2014/main" id="{9EEC67A3-A40C-3AF5-18D8-87F3810C59F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98374380"/>
                  </p:ext>
                </p:extLst>
              </p:nvPr>
            </p:nvGraphicFramePr>
            <p:xfrm>
              <a:off x="4989567" y="2176366"/>
              <a:ext cx="2207787" cy="147828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2207787">
                      <a:extLst>
                        <a:ext uri="{9D8B030D-6E8A-4147-A177-3AD203B41FA5}">
                          <a16:colId xmlns:a16="http://schemas.microsoft.com/office/drawing/2014/main" val="2276467886"/>
                        </a:ext>
                      </a:extLst>
                    </a:gridCol>
                  </a:tblGrid>
                  <a:tr h="14059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8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8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8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8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45393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8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8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8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8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537343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…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74192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8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8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8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8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46183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10">
                <a:extLst>
                  <a:ext uri="{FF2B5EF4-FFF2-40B4-BE49-F238E27FC236}">
                    <a16:creationId xmlns:a16="http://schemas.microsoft.com/office/drawing/2014/main" id="{9EEC67A3-A40C-3AF5-18D8-87F3810C59F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98374380"/>
                  </p:ext>
                </p:extLst>
              </p:nvPr>
            </p:nvGraphicFramePr>
            <p:xfrm>
              <a:off x="4989567" y="2176366"/>
              <a:ext cx="2207787" cy="147828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2207787">
                      <a:extLst>
                        <a:ext uri="{9D8B030D-6E8A-4147-A177-3AD203B41FA5}">
                          <a16:colId xmlns:a16="http://schemas.microsoft.com/office/drawing/2014/main" val="2276467886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75" t="-3333" r="-551" b="-311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45393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75" t="-101639" r="-551" b="-2065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537343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74192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75" t="-301639" r="-551" b="-65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461836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A2D8923-5AEA-E2C7-FB4A-E59F97345BFE}"/>
              </a:ext>
            </a:extLst>
          </p:cNvPr>
          <p:cNvSpPr txBox="1"/>
          <p:nvPr/>
        </p:nvSpPr>
        <p:spPr>
          <a:xfrm>
            <a:off x="5135409" y="3697717"/>
            <a:ext cx="191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Calculate Metrics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40D8DC3-5D91-840F-0097-32BDF32520FF}"/>
              </a:ext>
            </a:extLst>
          </p:cNvPr>
          <p:cNvSpPr/>
          <p:nvPr/>
        </p:nvSpPr>
        <p:spPr>
          <a:xfrm>
            <a:off x="7447445" y="2732943"/>
            <a:ext cx="943851" cy="36512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Machine learning logo - Wi6Labs">
            <a:extLst>
              <a:ext uri="{FF2B5EF4-FFF2-40B4-BE49-F238E27FC236}">
                <a16:creationId xmlns:a16="http://schemas.microsoft.com/office/drawing/2014/main" id="{3716F11B-6CC6-EA1F-66E1-2D988895D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643" y="2154911"/>
            <a:ext cx="2312494" cy="151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93BD7D-DEC6-4BC7-174F-304CA6DA96FA}"/>
              </a:ext>
            </a:extLst>
          </p:cNvPr>
          <p:cNvSpPr txBox="1"/>
          <p:nvPr/>
        </p:nvSpPr>
        <p:spPr>
          <a:xfrm>
            <a:off x="8548243" y="3692740"/>
            <a:ext cx="30797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Apply Classification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Random Forest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Decision Tree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MLP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XGBoost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SVM</a:t>
            </a:r>
          </a:p>
        </p:txBody>
      </p:sp>
    </p:spTree>
    <p:extLst>
      <p:ext uri="{BB962C8B-B14F-4D97-AF65-F5344CB8AC3E}">
        <p14:creationId xmlns:p14="http://schemas.microsoft.com/office/powerpoint/2010/main" val="299857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F2576-090F-F592-B37C-5952FC5792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4C5F3F7-A8F7-4EB5-AA94-03F9B04C029A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F8661-2008-A7EA-A614-01162AAA0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2E80E8-9D23-656A-E35E-B8862D8F7389}"/>
              </a:ext>
            </a:extLst>
          </p:cNvPr>
          <p:cNvSpPr/>
          <p:nvPr/>
        </p:nvSpPr>
        <p:spPr>
          <a:xfrm>
            <a:off x="2089213" y="1793166"/>
            <a:ext cx="1011970" cy="16444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21E60D8-177D-9C11-EB85-066CCDE827F1}"/>
              </a:ext>
            </a:extLst>
          </p:cNvPr>
          <p:cNvCxnSpPr>
            <a:cxnSpLocks/>
          </p:cNvCxnSpPr>
          <p:nvPr/>
        </p:nvCxnSpPr>
        <p:spPr>
          <a:xfrm>
            <a:off x="521737" y="938640"/>
            <a:ext cx="11148526" cy="606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27735F-9035-CDE1-DA32-BE20007990C6}"/>
              </a:ext>
            </a:extLst>
          </p:cNvPr>
          <p:cNvCxnSpPr/>
          <p:nvPr/>
        </p:nvCxnSpPr>
        <p:spPr>
          <a:xfrm>
            <a:off x="1139124" y="779782"/>
            <a:ext cx="0" cy="3177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9682266-0675-D44B-F962-76C5A99801BD}"/>
                  </a:ext>
                </a:extLst>
              </p:cNvPr>
              <p:cNvSpPr txBox="1"/>
              <p:nvPr/>
            </p:nvSpPr>
            <p:spPr>
              <a:xfrm>
                <a:off x="942340" y="1133244"/>
                <a:ext cx="39356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𝒕𝒔</m:t>
                          </m:r>
                        </m:e>
                        <m:sub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9682266-0675-D44B-F962-76C5A99801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340" y="1133244"/>
                <a:ext cx="393569" cy="2462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26B2447-6BD6-E3BA-F33B-7ED72DA843CC}"/>
              </a:ext>
            </a:extLst>
          </p:cNvPr>
          <p:cNvCxnSpPr>
            <a:cxnSpLocks/>
          </p:cNvCxnSpPr>
          <p:nvPr/>
        </p:nvCxnSpPr>
        <p:spPr>
          <a:xfrm>
            <a:off x="1611822" y="779782"/>
            <a:ext cx="0" cy="3177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0DBDA94-24E9-75F7-3511-C91A34EE77E8}"/>
                  </a:ext>
                </a:extLst>
              </p:cNvPr>
              <p:cNvSpPr txBox="1"/>
              <p:nvPr/>
            </p:nvSpPr>
            <p:spPr>
              <a:xfrm>
                <a:off x="1415037" y="1133243"/>
                <a:ext cx="39356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𝒕𝒔</m:t>
                          </m:r>
                        </m:e>
                        <m:sub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0DBDA94-24E9-75F7-3511-C91A34EE77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037" y="1133243"/>
                <a:ext cx="393569" cy="246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2C379E-3717-7148-AA73-BE67A8EBE1D9}"/>
              </a:ext>
            </a:extLst>
          </p:cNvPr>
          <p:cNvCxnSpPr>
            <a:cxnSpLocks/>
          </p:cNvCxnSpPr>
          <p:nvPr/>
        </p:nvCxnSpPr>
        <p:spPr>
          <a:xfrm>
            <a:off x="2030274" y="779782"/>
            <a:ext cx="0" cy="3177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0D3B9E8-504A-559F-D200-D298494F2031}"/>
              </a:ext>
            </a:extLst>
          </p:cNvPr>
          <p:cNvCxnSpPr/>
          <p:nvPr/>
        </p:nvCxnSpPr>
        <p:spPr>
          <a:xfrm>
            <a:off x="2471978" y="779780"/>
            <a:ext cx="0" cy="3177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BD6193D-C421-55D7-56AA-D79310ACCB0E}"/>
              </a:ext>
            </a:extLst>
          </p:cNvPr>
          <p:cNvCxnSpPr>
            <a:cxnSpLocks/>
          </p:cNvCxnSpPr>
          <p:nvPr/>
        </p:nvCxnSpPr>
        <p:spPr>
          <a:xfrm>
            <a:off x="2944676" y="779780"/>
            <a:ext cx="0" cy="3177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39DC39D-2E11-DFD8-F1C7-6FE84AB11D9D}"/>
              </a:ext>
            </a:extLst>
          </p:cNvPr>
          <p:cNvCxnSpPr>
            <a:cxnSpLocks/>
          </p:cNvCxnSpPr>
          <p:nvPr/>
        </p:nvCxnSpPr>
        <p:spPr>
          <a:xfrm>
            <a:off x="3363128" y="779780"/>
            <a:ext cx="0" cy="3177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353C50B-A87D-E7E3-9070-D836C2BF50E6}"/>
              </a:ext>
            </a:extLst>
          </p:cNvPr>
          <p:cNvCxnSpPr/>
          <p:nvPr/>
        </p:nvCxnSpPr>
        <p:spPr>
          <a:xfrm>
            <a:off x="3797083" y="779779"/>
            <a:ext cx="0" cy="3177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6579BF-4AA8-38AC-62BA-43BB27F19E0E}"/>
              </a:ext>
            </a:extLst>
          </p:cNvPr>
          <p:cNvCxnSpPr>
            <a:cxnSpLocks/>
          </p:cNvCxnSpPr>
          <p:nvPr/>
        </p:nvCxnSpPr>
        <p:spPr>
          <a:xfrm>
            <a:off x="4269781" y="779779"/>
            <a:ext cx="0" cy="3177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86CBADC-6EA6-2DD1-6F3B-5F98D9934924}"/>
              </a:ext>
            </a:extLst>
          </p:cNvPr>
          <p:cNvCxnSpPr>
            <a:cxnSpLocks/>
          </p:cNvCxnSpPr>
          <p:nvPr/>
        </p:nvCxnSpPr>
        <p:spPr>
          <a:xfrm>
            <a:off x="4688233" y="779779"/>
            <a:ext cx="0" cy="3177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C92A3ED-752B-2472-5818-CA54F612937A}"/>
              </a:ext>
            </a:extLst>
          </p:cNvPr>
          <p:cNvCxnSpPr/>
          <p:nvPr/>
        </p:nvCxnSpPr>
        <p:spPr>
          <a:xfrm>
            <a:off x="5122188" y="779779"/>
            <a:ext cx="0" cy="3177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C9493A4-5036-203B-7268-D4F41C74CF43}"/>
              </a:ext>
            </a:extLst>
          </p:cNvPr>
          <p:cNvCxnSpPr>
            <a:cxnSpLocks/>
          </p:cNvCxnSpPr>
          <p:nvPr/>
        </p:nvCxnSpPr>
        <p:spPr>
          <a:xfrm>
            <a:off x="5594886" y="779779"/>
            <a:ext cx="0" cy="3177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1CC524E-5E99-664B-54A2-D50EAE25061D}"/>
              </a:ext>
            </a:extLst>
          </p:cNvPr>
          <p:cNvCxnSpPr>
            <a:cxnSpLocks/>
          </p:cNvCxnSpPr>
          <p:nvPr/>
        </p:nvCxnSpPr>
        <p:spPr>
          <a:xfrm>
            <a:off x="6013338" y="779779"/>
            <a:ext cx="0" cy="3177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D845CB5-4DCB-7E72-251B-E1106F163703}"/>
              </a:ext>
            </a:extLst>
          </p:cNvPr>
          <p:cNvCxnSpPr/>
          <p:nvPr/>
        </p:nvCxnSpPr>
        <p:spPr>
          <a:xfrm>
            <a:off x="6447293" y="779778"/>
            <a:ext cx="0" cy="3177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FF2C9FE-BBA2-12B6-D6F3-5631696EE14A}"/>
              </a:ext>
            </a:extLst>
          </p:cNvPr>
          <p:cNvCxnSpPr>
            <a:cxnSpLocks/>
          </p:cNvCxnSpPr>
          <p:nvPr/>
        </p:nvCxnSpPr>
        <p:spPr>
          <a:xfrm>
            <a:off x="6919991" y="779778"/>
            <a:ext cx="0" cy="3177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D0BEB34-787A-47F7-4578-3CFC45E83854}"/>
              </a:ext>
            </a:extLst>
          </p:cNvPr>
          <p:cNvCxnSpPr>
            <a:cxnSpLocks/>
          </p:cNvCxnSpPr>
          <p:nvPr/>
        </p:nvCxnSpPr>
        <p:spPr>
          <a:xfrm>
            <a:off x="7338443" y="779778"/>
            <a:ext cx="0" cy="3177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EBB64F7-E8F7-738C-5807-7AC975376AF5}"/>
              </a:ext>
            </a:extLst>
          </p:cNvPr>
          <p:cNvCxnSpPr>
            <a:cxnSpLocks/>
          </p:cNvCxnSpPr>
          <p:nvPr/>
        </p:nvCxnSpPr>
        <p:spPr>
          <a:xfrm>
            <a:off x="7725901" y="779778"/>
            <a:ext cx="0" cy="3177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3FF0599-CFD8-9A28-57C9-6676B77C2F19}"/>
              </a:ext>
            </a:extLst>
          </p:cNvPr>
          <p:cNvCxnSpPr/>
          <p:nvPr/>
        </p:nvCxnSpPr>
        <p:spPr>
          <a:xfrm>
            <a:off x="8159856" y="779778"/>
            <a:ext cx="0" cy="3177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EB3A575-47B5-5340-7C4A-B3D7C1A0D73C}"/>
              </a:ext>
            </a:extLst>
          </p:cNvPr>
          <p:cNvCxnSpPr>
            <a:cxnSpLocks/>
          </p:cNvCxnSpPr>
          <p:nvPr/>
        </p:nvCxnSpPr>
        <p:spPr>
          <a:xfrm>
            <a:off x="8632554" y="779778"/>
            <a:ext cx="0" cy="3177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DC3BD85-47DC-A44C-2093-794974C3F00A}"/>
              </a:ext>
            </a:extLst>
          </p:cNvPr>
          <p:cNvCxnSpPr>
            <a:cxnSpLocks/>
          </p:cNvCxnSpPr>
          <p:nvPr/>
        </p:nvCxnSpPr>
        <p:spPr>
          <a:xfrm>
            <a:off x="9051006" y="779778"/>
            <a:ext cx="0" cy="3177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A9C17CE-8E20-3FE5-BB70-9719B579DC8F}"/>
              </a:ext>
            </a:extLst>
          </p:cNvPr>
          <p:cNvCxnSpPr/>
          <p:nvPr/>
        </p:nvCxnSpPr>
        <p:spPr>
          <a:xfrm>
            <a:off x="9484961" y="779777"/>
            <a:ext cx="0" cy="3177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3497136-D15E-7459-BC1E-2B515D40B4E8}"/>
              </a:ext>
            </a:extLst>
          </p:cNvPr>
          <p:cNvCxnSpPr>
            <a:cxnSpLocks/>
          </p:cNvCxnSpPr>
          <p:nvPr/>
        </p:nvCxnSpPr>
        <p:spPr>
          <a:xfrm>
            <a:off x="9957659" y="779777"/>
            <a:ext cx="0" cy="3177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D419EDC-C6EA-D1DC-D012-0EC355A0B081}"/>
              </a:ext>
            </a:extLst>
          </p:cNvPr>
          <p:cNvCxnSpPr>
            <a:cxnSpLocks/>
          </p:cNvCxnSpPr>
          <p:nvPr/>
        </p:nvCxnSpPr>
        <p:spPr>
          <a:xfrm>
            <a:off x="10376111" y="779777"/>
            <a:ext cx="0" cy="3177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5DD4EB4-91A1-0438-400A-2226ECEE1B15}"/>
              </a:ext>
            </a:extLst>
          </p:cNvPr>
          <p:cNvCxnSpPr>
            <a:cxnSpLocks/>
          </p:cNvCxnSpPr>
          <p:nvPr/>
        </p:nvCxnSpPr>
        <p:spPr>
          <a:xfrm>
            <a:off x="10810066" y="779777"/>
            <a:ext cx="0" cy="3177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7F1495D-EA8B-5182-18C6-8F7C1D931B58}"/>
              </a:ext>
            </a:extLst>
          </p:cNvPr>
          <p:cNvCxnSpPr>
            <a:cxnSpLocks/>
          </p:cNvCxnSpPr>
          <p:nvPr/>
        </p:nvCxnSpPr>
        <p:spPr>
          <a:xfrm>
            <a:off x="11228518" y="779777"/>
            <a:ext cx="0" cy="3177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1593111-A32E-D948-535B-EED14F27512A}"/>
                  </a:ext>
                </a:extLst>
              </p:cNvPr>
              <p:cNvSpPr txBox="1"/>
              <p:nvPr/>
            </p:nvSpPr>
            <p:spPr>
              <a:xfrm>
                <a:off x="1833489" y="1133243"/>
                <a:ext cx="39356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𝒕𝒔</m:t>
                          </m:r>
                        </m:e>
                        <m:sub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1593111-A32E-D948-535B-EED14F2751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3489" y="1133243"/>
                <a:ext cx="393569" cy="2462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AF1CC8B-737D-5CEB-A62B-5051A6110EC1}"/>
                  </a:ext>
                </a:extLst>
              </p:cNvPr>
              <p:cNvSpPr txBox="1"/>
              <p:nvPr/>
            </p:nvSpPr>
            <p:spPr>
              <a:xfrm>
                <a:off x="2275193" y="1133242"/>
                <a:ext cx="39356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𝒕𝒔</m:t>
                          </m:r>
                        </m:e>
                        <m:sub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AF1CC8B-737D-5CEB-A62B-5051A6110E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5193" y="1133242"/>
                <a:ext cx="393569" cy="2462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040E5D6-8943-62C6-F25F-716B19319434}"/>
                  </a:ext>
                </a:extLst>
              </p:cNvPr>
              <p:cNvSpPr txBox="1"/>
              <p:nvPr/>
            </p:nvSpPr>
            <p:spPr>
              <a:xfrm>
                <a:off x="2741780" y="1133241"/>
                <a:ext cx="39356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𝒕𝒔</m:t>
                          </m:r>
                        </m:e>
                        <m:sub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040E5D6-8943-62C6-F25F-716B19319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1780" y="1133241"/>
                <a:ext cx="393569" cy="2462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8BB5FC0-428C-3B68-59BA-DB61C4AA3F72}"/>
                  </a:ext>
                </a:extLst>
              </p:cNvPr>
              <p:cNvSpPr txBox="1"/>
              <p:nvPr/>
            </p:nvSpPr>
            <p:spPr>
              <a:xfrm>
                <a:off x="3166343" y="1133241"/>
                <a:ext cx="39356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𝒕𝒔</m:t>
                          </m:r>
                        </m:e>
                        <m:sub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sub>
                      </m:sSub>
                    </m:oMath>
                  </m:oMathPara>
                </a14:m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8BB5FC0-428C-3B68-59BA-DB61C4AA3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6343" y="1133241"/>
                <a:ext cx="393569" cy="2462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527DD68-6950-BEAC-BC2D-3B005497A203}"/>
                  </a:ext>
                </a:extLst>
              </p:cNvPr>
              <p:cNvSpPr txBox="1"/>
              <p:nvPr/>
            </p:nvSpPr>
            <p:spPr>
              <a:xfrm>
                <a:off x="3601936" y="1133241"/>
                <a:ext cx="39356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𝒕𝒔</m:t>
                          </m:r>
                        </m:e>
                        <m:sub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sub>
                      </m:sSub>
                    </m:oMath>
                  </m:oMathPara>
                </a14:m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527DD68-6950-BEAC-BC2D-3B005497A2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1936" y="1133241"/>
                <a:ext cx="393569" cy="2462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E08AE62-7606-77A3-B80B-CDEDB8BC2539}"/>
                  </a:ext>
                </a:extLst>
              </p:cNvPr>
              <p:cNvSpPr txBox="1"/>
              <p:nvPr/>
            </p:nvSpPr>
            <p:spPr>
              <a:xfrm>
                <a:off x="4068523" y="1133244"/>
                <a:ext cx="39356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𝒕𝒔</m:t>
                          </m:r>
                        </m:e>
                        <m:sub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sub>
                      </m:sSub>
                    </m:oMath>
                  </m:oMathPara>
                </a14:m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E08AE62-7606-77A3-B80B-CDEDB8BC25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8523" y="1133244"/>
                <a:ext cx="393569" cy="2462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8182C5E-7B89-7BE9-B1A0-8A087881DA79}"/>
                  </a:ext>
                </a:extLst>
              </p:cNvPr>
              <p:cNvSpPr txBox="1"/>
              <p:nvPr/>
            </p:nvSpPr>
            <p:spPr>
              <a:xfrm>
                <a:off x="4541220" y="1133243"/>
                <a:ext cx="39356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𝒕𝒔</m:t>
                          </m:r>
                        </m:e>
                        <m:sub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sub>
                      </m:sSub>
                    </m:oMath>
                  </m:oMathPara>
                </a14:m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8182C5E-7B89-7BE9-B1A0-8A087881DA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1220" y="1133243"/>
                <a:ext cx="393569" cy="2462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106CEB2-6074-ADF4-B7A3-7C3629C2E881}"/>
                  </a:ext>
                </a:extLst>
              </p:cNvPr>
              <p:cNvSpPr txBox="1"/>
              <p:nvPr/>
            </p:nvSpPr>
            <p:spPr>
              <a:xfrm>
                <a:off x="4959672" y="1133243"/>
                <a:ext cx="39356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𝒕𝒔</m:t>
                          </m:r>
                        </m:e>
                        <m:sub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sub>
                      </m:sSub>
                    </m:oMath>
                  </m:oMathPara>
                </a14:m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106CEB2-6074-ADF4-B7A3-7C3629C2E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9672" y="1133243"/>
                <a:ext cx="393569" cy="24622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30679C7-4841-BC43-1867-8C0A06AF083B}"/>
                  </a:ext>
                </a:extLst>
              </p:cNvPr>
              <p:cNvSpPr txBox="1"/>
              <p:nvPr/>
            </p:nvSpPr>
            <p:spPr>
              <a:xfrm>
                <a:off x="5401376" y="1133242"/>
                <a:ext cx="44967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𝒕𝒔</m:t>
                          </m:r>
                        </m:e>
                        <m:sub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sub>
                      </m:sSub>
                    </m:oMath>
                  </m:oMathPara>
                </a14:m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30679C7-4841-BC43-1867-8C0A06AF08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1376" y="1133242"/>
                <a:ext cx="449675" cy="24622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D89F447-250D-D9F1-5F9A-F3418A6CE2A1}"/>
                  </a:ext>
                </a:extLst>
              </p:cNvPr>
              <p:cNvSpPr txBox="1"/>
              <p:nvPr/>
            </p:nvSpPr>
            <p:spPr>
              <a:xfrm>
                <a:off x="5867963" y="1133241"/>
                <a:ext cx="44967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𝒕𝒔</m:t>
                          </m:r>
                        </m:e>
                        <m:sub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sub>
                      </m:sSub>
                    </m:oMath>
                  </m:oMathPara>
                </a14:m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D89F447-250D-D9F1-5F9A-F3418A6CE2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963" y="1133241"/>
                <a:ext cx="449675" cy="24622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7A9ABBB-4E6E-1A2A-BCAF-F17485C90B70}"/>
                  </a:ext>
                </a:extLst>
              </p:cNvPr>
              <p:cNvSpPr txBox="1"/>
              <p:nvPr/>
            </p:nvSpPr>
            <p:spPr>
              <a:xfrm>
                <a:off x="6292526" y="1133241"/>
                <a:ext cx="44967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𝒕𝒔</m:t>
                          </m:r>
                        </m:e>
                        <m:sub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sub>
                      </m:sSub>
                    </m:oMath>
                  </m:oMathPara>
                </a14:m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7A9ABBB-4E6E-1A2A-BCAF-F17485C90B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2526" y="1133241"/>
                <a:ext cx="449675" cy="24622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F51DB4B-8F23-962E-FBD2-91676FFCB344}"/>
                  </a:ext>
                </a:extLst>
              </p:cNvPr>
              <p:cNvSpPr txBox="1"/>
              <p:nvPr/>
            </p:nvSpPr>
            <p:spPr>
              <a:xfrm>
                <a:off x="6728119" y="1133241"/>
                <a:ext cx="44967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𝒕𝒔</m:t>
                          </m:r>
                        </m:e>
                        <m:sub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sub>
                      </m:sSub>
                    </m:oMath>
                  </m:oMathPara>
                </a14:m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F51DB4B-8F23-962E-FBD2-91676FFCB3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119" y="1133241"/>
                <a:ext cx="449675" cy="24622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09998FD-AE2A-7AAE-25D1-B6F514D2EC44}"/>
                  </a:ext>
                </a:extLst>
              </p:cNvPr>
              <p:cNvSpPr txBox="1"/>
              <p:nvPr/>
            </p:nvSpPr>
            <p:spPr>
              <a:xfrm>
                <a:off x="7163712" y="1133244"/>
                <a:ext cx="44967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𝒕𝒔</m:t>
                          </m:r>
                        </m:e>
                        <m:sub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sub>
                      </m:sSub>
                    </m:oMath>
                  </m:oMathPara>
                </a14:m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09998FD-AE2A-7AAE-25D1-B6F514D2EC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3712" y="1133244"/>
                <a:ext cx="449675" cy="24622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E458BAF3-74EE-3793-3DFF-56DF911385F5}"/>
                  </a:ext>
                </a:extLst>
              </p:cNvPr>
              <p:cNvSpPr txBox="1"/>
              <p:nvPr/>
            </p:nvSpPr>
            <p:spPr>
              <a:xfrm>
                <a:off x="7636409" y="1133243"/>
                <a:ext cx="44967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𝒕𝒔</m:t>
                          </m:r>
                        </m:e>
                        <m:sub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sub>
                      </m:sSub>
                    </m:oMath>
                  </m:oMathPara>
                </a14:m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E458BAF3-74EE-3793-3DFF-56DF911385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6409" y="1133243"/>
                <a:ext cx="449675" cy="24622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16E94B6-C843-9B0D-3A50-835AD7BC5B12}"/>
                  </a:ext>
                </a:extLst>
              </p:cNvPr>
              <p:cNvSpPr txBox="1"/>
              <p:nvPr/>
            </p:nvSpPr>
            <p:spPr>
              <a:xfrm>
                <a:off x="8054861" y="1133243"/>
                <a:ext cx="44967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𝒕𝒔</m:t>
                          </m:r>
                        </m:e>
                        <m:sub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sub>
                      </m:sSub>
                    </m:oMath>
                  </m:oMathPara>
                </a14:m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16E94B6-C843-9B0D-3A50-835AD7BC5B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4861" y="1133243"/>
                <a:ext cx="449675" cy="24622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091D86D-867E-13A3-B1BB-1E11729668C9}"/>
                  </a:ext>
                </a:extLst>
              </p:cNvPr>
              <p:cNvSpPr txBox="1"/>
              <p:nvPr/>
            </p:nvSpPr>
            <p:spPr>
              <a:xfrm>
                <a:off x="8496565" y="1133242"/>
                <a:ext cx="44967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𝒕𝒔</m:t>
                          </m:r>
                        </m:e>
                        <m:sub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sub>
                      </m:sSub>
                    </m:oMath>
                  </m:oMathPara>
                </a14:m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091D86D-867E-13A3-B1BB-1E1172966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6565" y="1133242"/>
                <a:ext cx="449675" cy="24622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4E37B76-18CE-AECF-29B1-5B48796B7C1A}"/>
                  </a:ext>
                </a:extLst>
              </p:cNvPr>
              <p:cNvSpPr txBox="1"/>
              <p:nvPr/>
            </p:nvSpPr>
            <p:spPr>
              <a:xfrm>
                <a:off x="8963152" y="1133241"/>
                <a:ext cx="44967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𝒕𝒔</m:t>
                          </m:r>
                        </m:e>
                        <m:sub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sub>
                      </m:sSub>
                    </m:oMath>
                  </m:oMathPara>
                </a14:m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4E37B76-18CE-AECF-29B1-5B48796B7C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3152" y="1133241"/>
                <a:ext cx="449675" cy="24622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944E129-3B2A-02E8-8B5C-B76BFB7BFD71}"/>
                  </a:ext>
                </a:extLst>
              </p:cNvPr>
              <p:cNvSpPr txBox="1"/>
              <p:nvPr/>
            </p:nvSpPr>
            <p:spPr>
              <a:xfrm>
                <a:off x="9387715" y="1133241"/>
                <a:ext cx="44967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𝒕𝒔</m:t>
                          </m:r>
                        </m:e>
                        <m:sub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sub>
                      </m:sSub>
                    </m:oMath>
                  </m:oMathPara>
                </a14:m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944E129-3B2A-02E8-8B5C-B76BFB7BF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715" y="1133241"/>
                <a:ext cx="449675" cy="246221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6544179-851C-5D90-AE78-FB0477A6BC52}"/>
                  </a:ext>
                </a:extLst>
              </p:cNvPr>
              <p:cNvSpPr txBox="1"/>
              <p:nvPr/>
            </p:nvSpPr>
            <p:spPr>
              <a:xfrm>
                <a:off x="9823308" y="1133241"/>
                <a:ext cx="44967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𝒕𝒔</m:t>
                          </m:r>
                        </m:e>
                        <m:sub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sub>
                      </m:sSub>
                    </m:oMath>
                  </m:oMathPara>
                </a14:m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6544179-851C-5D90-AE78-FB0477A6B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3308" y="1133241"/>
                <a:ext cx="449675" cy="246221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CBDA93D-F6A4-A7F9-E019-B19459115234}"/>
                  </a:ext>
                </a:extLst>
              </p:cNvPr>
              <p:cNvSpPr txBox="1"/>
              <p:nvPr/>
            </p:nvSpPr>
            <p:spPr>
              <a:xfrm>
                <a:off x="10192719" y="1129175"/>
                <a:ext cx="44967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𝒕𝒔</m:t>
                          </m:r>
                        </m:e>
                        <m:sub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𝟐𝟏</m:t>
                          </m:r>
                        </m:sub>
                      </m:sSub>
                    </m:oMath>
                  </m:oMathPara>
                </a14:m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CBDA93D-F6A4-A7F9-E019-B19459115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2719" y="1129175"/>
                <a:ext cx="449675" cy="24622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8BFAE0EB-0362-469A-B45E-C8CD30E160CD}"/>
                  </a:ext>
                </a:extLst>
              </p:cNvPr>
              <p:cNvSpPr txBox="1"/>
              <p:nvPr/>
            </p:nvSpPr>
            <p:spPr>
              <a:xfrm>
                <a:off x="10617282" y="1129175"/>
                <a:ext cx="44967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𝒕𝒔</m:t>
                          </m:r>
                        </m:e>
                        <m:sub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sub>
                      </m:sSub>
                    </m:oMath>
                  </m:oMathPara>
                </a14:m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8BFAE0EB-0362-469A-B45E-C8CD30E160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7282" y="1129175"/>
                <a:ext cx="449675" cy="24622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60190F79-74AF-9E0D-7582-1BA9F8F0AB6E}"/>
              </a:ext>
            </a:extLst>
          </p:cNvPr>
          <p:cNvCxnSpPr>
            <a:cxnSpLocks/>
          </p:cNvCxnSpPr>
          <p:nvPr/>
        </p:nvCxnSpPr>
        <p:spPr>
          <a:xfrm flipV="1">
            <a:off x="1105070" y="1685337"/>
            <a:ext cx="4489816" cy="428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24" name="TextBox 1023">
                <a:extLst>
                  <a:ext uri="{FF2B5EF4-FFF2-40B4-BE49-F238E27FC236}">
                    <a16:creationId xmlns:a16="http://schemas.microsoft.com/office/drawing/2014/main" id="{2851711F-1A2C-F521-D588-98C4901F8E60}"/>
                  </a:ext>
                </a:extLst>
              </p:cNvPr>
              <p:cNvSpPr txBox="1"/>
              <p:nvPr/>
            </p:nvSpPr>
            <p:spPr>
              <a:xfrm>
                <a:off x="3101184" y="1499564"/>
                <a:ext cx="77053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𝑚𝑖𝑛</m:t>
                      </m:r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1024" name="TextBox 1023">
                <a:extLst>
                  <a:ext uri="{FF2B5EF4-FFF2-40B4-BE49-F238E27FC236}">
                    <a16:creationId xmlns:a16="http://schemas.microsoft.com/office/drawing/2014/main" id="{2851711F-1A2C-F521-D588-98C4901F8E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1184" y="1499564"/>
                <a:ext cx="770532" cy="246221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C4642B33-32AA-D655-C5AE-764B3811AC11}"/>
                  </a:ext>
                </a:extLst>
              </p:cNvPr>
              <p:cNvSpPr txBox="1"/>
              <p:nvPr/>
            </p:nvSpPr>
            <p:spPr>
              <a:xfrm>
                <a:off x="2084310" y="1369919"/>
                <a:ext cx="41601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C4642B33-32AA-D655-C5AE-764B3811AC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4310" y="1369919"/>
                <a:ext cx="416011" cy="338554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27" name="Table 1026">
                <a:extLst>
                  <a:ext uri="{FF2B5EF4-FFF2-40B4-BE49-F238E27FC236}">
                    <a16:creationId xmlns:a16="http://schemas.microsoft.com/office/drawing/2014/main" id="{34447E9C-D307-68E0-EC61-F06F0C9050E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37024054"/>
                  </p:ext>
                </p:extLst>
              </p:nvPr>
            </p:nvGraphicFramePr>
            <p:xfrm>
              <a:off x="2563549" y="2049266"/>
              <a:ext cx="332245" cy="117451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32245">
                      <a:extLst>
                        <a:ext uri="{9D8B030D-6E8A-4147-A177-3AD203B41FA5}">
                          <a16:colId xmlns:a16="http://schemas.microsoft.com/office/drawing/2014/main" val="1230497188"/>
                        </a:ext>
                      </a:extLst>
                    </a:gridCol>
                  </a:tblGrid>
                  <a:tr h="30514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1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6228518"/>
                      </a:ext>
                    </a:extLst>
                  </a:tr>
                  <a:tr h="30514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1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34108848"/>
                      </a:ext>
                    </a:extLst>
                  </a:tr>
                  <a:tr h="30514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1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44612628"/>
                      </a:ext>
                    </a:extLst>
                  </a:tr>
                  <a:tr h="2564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1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21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27" name="Table 1026">
                <a:extLst>
                  <a:ext uri="{FF2B5EF4-FFF2-40B4-BE49-F238E27FC236}">
                    <a16:creationId xmlns:a16="http://schemas.microsoft.com/office/drawing/2014/main" id="{34447E9C-D307-68E0-EC61-F06F0C9050E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37024054"/>
                  </p:ext>
                </p:extLst>
              </p:nvPr>
            </p:nvGraphicFramePr>
            <p:xfrm>
              <a:off x="2563549" y="2049266"/>
              <a:ext cx="332245" cy="117451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32245">
                      <a:extLst>
                        <a:ext uri="{9D8B030D-6E8A-4147-A177-3AD203B41FA5}">
                          <a16:colId xmlns:a16="http://schemas.microsoft.com/office/drawing/2014/main" val="1230497188"/>
                        </a:ext>
                      </a:extLst>
                    </a:gridCol>
                  </a:tblGrid>
                  <a:tr h="3051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7"/>
                          <a:stretch>
                            <a:fillRect l="-1786" t="-2000" r="-3571" b="-2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6228518"/>
                      </a:ext>
                    </a:extLst>
                  </a:tr>
                  <a:tr h="3051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7"/>
                          <a:stretch>
                            <a:fillRect l="-1786" t="-102000" r="-3571" b="-1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34108848"/>
                      </a:ext>
                    </a:extLst>
                  </a:tr>
                  <a:tr h="3051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7"/>
                          <a:stretch>
                            <a:fillRect l="-1786" t="-202000" r="-3571" b="-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44612628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7"/>
                          <a:stretch>
                            <a:fillRect l="-1786" t="-351163" r="-3571" b="-46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217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28" name="Table 1027">
                <a:extLst>
                  <a:ext uri="{FF2B5EF4-FFF2-40B4-BE49-F238E27FC236}">
                    <a16:creationId xmlns:a16="http://schemas.microsoft.com/office/drawing/2014/main" id="{E552EE35-70F8-CF3E-C997-4C9C5CB927D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26569961"/>
                  </p:ext>
                </p:extLst>
              </p:nvPr>
            </p:nvGraphicFramePr>
            <p:xfrm>
              <a:off x="2155967" y="2049266"/>
              <a:ext cx="332245" cy="117451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32245">
                      <a:extLst>
                        <a:ext uri="{9D8B030D-6E8A-4147-A177-3AD203B41FA5}">
                          <a16:colId xmlns:a16="http://schemas.microsoft.com/office/drawing/2014/main" val="1230497188"/>
                        </a:ext>
                      </a:extLst>
                    </a:gridCol>
                  </a:tblGrid>
                  <a:tr h="30514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1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6228518"/>
                      </a:ext>
                    </a:extLst>
                  </a:tr>
                  <a:tr h="30514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1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34108848"/>
                      </a:ext>
                    </a:extLst>
                  </a:tr>
                  <a:tr h="30514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1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44612628"/>
                      </a:ext>
                    </a:extLst>
                  </a:tr>
                  <a:tr h="2564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1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21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28" name="Table 1027">
                <a:extLst>
                  <a:ext uri="{FF2B5EF4-FFF2-40B4-BE49-F238E27FC236}">
                    <a16:creationId xmlns:a16="http://schemas.microsoft.com/office/drawing/2014/main" id="{E552EE35-70F8-CF3E-C997-4C9C5CB927D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26569961"/>
                  </p:ext>
                </p:extLst>
              </p:nvPr>
            </p:nvGraphicFramePr>
            <p:xfrm>
              <a:off x="2155967" y="2049266"/>
              <a:ext cx="332245" cy="117451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32245">
                      <a:extLst>
                        <a:ext uri="{9D8B030D-6E8A-4147-A177-3AD203B41FA5}">
                          <a16:colId xmlns:a16="http://schemas.microsoft.com/office/drawing/2014/main" val="1230497188"/>
                        </a:ext>
                      </a:extLst>
                    </a:gridCol>
                  </a:tblGrid>
                  <a:tr h="3051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1786" t="-2000" r="-3571" b="-2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6228518"/>
                      </a:ext>
                    </a:extLst>
                  </a:tr>
                  <a:tr h="3051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1786" t="-102000" r="-3571" b="-1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34108848"/>
                      </a:ext>
                    </a:extLst>
                  </a:tr>
                  <a:tr h="3051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1786" t="-202000" r="-3571" b="-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44612628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1786" t="-351163" r="-3571" b="-46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217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9" name="TextBox 1028">
                <a:extLst>
                  <a:ext uri="{FF2B5EF4-FFF2-40B4-BE49-F238E27FC236}">
                    <a16:creationId xmlns:a16="http://schemas.microsoft.com/office/drawing/2014/main" id="{3345E7FD-62AA-71C6-F57F-C6C9EF59A75F}"/>
                  </a:ext>
                </a:extLst>
              </p:cNvPr>
              <p:cNvSpPr txBox="1"/>
              <p:nvPr/>
            </p:nvSpPr>
            <p:spPr>
              <a:xfrm>
                <a:off x="2051429" y="3193104"/>
                <a:ext cx="137874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𝒏𝒐𝒓𝒎𝒂𝒍</m:t>
                      </m:r>
                    </m:oMath>
                  </m:oMathPara>
                </a14:m>
                <a:endParaRPr lang="en-US" sz="1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29" name="TextBox 1028">
                <a:extLst>
                  <a:ext uri="{FF2B5EF4-FFF2-40B4-BE49-F238E27FC236}">
                    <a16:creationId xmlns:a16="http://schemas.microsoft.com/office/drawing/2014/main" id="{3345E7FD-62AA-71C6-F57F-C6C9EF59A7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429" y="3193104"/>
                <a:ext cx="1378740" cy="246221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0" name="TextBox 1029">
                <a:extLst>
                  <a:ext uri="{FF2B5EF4-FFF2-40B4-BE49-F238E27FC236}">
                    <a16:creationId xmlns:a16="http://schemas.microsoft.com/office/drawing/2014/main" id="{E9D4FAEE-7A0D-0989-9147-C5E97A8CDD97}"/>
                  </a:ext>
                </a:extLst>
              </p:cNvPr>
              <p:cNvSpPr txBox="1"/>
              <p:nvPr/>
            </p:nvSpPr>
            <p:spPr>
              <a:xfrm>
                <a:off x="2117556" y="1799304"/>
                <a:ext cx="39356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𝒕𝒔</m:t>
                          </m:r>
                        </m:e>
                        <m:sub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sub>
                      </m:sSub>
                    </m:oMath>
                  </m:oMathPara>
                </a14:m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30" name="TextBox 1029">
                <a:extLst>
                  <a:ext uri="{FF2B5EF4-FFF2-40B4-BE49-F238E27FC236}">
                    <a16:creationId xmlns:a16="http://schemas.microsoft.com/office/drawing/2014/main" id="{E9D4FAEE-7A0D-0989-9147-C5E97A8CD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7556" y="1799304"/>
                <a:ext cx="393569" cy="246221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1" name="TextBox 1030">
                <a:extLst>
                  <a:ext uri="{FF2B5EF4-FFF2-40B4-BE49-F238E27FC236}">
                    <a16:creationId xmlns:a16="http://schemas.microsoft.com/office/drawing/2014/main" id="{FD5B7895-881D-EC2A-C3BF-DB2D3A2E8A26}"/>
                  </a:ext>
                </a:extLst>
              </p:cNvPr>
              <p:cNvSpPr txBox="1"/>
              <p:nvPr/>
            </p:nvSpPr>
            <p:spPr>
              <a:xfrm>
                <a:off x="2525711" y="1806232"/>
                <a:ext cx="39356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𝒕𝒔</m:t>
                          </m:r>
                        </m:e>
                        <m:sub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sub>
                      </m:sSub>
                    </m:oMath>
                  </m:oMathPara>
                </a14:m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31" name="TextBox 1030">
                <a:extLst>
                  <a:ext uri="{FF2B5EF4-FFF2-40B4-BE49-F238E27FC236}">
                    <a16:creationId xmlns:a16="http://schemas.microsoft.com/office/drawing/2014/main" id="{FD5B7895-881D-EC2A-C3BF-DB2D3A2E8A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5711" y="1806232"/>
                <a:ext cx="393569" cy="246221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2" name="Straight Arrow Connector 1031">
            <a:extLst>
              <a:ext uri="{FF2B5EF4-FFF2-40B4-BE49-F238E27FC236}">
                <a16:creationId xmlns:a16="http://schemas.microsoft.com/office/drawing/2014/main" id="{B0FE5683-97A3-E238-AA20-331B2FC8A8CA}"/>
              </a:ext>
            </a:extLst>
          </p:cNvPr>
          <p:cNvCxnSpPr>
            <a:cxnSpLocks/>
          </p:cNvCxnSpPr>
          <p:nvPr/>
        </p:nvCxnSpPr>
        <p:spPr>
          <a:xfrm>
            <a:off x="1619056" y="3553292"/>
            <a:ext cx="4401517" cy="18855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F7707AA2-9DF8-467F-0757-77E69C245605}"/>
              </a:ext>
            </a:extLst>
          </p:cNvPr>
          <p:cNvCxnSpPr>
            <a:cxnSpLocks/>
          </p:cNvCxnSpPr>
          <p:nvPr/>
        </p:nvCxnSpPr>
        <p:spPr>
          <a:xfrm flipH="1">
            <a:off x="1115877" y="1379465"/>
            <a:ext cx="1" cy="298339"/>
          </a:xfrm>
          <a:prstGeom prst="line">
            <a:avLst/>
          </a:prstGeom>
          <a:ln w="31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4" name="Straight Connector 1033">
            <a:extLst>
              <a:ext uri="{FF2B5EF4-FFF2-40B4-BE49-F238E27FC236}">
                <a16:creationId xmlns:a16="http://schemas.microsoft.com/office/drawing/2014/main" id="{EFA1001A-B7C2-4A87-2390-67BE93361AB9}"/>
              </a:ext>
            </a:extLst>
          </p:cNvPr>
          <p:cNvCxnSpPr>
            <a:cxnSpLocks/>
          </p:cNvCxnSpPr>
          <p:nvPr/>
        </p:nvCxnSpPr>
        <p:spPr>
          <a:xfrm flipH="1">
            <a:off x="5606542" y="1396163"/>
            <a:ext cx="1" cy="298339"/>
          </a:xfrm>
          <a:prstGeom prst="line">
            <a:avLst/>
          </a:prstGeom>
          <a:ln w="31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FB1BD878-3423-FD9A-24D7-CF95E6BCCF4B}"/>
              </a:ext>
            </a:extLst>
          </p:cNvPr>
          <p:cNvCxnSpPr>
            <a:cxnSpLocks/>
          </p:cNvCxnSpPr>
          <p:nvPr/>
        </p:nvCxnSpPr>
        <p:spPr>
          <a:xfrm>
            <a:off x="1622452" y="1374269"/>
            <a:ext cx="0" cy="2179023"/>
          </a:xfrm>
          <a:prstGeom prst="line">
            <a:avLst/>
          </a:prstGeom>
          <a:ln w="3175">
            <a:solidFill>
              <a:schemeClr val="accent2">
                <a:lumMod val="60000"/>
                <a:lumOff val="4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6" name="Straight Connector 1035">
            <a:extLst>
              <a:ext uri="{FF2B5EF4-FFF2-40B4-BE49-F238E27FC236}">
                <a16:creationId xmlns:a16="http://schemas.microsoft.com/office/drawing/2014/main" id="{0EC17521-0345-E708-53F3-D5BC4D467E40}"/>
              </a:ext>
            </a:extLst>
          </p:cNvPr>
          <p:cNvCxnSpPr>
            <a:cxnSpLocks/>
          </p:cNvCxnSpPr>
          <p:nvPr/>
        </p:nvCxnSpPr>
        <p:spPr>
          <a:xfrm>
            <a:off x="6013222" y="1475896"/>
            <a:ext cx="7351" cy="2077396"/>
          </a:xfrm>
          <a:prstGeom prst="line">
            <a:avLst/>
          </a:prstGeom>
          <a:ln w="3175">
            <a:solidFill>
              <a:schemeClr val="accent2">
                <a:lumMod val="60000"/>
                <a:lumOff val="4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1C7E262-9557-DDE7-AFAC-BBF8135A440D}"/>
              </a:ext>
            </a:extLst>
          </p:cNvPr>
          <p:cNvSpPr/>
          <p:nvPr/>
        </p:nvSpPr>
        <p:spPr>
          <a:xfrm>
            <a:off x="4303091" y="3693020"/>
            <a:ext cx="1098283" cy="16444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38" name="Table 1037">
                <a:extLst>
                  <a:ext uri="{FF2B5EF4-FFF2-40B4-BE49-F238E27FC236}">
                    <a16:creationId xmlns:a16="http://schemas.microsoft.com/office/drawing/2014/main" id="{7E84D3E2-D984-A19A-19E6-781C8305741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16106438"/>
                  </p:ext>
                </p:extLst>
              </p:nvPr>
            </p:nvGraphicFramePr>
            <p:xfrm>
              <a:off x="4777427" y="3949120"/>
              <a:ext cx="332245" cy="117451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32245">
                      <a:extLst>
                        <a:ext uri="{9D8B030D-6E8A-4147-A177-3AD203B41FA5}">
                          <a16:colId xmlns:a16="http://schemas.microsoft.com/office/drawing/2014/main" val="1230497188"/>
                        </a:ext>
                      </a:extLst>
                    </a:gridCol>
                  </a:tblGrid>
                  <a:tr h="30514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1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6228518"/>
                      </a:ext>
                    </a:extLst>
                  </a:tr>
                  <a:tr h="30514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1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34108848"/>
                      </a:ext>
                    </a:extLst>
                  </a:tr>
                  <a:tr h="30514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1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44612628"/>
                      </a:ext>
                    </a:extLst>
                  </a:tr>
                  <a:tr h="2564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1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21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38" name="Table 1037">
                <a:extLst>
                  <a:ext uri="{FF2B5EF4-FFF2-40B4-BE49-F238E27FC236}">
                    <a16:creationId xmlns:a16="http://schemas.microsoft.com/office/drawing/2014/main" id="{7E84D3E2-D984-A19A-19E6-781C8305741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16106438"/>
                  </p:ext>
                </p:extLst>
              </p:nvPr>
            </p:nvGraphicFramePr>
            <p:xfrm>
              <a:off x="4777427" y="3949120"/>
              <a:ext cx="332245" cy="117451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32245">
                      <a:extLst>
                        <a:ext uri="{9D8B030D-6E8A-4147-A177-3AD203B41FA5}">
                          <a16:colId xmlns:a16="http://schemas.microsoft.com/office/drawing/2014/main" val="1230497188"/>
                        </a:ext>
                      </a:extLst>
                    </a:gridCol>
                  </a:tblGrid>
                  <a:tr h="3051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2"/>
                          <a:stretch>
                            <a:fillRect l="-1786" t="-2000" r="-3571" b="-2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6228518"/>
                      </a:ext>
                    </a:extLst>
                  </a:tr>
                  <a:tr h="3051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2"/>
                          <a:stretch>
                            <a:fillRect l="-1786" t="-100000" r="-3571" b="-1862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34108848"/>
                      </a:ext>
                    </a:extLst>
                  </a:tr>
                  <a:tr h="3051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2"/>
                          <a:stretch>
                            <a:fillRect l="-1786" t="-204000" r="-3571" b="-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44612628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2"/>
                          <a:stretch>
                            <a:fillRect l="-1786" t="-353488" r="-3571" b="-46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217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39" name="Table 1038">
                <a:extLst>
                  <a:ext uri="{FF2B5EF4-FFF2-40B4-BE49-F238E27FC236}">
                    <a16:creationId xmlns:a16="http://schemas.microsoft.com/office/drawing/2014/main" id="{F77F04D6-43C8-EB07-5841-08E64DEA579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39238036"/>
                  </p:ext>
                </p:extLst>
              </p:nvPr>
            </p:nvGraphicFramePr>
            <p:xfrm>
              <a:off x="4369845" y="3949120"/>
              <a:ext cx="332245" cy="117451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32245">
                      <a:extLst>
                        <a:ext uri="{9D8B030D-6E8A-4147-A177-3AD203B41FA5}">
                          <a16:colId xmlns:a16="http://schemas.microsoft.com/office/drawing/2014/main" val="1230497188"/>
                        </a:ext>
                      </a:extLst>
                    </a:gridCol>
                  </a:tblGrid>
                  <a:tr h="30514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1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6228518"/>
                      </a:ext>
                    </a:extLst>
                  </a:tr>
                  <a:tr h="30514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1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34108848"/>
                      </a:ext>
                    </a:extLst>
                  </a:tr>
                  <a:tr h="30514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1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44612628"/>
                      </a:ext>
                    </a:extLst>
                  </a:tr>
                  <a:tr h="2564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1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21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39" name="Table 1038">
                <a:extLst>
                  <a:ext uri="{FF2B5EF4-FFF2-40B4-BE49-F238E27FC236}">
                    <a16:creationId xmlns:a16="http://schemas.microsoft.com/office/drawing/2014/main" id="{F77F04D6-43C8-EB07-5841-08E64DEA579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39238036"/>
                  </p:ext>
                </p:extLst>
              </p:nvPr>
            </p:nvGraphicFramePr>
            <p:xfrm>
              <a:off x="4369845" y="3949120"/>
              <a:ext cx="332245" cy="117451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32245">
                      <a:extLst>
                        <a:ext uri="{9D8B030D-6E8A-4147-A177-3AD203B41FA5}">
                          <a16:colId xmlns:a16="http://schemas.microsoft.com/office/drawing/2014/main" val="1230497188"/>
                        </a:ext>
                      </a:extLst>
                    </a:gridCol>
                  </a:tblGrid>
                  <a:tr h="3051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3"/>
                          <a:stretch>
                            <a:fillRect l="-1786" t="-2000" r="-3571" b="-2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6228518"/>
                      </a:ext>
                    </a:extLst>
                  </a:tr>
                  <a:tr h="3051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3"/>
                          <a:stretch>
                            <a:fillRect l="-1786" t="-100000" r="-3571" b="-1862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34108848"/>
                      </a:ext>
                    </a:extLst>
                  </a:tr>
                  <a:tr h="3051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3"/>
                          <a:stretch>
                            <a:fillRect l="-1786" t="-204000" r="-3571" b="-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44612628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3"/>
                          <a:stretch>
                            <a:fillRect l="-1786" t="-353488" r="-3571" b="-46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217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0" name="TextBox 1039">
                <a:extLst>
                  <a:ext uri="{FF2B5EF4-FFF2-40B4-BE49-F238E27FC236}">
                    <a16:creationId xmlns:a16="http://schemas.microsoft.com/office/drawing/2014/main" id="{4C974109-F220-2074-701B-50597A991050}"/>
                  </a:ext>
                </a:extLst>
              </p:cNvPr>
              <p:cNvSpPr txBox="1"/>
              <p:nvPr/>
            </p:nvSpPr>
            <p:spPr>
              <a:xfrm>
                <a:off x="4265307" y="5092958"/>
                <a:ext cx="128509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𝒏𝒐𝒓𝒎𝒂𝒍</m:t>
                      </m:r>
                    </m:oMath>
                  </m:oMathPara>
                </a14:m>
                <a:endParaRPr lang="en-US" sz="1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40" name="TextBox 1039">
                <a:extLst>
                  <a:ext uri="{FF2B5EF4-FFF2-40B4-BE49-F238E27FC236}">
                    <a16:creationId xmlns:a16="http://schemas.microsoft.com/office/drawing/2014/main" id="{4C974109-F220-2074-701B-50597A991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5307" y="5092958"/>
                <a:ext cx="1285097" cy="24622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1" name="TextBox 1040">
                <a:extLst>
                  <a:ext uri="{FF2B5EF4-FFF2-40B4-BE49-F238E27FC236}">
                    <a16:creationId xmlns:a16="http://schemas.microsoft.com/office/drawing/2014/main" id="{E108718A-AEA2-7505-2E13-517D12216D8F}"/>
                  </a:ext>
                </a:extLst>
              </p:cNvPr>
              <p:cNvSpPr txBox="1"/>
              <p:nvPr/>
            </p:nvSpPr>
            <p:spPr>
              <a:xfrm>
                <a:off x="4331434" y="3699158"/>
                <a:ext cx="45288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𝒕𝒔</m:t>
                          </m:r>
                        </m:e>
                        <m:sub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sub>
                      </m:sSub>
                    </m:oMath>
                  </m:oMathPara>
                </a14:m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41" name="TextBox 1040">
                <a:extLst>
                  <a:ext uri="{FF2B5EF4-FFF2-40B4-BE49-F238E27FC236}">
                    <a16:creationId xmlns:a16="http://schemas.microsoft.com/office/drawing/2014/main" id="{E108718A-AEA2-7505-2E13-517D12216D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434" y="3699158"/>
                <a:ext cx="452881" cy="24622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2" name="TextBox 1041">
                <a:extLst>
                  <a:ext uri="{FF2B5EF4-FFF2-40B4-BE49-F238E27FC236}">
                    <a16:creationId xmlns:a16="http://schemas.microsoft.com/office/drawing/2014/main" id="{51F97ECC-3425-2F72-2266-CBC07E31AF4D}"/>
                  </a:ext>
                </a:extLst>
              </p:cNvPr>
              <p:cNvSpPr txBox="1"/>
              <p:nvPr/>
            </p:nvSpPr>
            <p:spPr>
              <a:xfrm>
                <a:off x="4739589" y="3706086"/>
                <a:ext cx="39677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𝒕𝒔</m:t>
                          </m:r>
                        </m:e>
                        <m:sub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sub>
                      </m:sSub>
                    </m:oMath>
                  </m:oMathPara>
                </a14:m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42" name="TextBox 1041">
                <a:extLst>
                  <a:ext uri="{FF2B5EF4-FFF2-40B4-BE49-F238E27FC236}">
                    <a16:creationId xmlns:a16="http://schemas.microsoft.com/office/drawing/2014/main" id="{51F97ECC-3425-2F72-2266-CBC07E31A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589" y="3706086"/>
                <a:ext cx="396775" cy="24622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3" name="TextBox 1042">
                <a:extLst>
                  <a:ext uri="{FF2B5EF4-FFF2-40B4-BE49-F238E27FC236}">
                    <a16:creationId xmlns:a16="http://schemas.microsoft.com/office/drawing/2014/main" id="{987DC20F-B2C9-64BE-A332-486DEF2E5D69}"/>
                  </a:ext>
                </a:extLst>
              </p:cNvPr>
              <p:cNvSpPr txBox="1"/>
              <p:nvPr/>
            </p:nvSpPr>
            <p:spPr>
              <a:xfrm>
                <a:off x="4269476" y="3241775"/>
                <a:ext cx="41601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1043" name="TextBox 1042">
                <a:extLst>
                  <a:ext uri="{FF2B5EF4-FFF2-40B4-BE49-F238E27FC236}">
                    <a16:creationId xmlns:a16="http://schemas.microsoft.com/office/drawing/2014/main" id="{987DC20F-B2C9-64BE-A332-486DEF2E5D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9476" y="3241775"/>
                <a:ext cx="416011" cy="338554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4" name="TextBox 1043">
                <a:extLst>
                  <a:ext uri="{FF2B5EF4-FFF2-40B4-BE49-F238E27FC236}">
                    <a16:creationId xmlns:a16="http://schemas.microsoft.com/office/drawing/2014/main" id="{DA2D5CBE-ECFD-A8C3-4895-8E662636B4E6}"/>
                  </a:ext>
                </a:extLst>
              </p:cNvPr>
              <p:cNvSpPr txBox="1"/>
              <p:nvPr/>
            </p:nvSpPr>
            <p:spPr>
              <a:xfrm>
                <a:off x="5343118" y="3356296"/>
                <a:ext cx="77053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𝑚𝑖𝑛</m:t>
                      </m:r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1044" name="TextBox 1043">
                <a:extLst>
                  <a:ext uri="{FF2B5EF4-FFF2-40B4-BE49-F238E27FC236}">
                    <a16:creationId xmlns:a16="http://schemas.microsoft.com/office/drawing/2014/main" id="{DA2D5CBE-ECFD-A8C3-4895-8E662636B4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118" y="3356296"/>
                <a:ext cx="770532" cy="24622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45" name="Straight Arrow Connector 1044">
            <a:extLst>
              <a:ext uri="{FF2B5EF4-FFF2-40B4-BE49-F238E27FC236}">
                <a16:creationId xmlns:a16="http://schemas.microsoft.com/office/drawing/2014/main" id="{81B120DF-B6E5-5285-C320-84891643ED43}"/>
              </a:ext>
            </a:extLst>
          </p:cNvPr>
          <p:cNvCxnSpPr>
            <a:cxnSpLocks/>
          </p:cNvCxnSpPr>
          <p:nvPr/>
        </p:nvCxnSpPr>
        <p:spPr>
          <a:xfrm flipV="1">
            <a:off x="2020707" y="5551087"/>
            <a:ext cx="4899284" cy="37078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6" name="Straight Connector 1045">
            <a:extLst>
              <a:ext uri="{FF2B5EF4-FFF2-40B4-BE49-F238E27FC236}">
                <a16:creationId xmlns:a16="http://schemas.microsoft.com/office/drawing/2014/main" id="{EE137B6C-CBA1-6170-3AAF-4256806CC889}"/>
              </a:ext>
            </a:extLst>
          </p:cNvPr>
          <p:cNvCxnSpPr>
            <a:cxnSpLocks/>
          </p:cNvCxnSpPr>
          <p:nvPr/>
        </p:nvCxnSpPr>
        <p:spPr>
          <a:xfrm>
            <a:off x="2020707" y="1369583"/>
            <a:ext cx="0" cy="4218582"/>
          </a:xfrm>
          <a:prstGeom prst="line">
            <a:avLst/>
          </a:prstGeom>
          <a:ln w="3175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7" name="Straight Connector 1046">
            <a:extLst>
              <a:ext uri="{FF2B5EF4-FFF2-40B4-BE49-F238E27FC236}">
                <a16:creationId xmlns:a16="http://schemas.microsoft.com/office/drawing/2014/main" id="{C4E8EA6D-A04E-1C06-E886-A765AE4D1F24}"/>
              </a:ext>
            </a:extLst>
          </p:cNvPr>
          <p:cNvCxnSpPr>
            <a:cxnSpLocks/>
          </p:cNvCxnSpPr>
          <p:nvPr/>
        </p:nvCxnSpPr>
        <p:spPr>
          <a:xfrm>
            <a:off x="6952956" y="1431209"/>
            <a:ext cx="0" cy="4125952"/>
          </a:xfrm>
          <a:prstGeom prst="line">
            <a:avLst/>
          </a:prstGeom>
          <a:ln w="3175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48" name="TextBox 1047">
                <a:extLst>
                  <a:ext uri="{FF2B5EF4-FFF2-40B4-BE49-F238E27FC236}">
                    <a16:creationId xmlns:a16="http://schemas.microsoft.com/office/drawing/2014/main" id="{16DE8F45-9EEA-9118-B0A9-1E6A7F578CC1}"/>
                  </a:ext>
                </a:extLst>
              </p:cNvPr>
              <p:cNvSpPr txBox="1"/>
              <p:nvPr/>
            </p:nvSpPr>
            <p:spPr>
              <a:xfrm>
                <a:off x="2852012" y="5233941"/>
                <a:ext cx="41601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1048" name="TextBox 1047">
                <a:extLst>
                  <a:ext uri="{FF2B5EF4-FFF2-40B4-BE49-F238E27FC236}">
                    <a16:creationId xmlns:a16="http://schemas.microsoft.com/office/drawing/2014/main" id="{16DE8F45-9EEA-9118-B0A9-1E6A7F578C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2012" y="5233941"/>
                <a:ext cx="416011" cy="338554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9" name="TextBox 1048">
                <a:extLst>
                  <a:ext uri="{FF2B5EF4-FFF2-40B4-BE49-F238E27FC236}">
                    <a16:creationId xmlns:a16="http://schemas.microsoft.com/office/drawing/2014/main" id="{DE239392-D566-E3F9-5D18-C18D52843266}"/>
                  </a:ext>
                </a:extLst>
              </p:cNvPr>
              <p:cNvSpPr txBox="1"/>
              <p:nvPr/>
            </p:nvSpPr>
            <p:spPr>
              <a:xfrm>
                <a:off x="6175668" y="5329159"/>
                <a:ext cx="77053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𝑚𝑖𝑛</m:t>
                      </m:r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1049" name="TextBox 1048">
                <a:extLst>
                  <a:ext uri="{FF2B5EF4-FFF2-40B4-BE49-F238E27FC236}">
                    <a16:creationId xmlns:a16="http://schemas.microsoft.com/office/drawing/2014/main" id="{DE239392-D566-E3F9-5D18-C18D528432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5668" y="5329159"/>
                <a:ext cx="770532" cy="24622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0" name="Rectangle 1049">
            <a:extLst>
              <a:ext uri="{FF2B5EF4-FFF2-40B4-BE49-F238E27FC236}">
                <a16:creationId xmlns:a16="http://schemas.microsoft.com/office/drawing/2014/main" id="{263D676B-F9F2-DF7B-3C73-88809BE6B365}"/>
              </a:ext>
            </a:extLst>
          </p:cNvPr>
          <p:cNvSpPr/>
          <p:nvPr/>
        </p:nvSpPr>
        <p:spPr>
          <a:xfrm>
            <a:off x="7093588" y="5134671"/>
            <a:ext cx="961273" cy="16444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51" name="Table 1050">
                <a:extLst>
                  <a:ext uri="{FF2B5EF4-FFF2-40B4-BE49-F238E27FC236}">
                    <a16:creationId xmlns:a16="http://schemas.microsoft.com/office/drawing/2014/main" id="{9DE3155E-D0DE-0CE6-2F88-6CCBE04CE9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77617257"/>
                  </p:ext>
                </p:extLst>
              </p:nvPr>
            </p:nvGraphicFramePr>
            <p:xfrm>
              <a:off x="7567923" y="5389019"/>
              <a:ext cx="332245" cy="117451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32245">
                      <a:extLst>
                        <a:ext uri="{9D8B030D-6E8A-4147-A177-3AD203B41FA5}">
                          <a16:colId xmlns:a16="http://schemas.microsoft.com/office/drawing/2014/main" val="1230497188"/>
                        </a:ext>
                      </a:extLst>
                    </a:gridCol>
                  </a:tblGrid>
                  <a:tr h="30514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1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6228518"/>
                      </a:ext>
                    </a:extLst>
                  </a:tr>
                  <a:tr h="30514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1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34108848"/>
                      </a:ext>
                    </a:extLst>
                  </a:tr>
                  <a:tr h="30514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1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44612628"/>
                      </a:ext>
                    </a:extLst>
                  </a:tr>
                  <a:tr h="2564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1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21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51" name="Table 1050">
                <a:extLst>
                  <a:ext uri="{FF2B5EF4-FFF2-40B4-BE49-F238E27FC236}">
                    <a16:creationId xmlns:a16="http://schemas.microsoft.com/office/drawing/2014/main" id="{9DE3155E-D0DE-0CE6-2F88-6CCBE04CE9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77617257"/>
                  </p:ext>
                </p:extLst>
              </p:nvPr>
            </p:nvGraphicFramePr>
            <p:xfrm>
              <a:off x="7567923" y="5389019"/>
              <a:ext cx="332245" cy="117451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32245">
                      <a:extLst>
                        <a:ext uri="{9D8B030D-6E8A-4147-A177-3AD203B41FA5}">
                          <a16:colId xmlns:a16="http://schemas.microsoft.com/office/drawing/2014/main" val="1230497188"/>
                        </a:ext>
                      </a:extLst>
                    </a:gridCol>
                  </a:tblGrid>
                  <a:tr h="3051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1"/>
                          <a:stretch>
                            <a:fillRect l="-1818" t="-4000" r="-5455" b="-2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6228518"/>
                      </a:ext>
                    </a:extLst>
                  </a:tr>
                  <a:tr h="3051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1"/>
                          <a:stretch>
                            <a:fillRect l="-1818" t="-104000" r="-5455" b="-1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34108848"/>
                      </a:ext>
                    </a:extLst>
                  </a:tr>
                  <a:tr h="3051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1"/>
                          <a:stretch>
                            <a:fillRect l="-1818" t="-204000" r="-5455" b="-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44612628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1"/>
                          <a:stretch>
                            <a:fillRect l="-1818" t="-353488" r="-5455" b="-46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217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52" name="Table 1051">
                <a:extLst>
                  <a:ext uri="{FF2B5EF4-FFF2-40B4-BE49-F238E27FC236}">
                    <a16:creationId xmlns:a16="http://schemas.microsoft.com/office/drawing/2014/main" id="{F01EB869-A4E2-6856-F275-0768EC8C96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83876515"/>
                  </p:ext>
                </p:extLst>
              </p:nvPr>
            </p:nvGraphicFramePr>
            <p:xfrm>
              <a:off x="7160341" y="5389019"/>
              <a:ext cx="332245" cy="117451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32245">
                      <a:extLst>
                        <a:ext uri="{9D8B030D-6E8A-4147-A177-3AD203B41FA5}">
                          <a16:colId xmlns:a16="http://schemas.microsoft.com/office/drawing/2014/main" val="1230497188"/>
                        </a:ext>
                      </a:extLst>
                    </a:gridCol>
                  </a:tblGrid>
                  <a:tr h="30514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1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6228518"/>
                      </a:ext>
                    </a:extLst>
                  </a:tr>
                  <a:tr h="30514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1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34108848"/>
                      </a:ext>
                    </a:extLst>
                  </a:tr>
                  <a:tr h="30514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1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44612628"/>
                      </a:ext>
                    </a:extLst>
                  </a:tr>
                  <a:tr h="2564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1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21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52" name="Table 1051">
                <a:extLst>
                  <a:ext uri="{FF2B5EF4-FFF2-40B4-BE49-F238E27FC236}">
                    <a16:creationId xmlns:a16="http://schemas.microsoft.com/office/drawing/2014/main" id="{F01EB869-A4E2-6856-F275-0768EC8C96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83876515"/>
                  </p:ext>
                </p:extLst>
              </p:nvPr>
            </p:nvGraphicFramePr>
            <p:xfrm>
              <a:off x="7160341" y="5389019"/>
              <a:ext cx="332245" cy="117451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32245">
                      <a:extLst>
                        <a:ext uri="{9D8B030D-6E8A-4147-A177-3AD203B41FA5}">
                          <a16:colId xmlns:a16="http://schemas.microsoft.com/office/drawing/2014/main" val="1230497188"/>
                        </a:ext>
                      </a:extLst>
                    </a:gridCol>
                  </a:tblGrid>
                  <a:tr h="3051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2"/>
                          <a:stretch>
                            <a:fillRect l="-1786" t="-4000" r="-3571" b="-2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6228518"/>
                      </a:ext>
                    </a:extLst>
                  </a:tr>
                  <a:tr h="3051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2"/>
                          <a:stretch>
                            <a:fillRect l="-1786" t="-104000" r="-3571" b="-1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34108848"/>
                      </a:ext>
                    </a:extLst>
                  </a:tr>
                  <a:tr h="3051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2"/>
                          <a:stretch>
                            <a:fillRect l="-1786" t="-204000" r="-3571" b="-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44612628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2"/>
                          <a:stretch>
                            <a:fillRect l="-1786" t="-353488" r="-3571" b="-46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217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3" name="TextBox 1052">
                <a:extLst>
                  <a:ext uri="{FF2B5EF4-FFF2-40B4-BE49-F238E27FC236}">
                    <a16:creationId xmlns:a16="http://schemas.microsoft.com/office/drawing/2014/main" id="{49E59C8D-9442-2E7B-7AB2-40E79CB15A95}"/>
                  </a:ext>
                </a:extLst>
              </p:cNvPr>
              <p:cNvSpPr txBox="1"/>
              <p:nvPr/>
            </p:nvSpPr>
            <p:spPr>
              <a:xfrm>
                <a:off x="7055803" y="6532857"/>
                <a:ext cx="126674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𝒂𝒕𝒕𝒂𝒄𝒌</m:t>
                      </m:r>
                    </m:oMath>
                  </m:oMathPara>
                </a14:m>
                <a:endParaRPr lang="en-US" sz="1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53" name="TextBox 1052">
                <a:extLst>
                  <a:ext uri="{FF2B5EF4-FFF2-40B4-BE49-F238E27FC236}">
                    <a16:creationId xmlns:a16="http://schemas.microsoft.com/office/drawing/2014/main" id="{49E59C8D-9442-2E7B-7AB2-40E79CB15A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5803" y="6532857"/>
                <a:ext cx="1266740" cy="246221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4" name="TextBox 1053">
                <a:extLst>
                  <a:ext uri="{FF2B5EF4-FFF2-40B4-BE49-F238E27FC236}">
                    <a16:creationId xmlns:a16="http://schemas.microsoft.com/office/drawing/2014/main" id="{07578AE0-3BAE-10F1-E703-6212110EC91C}"/>
                  </a:ext>
                </a:extLst>
              </p:cNvPr>
              <p:cNvSpPr txBox="1"/>
              <p:nvPr/>
            </p:nvSpPr>
            <p:spPr>
              <a:xfrm>
                <a:off x="7121930" y="5139057"/>
                <a:ext cx="39677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𝒕𝒔</m:t>
                          </m:r>
                        </m:e>
                        <m:sub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sub>
                      </m:sSub>
                    </m:oMath>
                  </m:oMathPara>
                </a14:m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54" name="TextBox 1053">
                <a:extLst>
                  <a:ext uri="{FF2B5EF4-FFF2-40B4-BE49-F238E27FC236}">
                    <a16:creationId xmlns:a16="http://schemas.microsoft.com/office/drawing/2014/main" id="{07578AE0-3BAE-10F1-E703-6212110EC9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1930" y="5139057"/>
                <a:ext cx="396775" cy="246221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5" name="TextBox 1054">
                <a:extLst>
                  <a:ext uri="{FF2B5EF4-FFF2-40B4-BE49-F238E27FC236}">
                    <a16:creationId xmlns:a16="http://schemas.microsoft.com/office/drawing/2014/main" id="{BD614283-141D-AA24-0B76-5DD81255BC95}"/>
                  </a:ext>
                </a:extLst>
              </p:cNvPr>
              <p:cNvSpPr txBox="1"/>
              <p:nvPr/>
            </p:nvSpPr>
            <p:spPr>
              <a:xfrm>
                <a:off x="7530085" y="5145985"/>
                <a:ext cx="45288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𝒕𝒔</m:t>
                          </m:r>
                        </m:e>
                        <m:sub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sub>
                      </m:sSub>
                    </m:oMath>
                  </m:oMathPara>
                </a14:m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55" name="TextBox 1054">
                <a:extLst>
                  <a:ext uri="{FF2B5EF4-FFF2-40B4-BE49-F238E27FC236}">
                    <a16:creationId xmlns:a16="http://schemas.microsoft.com/office/drawing/2014/main" id="{BD614283-141D-AA24-0B76-5DD81255B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0085" y="5145985"/>
                <a:ext cx="452881" cy="246221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6" name="TextBox 1055">
                <a:extLst>
                  <a:ext uri="{FF2B5EF4-FFF2-40B4-BE49-F238E27FC236}">
                    <a16:creationId xmlns:a16="http://schemas.microsoft.com/office/drawing/2014/main" id="{533043D3-8E3B-169B-8C42-903D9B806448}"/>
                  </a:ext>
                </a:extLst>
              </p:cNvPr>
              <p:cNvSpPr txBox="1"/>
              <p:nvPr/>
            </p:nvSpPr>
            <p:spPr>
              <a:xfrm>
                <a:off x="144366" y="1461492"/>
                <a:ext cx="8746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56" name="TextBox 1055">
                <a:extLst>
                  <a:ext uri="{FF2B5EF4-FFF2-40B4-BE49-F238E27FC236}">
                    <a16:creationId xmlns:a16="http://schemas.microsoft.com/office/drawing/2014/main" id="{533043D3-8E3B-169B-8C42-903D9B8064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366" y="1461492"/>
                <a:ext cx="874663" cy="369332"/>
              </a:xfrm>
              <a:prstGeom prst="rect">
                <a:avLst/>
              </a:prstGeom>
              <a:blipFill>
                <a:blip r:embed="rId46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7" name="Title 1">
            <a:extLst>
              <a:ext uri="{FF2B5EF4-FFF2-40B4-BE49-F238E27FC236}">
                <a16:creationId xmlns:a16="http://schemas.microsoft.com/office/drawing/2014/main" id="{9B0BB519-D85F-D3BE-DF61-E7B23562E006}"/>
              </a:ext>
            </a:extLst>
          </p:cNvPr>
          <p:cNvSpPr txBox="1">
            <a:spLocks/>
          </p:cNvSpPr>
          <p:nvPr/>
        </p:nvSpPr>
        <p:spPr>
          <a:xfrm>
            <a:off x="349782" y="-66533"/>
            <a:ext cx="10401243" cy="710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Methodology</a:t>
            </a:r>
          </a:p>
        </p:txBody>
      </p:sp>
    </p:spTree>
    <p:extLst>
      <p:ext uri="{BB962C8B-B14F-4D97-AF65-F5344CB8AC3E}">
        <p14:creationId xmlns:p14="http://schemas.microsoft.com/office/powerpoint/2010/main" val="155798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F2576-090F-F592-B37C-5952FC5792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4C5F3F7-A8F7-4EB5-AA94-03F9B04C029A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4D68D-9A1A-828A-12B1-D2F4C67A4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5041232" cy="365125"/>
          </a:xfrm>
        </p:spPr>
        <p:txBody>
          <a:bodyPr/>
          <a:lstStyle/>
          <a:p>
            <a:r>
              <a:rPr lang="en-US" dirty="0"/>
              <a:t>Towards attack detection in traffic data based on spectral graph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F8661-2008-A7EA-A614-01162AAA0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BEE31D-016F-3F62-87B5-A3D020F0A62D}"/>
              </a:ext>
            </a:extLst>
          </p:cNvPr>
          <p:cNvSpPr txBox="1">
            <a:spLocks/>
          </p:cNvSpPr>
          <p:nvPr/>
        </p:nvSpPr>
        <p:spPr>
          <a:xfrm>
            <a:off x="580894" y="280083"/>
            <a:ext cx="10401243" cy="710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Train-Test data</a:t>
            </a:r>
          </a:p>
        </p:txBody>
      </p:sp>
      <p:graphicFrame>
        <p:nvGraphicFramePr>
          <p:cNvPr id="31" name="Table 270">
            <a:extLst>
              <a:ext uri="{FF2B5EF4-FFF2-40B4-BE49-F238E27FC236}">
                <a16:creationId xmlns:a16="http://schemas.microsoft.com/office/drawing/2014/main" id="{D978E099-AB4E-6C90-C286-29789EB7B1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864535"/>
              </p:ext>
            </p:extLst>
          </p:nvPr>
        </p:nvGraphicFramePr>
        <p:xfrm>
          <a:off x="2805849" y="3496837"/>
          <a:ext cx="6299343" cy="1112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99927">
                  <a:extLst>
                    <a:ext uri="{9D8B030D-6E8A-4147-A177-3AD203B41FA5}">
                      <a16:colId xmlns:a16="http://schemas.microsoft.com/office/drawing/2014/main" val="3375952802"/>
                    </a:ext>
                  </a:extLst>
                </a:gridCol>
                <a:gridCol w="699927">
                  <a:extLst>
                    <a:ext uri="{9D8B030D-6E8A-4147-A177-3AD203B41FA5}">
                      <a16:colId xmlns:a16="http://schemas.microsoft.com/office/drawing/2014/main" val="3423963926"/>
                    </a:ext>
                  </a:extLst>
                </a:gridCol>
                <a:gridCol w="699927">
                  <a:extLst>
                    <a:ext uri="{9D8B030D-6E8A-4147-A177-3AD203B41FA5}">
                      <a16:colId xmlns:a16="http://schemas.microsoft.com/office/drawing/2014/main" val="3223091296"/>
                    </a:ext>
                  </a:extLst>
                </a:gridCol>
                <a:gridCol w="699927">
                  <a:extLst>
                    <a:ext uri="{9D8B030D-6E8A-4147-A177-3AD203B41FA5}">
                      <a16:colId xmlns:a16="http://schemas.microsoft.com/office/drawing/2014/main" val="2329342696"/>
                    </a:ext>
                  </a:extLst>
                </a:gridCol>
                <a:gridCol w="699927">
                  <a:extLst>
                    <a:ext uri="{9D8B030D-6E8A-4147-A177-3AD203B41FA5}">
                      <a16:colId xmlns:a16="http://schemas.microsoft.com/office/drawing/2014/main" val="2459647755"/>
                    </a:ext>
                  </a:extLst>
                </a:gridCol>
                <a:gridCol w="699927">
                  <a:extLst>
                    <a:ext uri="{9D8B030D-6E8A-4147-A177-3AD203B41FA5}">
                      <a16:colId xmlns:a16="http://schemas.microsoft.com/office/drawing/2014/main" val="2567550074"/>
                    </a:ext>
                  </a:extLst>
                </a:gridCol>
                <a:gridCol w="699927">
                  <a:extLst>
                    <a:ext uri="{9D8B030D-6E8A-4147-A177-3AD203B41FA5}">
                      <a16:colId xmlns:a16="http://schemas.microsoft.com/office/drawing/2014/main" val="4220470127"/>
                    </a:ext>
                  </a:extLst>
                </a:gridCol>
                <a:gridCol w="699927">
                  <a:extLst>
                    <a:ext uri="{9D8B030D-6E8A-4147-A177-3AD203B41FA5}">
                      <a16:colId xmlns:a16="http://schemas.microsoft.com/office/drawing/2014/main" val="3082132574"/>
                    </a:ext>
                  </a:extLst>
                </a:gridCol>
                <a:gridCol w="699927">
                  <a:extLst>
                    <a:ext uri="{9D8B030D-6E8A-4147-A177-3AD203B41FA5}">
                      <a16:colId xmlns:a16="http://schemas.microsoft.com/office/drawing/2014/main" val="35205719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t1_m1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t1_m2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t1_m3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t1_m4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t2_m1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t2_m2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t2_m3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t2_m4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label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023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139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5291437"/>
                  </a:ext>
                </a:extLst>
              </a:tr>
            </a:tbl>
          </a:graphicData>
        </a:graphic>
      </p:graphicFrame>
      <p:sp>
        <p:nvSpPr>
          <p:cNvPr id="32" name="Rectangle 31">
            <a:extLst>
              <a:ext uri="{FF2B5EF4-FFF2-40B4-BE49-F238E27FC236}">
                <a16:creationId xmlns:a16="http://schemas.microsoft.com/office/drawing/2014/main" id="{865277E7-AE79-DB83-5565-13ADDE35C79B}"/>
              </a:ext>
            </a:extLst>
          </p:cNvPr>
          <p:cNvSpPr/>
          <p:nvPr/>
        </p:nvSpPr>
        <p:spPr>
          <a:xfrm>
            <a:off x="3453414" y="1082012"/>
            <a:ext cx="1395716" cy="16444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5" name="Table 34">
                <a:extLst>
                  <a:ext uri="{FF2B5EF4-FFF2-40B4-BE49-F238E27FC236}">
                    <a16:creationId xmlns:a16="http://schemas.microsoft.com/office/drawing/2014/main" id="{2E525A38-9A02-0DB0-ED73-385C3BA7EC4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80647974"/>
                  </p:ext>
                </p:extLst>
              </p:nvPr>
            </p:nvGraphicFramePr>
            <p:xfrm>
              <a:off x="4200716" y="1338112"/>
              <a:ext cx="332245" cy="117451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32245">
                      <a:extLst>
                        <a:ext uri="{9D8B030D-6E8A-4147-A177-3AD203B41FA5}">
                          <a16:colId xmlns:a16="http://schemas.microsoft.com/office/drawing/2014/main" val="1230497188"/>
                        </a:ext>
                      </a:extLst>
                    </a:gridCol>
                  </a:tblGrid>
                  <a:tr h="30514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1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6228518"/>
                      </a:ext>
                    </a:extLst>
                  </a:tr>
                  <a:tr h="30514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1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34108848"/>
                      </a:ext>
                    </a:extLst>
                  </a:tr>
                  <a:tr h="30514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1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44612628"/>
                      </a:ext>
                    </a:extLst>
                  </a:tr>
                  <a:tr h="2564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1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21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5" name="Table 34">
                <a:extLst>
                  <a:ext uri="{FF2B5EF4-FFF2-40B4-BE49-F238E27FC236}">
                    <a16:creationId xmlns:a16="http://schemas.microsoft.com/office/drawing/2014/main" id="{2E525A38-9A02-0DB0-ED73-385C3BA7EC4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80647974"/>
                  </p:ext>
                </p:extLst>
              </p:nvPr>
            </p:nvGraphicFramePr>
            <p:xfrm>
              <a:off x="4200716" y="1338112"/>
              <a:ext cx="332245" cy="117451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32245">
                      <a:extLst>
                        <a:ext uri="{9D8B030D-6E8A-4147-A177-3AD203B41FA5}">
                          <a16:colId xmlns:a16="http://schemas.microsoft.com/office/drawing/2014/main" val="1230497188"/>
                        </a:ext>
                      </a:extLst>
                    </a:gridCol>
                  </a:tblGrid>
                  <a:tr h="3051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18" t="-2000" r="-3636" b="-2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6228518"/>
                      </a:ext>
                    </a:extLst>
                  </a:tr>
                  <a:tr h="3051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18" t="-100000" r="-3636" b="-1862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34108848"/>
                      </a:ext>
                    </a:extLst>
                  </a:tr>
                  <a:tr h="3051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18" t="-204000" r="-3636" b="-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44612628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18" t="-353488" r="-3636" b="-46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217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6" name="Table 35">
                <a:extLst>
                  <a:ext uri="{FF2B5EF4-FFF2-40B4-BE49-F238E27FC236}">
                    <a16:creationId xmlns:a16="http://schemas.microsoft.com/office/drawing/2014/main" id="{65707EE2-86D4-9E80-B410-44F4DC3BDAC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1577103"/>
                  </p:ext>
                </p:extLst>
              </p:nvPr>
            </p:nvGraphicFramePr>
            <p:xfrm>
              <a:off x="3793134" y="1338112"/>
              <a:ext cx="332245" cy="117451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32245">
                      <a:extLst>
                        <a:ext uri="{9D8B030D-6E8A-4147-A177-3AD203B41FA5}">
                          <a16:colId xmlns:a16="http://schemas.microsoft.com/office/drawing/2014/main" val="1230497188"/>
                        </a:ext>
                      </a:extLst>
                    </a:gridCol>
                  </a:tblGrid>
                  <a:tr h="30514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1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6228518"/>
                      </a:ext>
                    </a:extLst>
                  </a:tr>
                  <a:tr h="30514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1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34108848"/>
                      </a:ext>
                    </a:extLst>
                  </a:tr>
                  <a:tr h="30514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1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44612628"/>
                      </a:ext>
                    </a:extLst>
                  </a:tr>
                  <a:tr h="2564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100" dirty="0"/>
                                      <m:t>µ</m:t>
                                    </m:r>
                                  </m:e>
                                  <m:sub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sz="1100" b="0" i="1" dirty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21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6" name="Table 35">
                <a:extLst>
                  <a:ext uri="{FF2B5EF4-FFF2-40B4-BE49-F238E27FC236}">
                    <a16:creationId xmlns:a16="http://schemas.microsoft.com/office/drawing/2014/main" id="{65707EE2-86D4-9E80-B410-44F4DC3BDAC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1577103"/>
                  </p:ext>
                </p:extLst>
              </p:nvPr>
            </p:nvGraphicFramePr>
            <p:xfrm>
              <a:off x="3793134" y="1338112"/>
              <a:ext cx="332245" cy="117451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32245">
                      <a:extLst>
                        <a:ext uri="{9D8B030D-6E8A-4147-A177-3AD203B41FA5}">
                          <a16:colId xmlns:a16="http://schemas.microsoft.com/office/drawing/2014/main" val="1230497188"/>
                        </a:ext>
                      </a:extLst>
                    </a:gridCol>
                  </a:tblGrid>
                  <a:tr h="3051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18" t="-2000" r="-3636" b="-2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6228518"/>
                      </a:ext>
                    </a:extLst>
                  </a:tr>
                  <a:tr h="3051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18" t="-100000" r="-3636" b="-1862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34108848"/>
                      </a:ext>
                    </a:extLst>
                  </a:tr>
                  <a:tr h="3051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18" t="-204000" r="-3636" b="-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44612628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18" t="-353488" r="-3636" b="-46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217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300E023-CC12-5581-9407-4BFF89357BB8}"/>
                  </a:ext>
                </a:extLst>
              </p:cNvPr>
              <p:cNvSpPr txBox="1"/>
              <p:nvPr/>
            </p:nvSpPr>
            <p:spPr>
              <a:xfrm>
                <a:off x="3253595" y="2481950"/>
                <a:ext cx="179588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𝒂𝒕𝒕𝒂𝒄𝒌</m:t>
                      </m:r>
                    </m:oMath>
                  </m:oMathPara>
                </a14:m>
                <a:endParaRPr lang="en-US" sz="1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300E023-CC12-5581-9407-4BFF89357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3595" y="2481950"/>
                <a:ext cx="1795880" cy="2462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A28C480-A509-6EC0-7F24-CFB21F662580}"/>
                  </a:ext>
                </a:extLst>
              </p:cNvPr>
              <p:cNvSpPr txBox="1"/>
              <p:nvPr/>
            </p:nvSpPr>
            <p:spPr>
              <a:xfrm>
                <a:off x="3754723" y="1088150"/>
                <a:ext cx="37593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𝒕𝒔</m:t>
                          </m:r>
                        </m:e>
                        <m:sub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A28C480-A509-6EC0-7F24-CFB21F6625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4723" y="1088150"/>
                <a:ext cx="375936" cy="2462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9A2AA61-6014-9D5D-DA5F-5FF55A4260CE}"/>
                  </a:ext>
                </a:extLst>
              </p:cNvPr>
              <p:cNvSpPr txBox="1"/>
              <p:nvPr/>
            </p:nvSpPr>
            <p:spPr>
              <a:xfrm>
                <a:off x="4162878" y="1095078"/>
                <a:ext cx="478529" cy="2600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𝒕𝒔</m:t>
                          </m:r>
                        </m:e>
                        <m:sub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9A2AA61-6014-9D5D-DA5F-5FF55A426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2878" y="1095078"/>
                <a:ext cx="478529" cy="2600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E787F82-3543-952B-4B59-1ADA641BD572}"/>
              </a:ext>
            </a:extLst>
          </p:cNvPr>
          <p:cNvCxnSpPr>
            <a:cxnSpLocks/>
          </p:cNvCxnSpPr>
          <p:nvPr/>
        </p:nvCxnSpPr>
        <p:spPr>
          <a:xfrm flipH="1">
            <a:off x="3112078" y="2591223"/>
            <a:ext cx="1595535" cy="8957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DA462A6-CEA9-753C-4615-67AFD3E995BA}"/>
              </a:ext>
            </a:extLst>
          </p:cNvPr>
          <p:cNvCxnSpPr>
            <a:cxnSpLocks/>
          </p:cNvCxnSpPr>
          <p:nvPr/>
        </p:nvCxnSpPr>
        <p:spPr>
          <a:xfrm flipH="1">
            <a:off x="3713291" y="2588036"/>
            <a:ext cx="994322" cy="8989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15B32D8-6828-EC35-C298-98D74BD6EC15}"/>
              </a:ext>
            </a:extLst>
          </p:cNvPr>
          <p:cNvCxnSpPr>
            <a:cxnSpLocks/>
          </p:cNvCxnSpPr>
          <p:nvPr/>
        </p:nvCxnSpPr>
        <p:spPr>
          <a:xfrm flipH="1">
            <a:off x="4514530" y="2591402"/>
            <a:ext cx="189823" cy="9054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4C391A3-7D28-5F2F-692A-BD7EAC9B5DBA}"/>
              </a:ext>
            </a:extLst>
          </p:cNvPr>
          <p:cNvCxnSpPr>
            <a:cxnSpLocks/>
          </p:cNvCxnSpPr>
          <p:nvPr/>
        </p:nvCxnSpPr>
        <p:spPr>
          <a:xfrm>
            <a:off x="4704353" y="2600919"/>
            <a:ext cx="462956" cy="8860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46" name="Picture 4" descr="Machine learning logo - Wi6Labs">
            <a:extLst>
              <a:ext uri="{FF2B5EF4-FFF2-40B4-BE49-F238E27FC236}">
                <a16:creationId xmlns:a16="http://schemas.microsoft.com/office/drawing/2014/main" id="{D76C0B6C-9F2B-16FD-E315-3600CEAA8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784" y="5502040"/>
            <a:ext cx="1146432" cy="75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Arrow: Down 46">
            <a:extLst>
              <a:ext uri="{FF2B5EF4-FFF2-40B4-BE49-F238E27FC236}">
                <a16:creationId xmlns:a16="http://schemas.microsoft.com/office/drawing/2014/main" id="{F1DA6CBA-CE4F-99AB-60E7-54DBEE6DF2F6}"/>
              </a:ext>
            </a:extLst>
          </p:cNvPr>
          <p:cNvSpPr/>
          <p:nvPr/>
        </p:nvSpPr>
        <p:spPr>
          <a:xfrm>
            <a:off x="5894610" y="4835939"/>
            <a:ext cx="264367" cy="5647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172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F2576-090F-F592-B37C-5952FC5792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4C5F3F7-A8F7-4EB5-AA94-03F9B04C029A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4D68D-9A1A-828A-12B1-D2F4C67A4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5041232" cy="365125"/>
          </a:xfrm>
        </p:spPr>
        <p:txBody>
          <a:bodyPr/>
          <a:lstStyle/>
          <a:p>
            <a:r>
              <a:rPr lang="en-US" dirty="0"/>
              <a:t>Towards attack detection in traffic data based on spectral graph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F8661-2008-A7EA-A614-01162AAA0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BEE31D-016F-3F62-87B5-A3D020F0A62D}"/>
              </a:ext>
            </a:extLst>
          </p:cNvPr>
          <p:cNvSpPr txBox="1">
            <a:spLocks/>
          </p:cNvSpPr>
          <p:nvPr/>
        </p:nvSpPr>
        <p:spPr>
          <a:xfrm>
            <a:off x="580894" y="280083"/>
            <a:ext cx="10401243" cy="710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Current results revealed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E82C5DD-38B3-DAEA-1132-10886B955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720" y="1589102"/>
            <a:ext cx="2525880" cy="199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0EE1A4-DA82-B64E-8440-DD869EE00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034" y="1589102"/>
            <a:ext cx="2525880" cy="199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CFABC7D-0A43-3272-0400-51BC2275F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7" y="4169109"/>
            <a:ext cx="2525880" cy="199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249D2900-0172-BA19-5575-619B1CB7C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914" y="4169109"/>
            <a:ext cx="2525880" cy="199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271CEC-6D6A-67FE-4DF1-6AB91FE8BBEE}"/>
              </a:ext>
            </a:extLst>
          </p:cNvPr>
          <p:cNvSpPr txBox="1"/>
          <p:nvPr/>
        </p:nvSpPr>
        <p:spPr>
          <a:xfrm>
            <a:off x="7118914" y="3799777"/>
            <a:ext cx="634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SVM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4B9785-C5F1-9D0A-CA7F-BBF3B481F7C8}"/>
              </a:ext>
            </a:extLst>
          </p:cNvPr>
          <p:cNvSpPr txBox="1"/>
          <p:nvPr/>
        </p:nvSpPr>
        <p:spPr>
          <a:xfrm>
            <a:off x="1370677" y="1219770"/>
            <a:ext cx="1681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Random Forest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03282B-C1B4-CABB-4678-6DFF55FE5687}"/>
              </a:ext>
            </a:extLst>
          </p:cNvPr>
          <p:cNvSpPr txBox="1"/>
          <p:nvPr/>
        </p:nvSpPr>
        <p:spPr>
          <a:xfrm>
            <a:off x="4593034" y="1219770"/>
            <a:ext cx="1495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Decision Tree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CB3B3B-CEEE-89F9-A043-3DBC16308C68}"/>
              </a:ext>
            </a:extLst>
          </p:cNvPr>
          <p:cNvSpPr txBox="1"/>
          <p:nvPr/>
        </p:nvSpPr>
        <p:spPr>
          <a:xfrm>
            <a:off x="3889387" y="3808654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MLP</a:t>
            </a:r>
          </a:p>
        </p:txBody>
      </p:sp>
    </p:spTree>
    <p:extLst>
      <p:ext uri="{BB962C8B-B14F-4D97-AF65-F5344CB8AC3E}">
        <p14:creationId xmlns:p14="http://schemas.microsoft.com/office/powerpoint/2010/main" val="10505162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F2576-090F-F592-B37C-5952FC5792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4C5F3F7-A8F7-4EB5-AA94-03F9B04C029A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4D68D-9A1A-828A-12B1-D2F4C67A4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5041232" cy="365125"/>
          </a:xfrm>
        </p:spPr>
        <p:txBody>
          <a:bodyPr/>
          <a:lstStyle/>
          <a:p>
            <a:r>
              <a:rPr lang="en-US" dirty="0"/>
              <a:t>Towards attack detection in traffic data based on spectral graph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F8661-2008-A7EA-A614-01162AAA0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BEE31D-016F-3F62-87B5-A3D020F0A62D}"/>
              </a:ext>
            </a:extLst>
          </p:cNvPr>
          <p:cNvSpPr txBox="1">
            <a:spLocks/>
          </p:cNvSpPr>
          <p:nvPr/>
        </p:nvSpPr>
        <p:spPr>
          <a:xfrm>
            <a:off x="580894" y="280083"/>
            <a:ext cx="10401243" cy="710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Achieved results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2D1C75-3155-BB2E-F079-C2A35A00B3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324" t="7191" r="2857" b="10744"/>
          <a:stretch/>
        </p:blipFill>
        <p:spPr>
          <a:xfrm rot="486891">
            <a:off x="4835540" y="1685708"/>
            <a:ext cx="3402465" cy="418236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E553972-67AA-2393-DE04-F357134D5ECD}"/>
              </a:ext>
            </a:extLst>
          </p:cNvPr>
          <p:cNvSpPr/>
          <p:nvPr/>
        </p:nvSpPr>
        <p:spPr>
          <a:xfrm>
            <a:off x="1209863" y="2834196"/>
            <a:ext cx="1526960" cy="5948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Metrics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C175230-978B-CE9E-BB2A-47D50730CDCF}"/>
              </a:ext>
            </a:extLst>
          </p:cNvPr>
          <p:cNvCxnSpPr/>
          <p:nvPr/>
        </p:nvCxnSpPr>
        <p:spPr>
          <a:xfrm>
            <a:off x="2893168" y="3198181"/>
            <a:ext cx="2414727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Detection Icon #143747 - Free Icons Library">
            <a:extLst>
              <a:ext uri="{FF2B5EF4-FFF2-40B4-BE49-F238E27FC236}">
                <a16:creationId xmlns:a16="http://schemas.microsoft.com/office/drawing/2014/main" id="{75345A29-DE73-AF79-6B95-BA58950A8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946" y="2243831"/>
            <a:ext cx="1185169" cy="118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8666466-47FE-126E-845F-185D24DEBD02}"/>
              </a:ext>
            </a:extLst>
          </p:cNvPr>
          <p:cNvSpPr/>
          <p:nvPr/>
        </p:nvSpPr>
        <p:spPr>
          <a:xfrm>
            <a:off x="5778746" y="1732566"/>
            <a:ext cx="2560320" cy="25603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B6A2D7-54B5-275C-E1DB-6329D15E4460}"/>
              </a:ext>
            </a:extLst>
          </p:cNvPr>
          <p:cNvSpPr txBox="1"/>
          <p:nvPr/>
        </p:nvSpPr>
        <p:spPr>
          <a:xfrm>
            <a:off x="2893168" y="3541381"/>
            <a:ext cx="300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Were able to detect attacks</a:t>
            </a: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EA18CC23-9173-E3F6-51BF-07FFCAC0EC01}"/>
              </a:ext>
            </a:extLst>
          </p:cNvPr>
          <p:cNvCxnSpPr/>
          <p:nvPr/>
        </p:nvCxnSpPr>
        <p:spPr>
          <a:xfrm>
            <a:off x="6625925" y="4329012"/>
            <a:ext cx="2724912" cy="617862"/>
          </a:xfrm>
          <a:prstGeom prst="bent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C8003BC-F40E-91AD-3069-DA0CB3EE6909}"/>
              </a:ext>
            </a:extLst>
          </p:cNvPr>
          <p:cNvSpPr txBox="1"/>
          <p:nvPr/>
        </p:nvSpPr>
        <p:spPr>
          <a:xfrm>
            <a:off x="9358301" y="4623708"/>
            <a:ext cx="751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DOS</a:t>
            </a:r>
          </a:p>
          <a:p>
            <a:r>
              <a:rPr lang="en-US" dirty="0"/>
              <a:t>DDOS</a:t>
            </a: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05766E5D-D494-7709-B4DD-37EE57E71D26}"/>
              </a:ext>
            </a:extLst>
          </p:cNvPr>
          <p:cNvCxnSpPr>
            <a:stCxn id="11" idx="0"/>
          </p:cNvCxnSpPr>
          <p:nvPr/>
        </p:nvCxnSpPr>
        <p:spPr>
          <a:xfrm rot="5400000" flipH="1" flipV="1">
            <a:off x="7326824" y="1071010"/>
            <a:ext cx="393638" cy="92947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926C250-9D50-79A1-44A3-52024BF7A025}"/>
              </a:ext>
            </a:extLst>
          </p:cNvPr>
          <p:cNvSpPr txBox="1"/>
          <p:nvPr/>
        </p:nvSpPr>
        <p:spPr>
          <a:xfrm>
            <a:off x="8119707" y="851130"/>
            <a:ext cx="1280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Over Star graph patterns</a:t>
            </a:r>
          </a:p>
        </p:txBody>
      </p:sp>
    </p:spTree>
    <p:extLst>
      <p:ext uri="{BB962C8B-B14F-4D97-AF65-F5344CB8AC3E}">
        <p14:creationId xmlns:p14="http://schemas.microsoft.com/office/powerpoint/2010/main" val="18709649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F2576-090F-F592-B37C-5952FC5792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4C5F3F7-A8F7-4EB5-AA94-03F9B04C029A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4D68D-9A1A-828A-12B1-D2F4C67A4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5041232" cy="365125"/>
          </a:xfrm>
        </p:spPr>
        <p:txBody>
          <a:bodyPr/>
          <a:lstStyle/>
          <a:p>
            <a:r>
              <a:rPr lang="en-US" dirty="0"/>
              <a:t>Towards attack detection in traffic data based on spectral graph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F8661-2008-A7EA-A614-01162AAA0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BEE31D-016F-3F62-87B5-A3D020F0A62D}"/>
              </a:ext>
            </a:extLst>
          </p:cNvPr>
          <p:cNvSpPr txBox="1">
            <a:spLocks/>
          </p:cNvSpPr>
          <p:nvPr/>
        </p:nvSpPr>
        <p:spPr>
          <a:xfrm>
            <a:off x="580894" y="280083"/>
            <a:ext cx="10401243" cy="710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Coming 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7524DB-5FAA-4768-2FCB-D629A35907B4}"/>
              </a:ext>
            </a:extLst>
          </p:cNvPr>
          <p:cNvSpPr txBox="1"/>
          <p:nvPr/>
        </p:nvSpPr>
        <p:spPr>
          <a:xfrm>
            <a:off x="580894" y="1322773"/>
            <a:ext cx="1114517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Apply </a:t>
            </a:r>
            <a:r>
              <a:rPr lang="en-US" sz="2400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XGBoost</a:t>
            </a:r>
            <a:r>
              <a:rPr lang="en-US" sz="2400" dirty="0"/>
              <a:t> classification for metrics data frame and compare it to other</a:t>
            </a:r>
          </a:p>
          <a:p>
            <a:pPr lvl="1"/>
            <a:r>
              <a:rPr lang="en-US" sz="2400" dirty="0"/>
              <a:t>classification methods.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Reduce the time window of each evolution to less than 10 timestamps.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Apply RBF for SVM kernels rather than linear classification.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Try different combinations of metrics to detect which metric mainly affect the</a:t>
            </a:r>
          </a:p>
          <a:p>
            <a:pPr lvl="1"/>
            <a:r>
              <a:rPr lang="en-US" sz="2400" dirty="0"/>
              <a:t>classification decisions.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Understand the classification criteria done using XAI for different classification methods.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Generate new metrics to detect new patterns, since the current one mainly proposed to detect star graph patterns.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21247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7A062-E94F-C63F-0791-506990E95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95" y="175809"/>
            <a:ext cx="12289810" cy="710953"/>
          </a:xfrm>
        </p:spPr>
        <p:txBody>
          <a:bodyPr/>
          <a:lstStyle/>
          <a:p>
            <a:r>
              <a:rPr lang="en-US" dirty="0"/>
              <a:t>Coming work – k partite graphs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D933E-9C01-23FB-AD53-07483CF5427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4C5F3F7-A8F7-4EB5-AA94-03F9B04C029A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4DAFE-4184-B6E7-4E0D-CAEA3871DD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15557" y="6356350"/>
            <a:ext cx="5019582" cy="365125"/>
          </a:xfrm>
        </p:spPr>
        <p:txBody>
          <a:bodyPr/>
          <a:lstStyle/>
          <a:p>
            <a:r>
              <a:rPr lang="en-US" dirty="0"/>
              <a:t>Towards attack detection in traffic data based on spectral graph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7D353-6BC9-231D-2B99-49BDA17FF2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61BA64-5B00-A6AE-7BCA-42BF499FC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07" r="21091"/>
          <a:stretch/>
        </p:blipFill>
        <p:spPr>
          <a:xfrm>
            <a:off x="4420339" y="1333790"/>
            <a:ext cx="4114800" cy="4780722"/>
          </a:xfrm>
          <a:prstGeom prst="rect">
            <a:avLst/>
          </a:prstGeom>
        </p:spPr>
      </p:pic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DC128AC1-6CF4-AA1F-0E2F-532CBF1F8867}"/>
              </a:ext>
            </a:extLst>
          </p:cNvPr>
          <p:cNvCxnSpPr>
            <a:cxnSpLocks/>
          </p:cNvCxnSpPr>
          <p:nvPr/>
        </p:nvCxnSpPr>
        <p:spPr>
          <a:xfrm>
            <a:off x="1358283" y="2112885"/>
            <a:ext cx="3062056" cy="932156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F4BFCAB8-6672-6702-C3B0-173943A8B558}"/>
              </a:ext>
            </a:extLst>
          </p:cNvPr>
          <p:cNvCxnSpPr>
            <a:cxnSpLocks/>
          </p:cNvCxnSpPr>
          <p:nvPr/>
        </p:nvCxnSpPr>
        <p:spPr>
          <a:xfrm rot="10800000" flipV="1">
            <a:off x="8380521" y="2530136"/>
            <a:ext cx="2237173" cy="2000232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76FAF26-A125-3950-CC27-586F9BB0290A}"/>
              </a:ext>
            </a:extLst>
          </p:cNvPr>
          <p:cNvSpPr txBox="1"/>
          <p:nvPr/>
        </p:nvSpPr>
        <p:spPr>
          <a:xfrm>
            <a:off x="799562" y="1676416"/>
            <a:ext cx="1837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K-partite graphs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FF5D11-C0EB-A3EF-7427-5E9391E95F16}"/>
              </a:ext>
            </a:extLst>
          </p:cNvPr>
          <p:cNvSpPr txBox="1"/>
          <p:nvPr/>
        </p:nvSpPr>
        <p:spPr>
          <a:xfrm>
            <a:off x="9639693" y="2112885"/>
            <a:ext cx="133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Star graphs</a:t>
            </a:r>
          </a:p>
        </p:txBody>
      </p:sp>
    </p:spTree>
    <p:extLst>
      <p:ext uri="{BB962C8B-B14F-4D97-AF65-F5344CB8AC3E}">
        <p14:creationId xmlns:p14="http://schemas.microsoft.com/office/powerpoint/2010/main" val="15770651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50569-DCDF-42E1-1D68-1F37322ABDE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A2CD2B2-9EC0-4032-A70A-150D1557E143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231385-F526-6EEF-3FA3-0DE6A79830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3681" y="6356350"/>
            <a:ext cx="5239719" cy="365125"/>
          </a:xfrm>
        </p:spPr>
        <p:txBody>
          <a:bodyPr/>
          <a:lstStyle/>
          <a:p>
            <a:r>
              <a:rPr lang="en-US" dirty="0"/>
              <a:t>Towards attack detection in traffic data based on spectral graph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5F311-E022-4357-6089-92B9E2CBDF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740D878-5944-C526-0555-630018FB2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859" y="353596"/>
            <a:ext cx="6337073" cy="675443"/>
          </a:xfrm>
        </p:spPr>
        <p:txBody>
          <a:bodyPr/>
          <a:lstStyle/>
          <a:p>
            <a:r>
              <a:rPr lang="en-US" dirty="0"/>
              <a:t>Events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739DF1-E24E-1AFC-179D-09000FFC2FFF}"/>
              </a:ext>
            </a:extLst>
          </p:cNvPr>
          <p:cNvSpPr/>
          <p:nvPr/>
        </p:nvSpPr>
        <p:spPr>
          <a:xfrm>
            <a:off x="2905630" y="5157160"/>
            <a:ext cx="2743200" cy="6067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Ressi23, </a:t>
            </a:r>
            <a:r>
              <a:rPr lang="en-US" sz="1400" dirty="0" err="1"/>
              <a:t>Neuvy</a:t>
            </a:r>
            <a:r>
              <a:rPr lang="en-US" sz="1400" dirty="0"/>
              <a:t>-sur-</a:t>
            </a:r>
            <a:r>
              <a:rPr lang="en-US" sz="1400" dirty="0" err="1"/>
              <a:t>Barangeon</a:t>
            </a: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AB02EF-4E61-9202-F495-5B4FC6A9A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742" y="1619671"/>
            <a:ext cx="2330390" cy="31071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770791E-0F3F-51EF-AF9D-5F2A1580F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670" y="2805223"/>
            <a:ext cx="1943213" cy="2590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8B36589-DED8-85A4-094B-603B2520B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976" y="1290933"/>
            <a:ext cx="2703249" cy="36043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2C545DA-29CD-EC9B-FFFC-BFF1DD4C478C}"/>
              </a:ext>
            </a:extLst>
          </p:cNvPr>
          <p:cNvSpPr/>
          <p:nvPr/>
        </p:nvSpPr>
        <p:spPr>
          <a:xfrm>
            <a:off x="5720237" y="684155"/>
            <a:ext cx="2743200" cy="6067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BotConf23, Strasbourg</a:t>
            </a:r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0FC194BA-B19F-36B2-3D1D-8E93B77E008E}"/>
              </a:ext>
            </a:extLst>
          </p:cNvPr>
          <p:cNvCxnSpPr>
            <a:cxnSpLocks/>
            <a:stCxn id="8" idx="2"/>
            <a:endCxn id="24" idx="3"/>
          </p:cNvCxnSpPr>
          <p:nvPr/>
        </p:nvCxnSpPr>
        <p:spPr>
          <a:xfrm rot="5400000" flipH="1">
            <a:off x="2624809" y="4111517"/>
            <a:ext cx="2670838" cy="634005"/>
          </a:xfrm>
          <a:prstGeom prst="bentConnector4">
            <a:avLst>
              <a:gd name="adj1" fmla="val -8559"/>
              <a:gd name="adj2" fmla="val -25239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D999CBD5-8001-11FA-02A4-EA16684ABDA7}"/>
              </a:ext>
            </a:extLst>
          </p:cNvPr>
          <p:cNvCxnSpPr>
            <a:cxnSpLocks/>
            <a:stCxn id="25" idx="2"/>
            <a:endCxn id="20" idx="0"/>
          </p:cNvCxnSpPr>
          <p:nvPr/>
        </p:nvCxnSpPr>
        <p:spPr>
          <a:xfrm rot="16200000" flipH="1">
            <a:off x="6655412" y="1727358"/>
            <a:ext cx="1514290" cy="64144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E555BDB7-4154-28FD-6DE6-FDFD50BB83AF}"/>
              </a:ext>
            </a:extLst>
          </p:cNvPr>
          <p:cNvCxnSpPr>
            <a:cxnSpLocks/>
            <a:stCxn id="25" idx="2"/>
            <a:endCxn id="7" idx="0"/>
          </p:cNvCxnSpPr>
          <p:nvPr/>
        </p:nvCxnSpPr>
        <p:spPr>
          <a:xfrm rot="16200000" flipH="1">
            <a:off x="8393018" y="-10248"/>
            <a:ext cx="328738" cy="29311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888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50569-DCDF-42E1-1D68-1F37322ABDE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A2CD2B2-9EC0-4032-A70A-150D1557E143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231385-F526-6EEF-3FA3-0DE6A79830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3681" y="6356350"/>
            <a:ext cx="5239719" cy="365125"/>
          </a:xfrm>
        </p:spPr>
        <p:txBody>
          <a:bodyPr/>
          <a:lstStyle/>
          <a:p>
            <a:r>
              <a:rPr lang="en-US" dirty="0"/>
              <a:t>Towards attack detection in traffic data based on spectral graph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5F311-E022-4357-6089-92B9E2CBDF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7" name="Google Shape;975;p40">
            <a:extLst>
              <a:ext uri="{FF2B5EF4-FFF2-40B4-BE49-F238E27FC236}">
                <a16:creationId xmlns:a16="http://schemas.microsoft.com/office/drawing/2014/main" id="{09C25C56-079A-9B92-C3A7-91D241265181}"/>
              </a:ext>
            </a:extLst>
          </p:cNvPr>
          <p:cNvGrpSpPr/>
          <p:nvPr/>
        </p:nvGrpSpPr>
        <p:grpSpPr>
          <a:xfrm rot="16200000">
            <a:off x="1168796" y="866640"/>
            <a:ext cx="4231741" cy="4675921"/>
            <a:chOff x="2413985" y="468450"/>
            <a:chExt cx="3900652" cy="4206676"/>
          </a:xfrm>
        </p:grpSpPr>
        <p:cxnSp>
          <p:nvCxnSpPr>
            <p:cNvPr id="8" name="Google Shape;976;p40">
              <a:extLst>
                <a:ext uri="{FF2B5EF4-FFF2-40B4-BE49-F238E27FC236}">
                  <a16:creationId xmlns:a16="http://schemas.microsoft.com/office/drawing/2014/main" id="{823D5454-6DC0-907F-661B-28D15B7ED45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628569" y="3431707"/>
              <a:ext cx="0" cy="1372137"/>
            </a:xfrm>
            <a:prstGeom prst="straightConnector1">
              <a:avLst/>
            </a:prstGeom>
            <a:ln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oogle Shape;977;p40">
              <a:extLst>
                <a:ext uri="{FF2B5EF4-FFF2-40B4-BE49-F238E27FC236}">
                  <a16:creationId xmlns:a16="http://schemas.microsoft.com/office/drawing/2014/main" id="{FD7DF39F-5719-C316-FA89-6B4AC8FDFD0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023913" y="2477273"/>
              <a:ext cx="8810" cy="1228665"/>
            </a:xfrm>
            <a:prstGeom prst="straightConnector1">
              <a:avLst/>
            </a:prstGeom>
            <a:ln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oogle Shape;978;p40">
              <a:extLst>
                <a:ext uri="{FF2B5EF4-FFF2-40B4-BE49-F238E27FC236}">
                  <a16:creationId xmlns:a16="http://schemas.microsoft.com/office/drawing/2014/main" id="{8AD107EB-ECFC-8EC5-659B-760C741E3F1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612174" y="1382142"/>
              <a:ext cx="14911" cy="1354256"/>
            </a:xfrm>
            <a:prstGeom prst="straightConnector1">
              <a:avLst/>
            </a:prstGeom>
            <a:ln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oogle Shape;979;p40">
              <a:extLst>
                <a:ext uri="{FF2B5EF4-FFF2-40B4-BE49-F238E27FC236}">
                  <a16:creationId xmlns:a16="http://schemas.microsoft.com/office/drawing/2014/main" id="{4F472E55-93D2-06A8-928D-9E17A4A29C1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106767" y="343369"/>
              <a:ext cx="2" cy="1385564"/>
            </a:xfrm>
            <a:prstGeom prst="straightConnector1">
              <a:avLst/>
            </a:prstGeom>
            <a:ln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Google Shape;981;p40">
              <a:extLst>
                <a:ext uri="{FF2B5EF4-FFF2-40B4-BE49-F238E27FC236}">
                  <a16:creationId xmlns:a16="http://schemas.microsoft.com/office/drawing/2014/main" id="{9B762DE8-CC42-CFA0-9FEC-3ECEFD372E04}"/>
                </a:ext>
              </a:extLst>
            </p:cNvPr>
            <p:cNvSpPr/>
            <p:nvPr/>
          </p:nvSpPr>
          <p:spPr>
            <a:xfrm>
              <a:off x="2772462" y="468450"/>
              <a:ext cx="3051030" cy="4206676"/>
            </a:xfrm>
            <a:custGeom>
              <a:avLst/>
              <a:gdLst/>
              <a:ahLst/>
              <a:cxnLst/>
              <a:rect l="l" t="t" r="r" b="b"/>
              <a:pathLst>
                <a:path w="123536" h="170328" extrusionOk="0">
                  <a:moveTo>
                    <a:pt x="23585" y="1"/>
                  </a:moveTo>
                  <a:cubicBezTo>
                    <a:pt x="10527" y="1"/>
                    <a:pt x="1" y="10552"/>
                    <a:pt x="1" y="23610"/>
                  </a:cubicBezTo>
                  <a:cubicBezTo>
                    <a:pt x="1" y="36642"/>
                    <a:pt x="10527" y="47294"/>
                    <a:pt x="23585" y="47294"/>
                  </a:cubicBezTo>
                  <a:lnTo>
                    <a:pt x="99826" y="47294"/>
                  </a:lnTo>
                  <a:cubicBezTo>
                    <a:pt x="109425" y="47294"/>
                    <a:pt x="117269" y="55038"/>
                    <a:pt x="117269" y="64637"/>
                  </a:cubicBezTo>
                  <a:cubicBezTo>
                    <a:pt x="117269" y="74237"/>
                    <a:pt x="109425" y="81981"/>
                    <a:pt x="99926" y="81981"/>
                  </a:cubicBezTo>
                  <a:lnTo>
                    <a:pt x="23585" y="81981"/>
                  </a:lnTo>
                  <a:cubicBezTo>
                    <a:pt x="10527" y="81981"/>
                    <a:pt x="1" y="92633"/>
                    <a:pt x="1" y="105690"/>
                  </a:cubicBezTo>
                  <a:cubicBezTo>
                    <a:pt x="1" y="118723"/>
                    <a:pt x="10527" y="129274"/>
                    <a:pt x="23585" y="129274"/>
                  </a:cubicBezTo>
                  <a:lnTo>
                    <a:pt x="99826" y="129274"/>
                  </a:lnTo>
                  <a:cubicBezTo>
                    <a:pt x="109425" y="129274"/>
                    <a:pt x="117269" y="137119"/>
                    <a:pt x="117269" y="146718"/>
                  </a:cubicBezTo>
                  <a:cubicBezTo>
                    <a:pt x="117269" y="156317"/>
                    <a:pt x="109425" y="164062"/>
                    <a:pt x="99926" y="164062"/>
                  </a:cubicBezTo>
                  <a:cubicBezTo>
                    <a:pt x="98146" y="164062"/>
                    <a:pt x="96793" y="165515"/>
                    <a:pt x="96793" y="167194"/>
                  </a:cubicBezTo>
                  <a:cubicBezTo>
                    <a:pt x="96793" y="168974"/>
                    <a:pt x="98146" y="170327"/>
                    <a:pt x="99926" y="170327"/>
                  </a:cubicBezTo>
                  <a:cubicBezTo>
                    <a:pt x="112883" y="170327"/>
                    <a:pt x="123535" y="159776"/>
                    <a:pt x="123535" y="146718"/>
                  </a:cubicBezTo>
                  <a:cubicBezTo>
                    <a:pt x="123535" y="133660"/>
                    <a:pt x="112883" y="123009"/>
                    <a:pt x="99826" y="123009"/>
                  </a:cubicBezTo>
                  <a:lnTo>
                    <a:pt x="23585" y="123009"/>
                  </a:lnTo>
                  <a:cubicBezTo>
                    <a:pt x="13986" y="123009"/>
                    <a:pt x="6266" y="115289"/>
                    <a:pt x="6266" y="105690"/>
                  </a:cubicBezTo>
                  <a:cubicBezTo>
                    <a:pt x="6266" y="96066"/>
                    <a:pt x="13986" y="88247"/>
                    <a:pt x="23585" y="88247"/>
                  </a:cubicBezTo>
                  <a:lnTo>
                    <a:pt x="99926" y="88247"/>
                  </a:lnTo>
                  <a:cubicBezTo>
                    <a:pt x="112883" y="88247"/>
                    <a:pt x="123535" y="77695"/>
                    <a:pt x="123535" y="64637"/>
                  </a:cubicBezTo>
                  <a:cubicBezTo>
                    <a:pt x="123535" y="51580"/>
                    <a:pt x="112883" y="41028"/>
                    <a:pt x="99826" y="41028"/>
                  </a:cubicBezTo>
                  <a:lnTo>
                    <a:pt x="23585" y="41028"/>
                  </a:lnTo>
                  <a:cubicBezTo>
                    <a:pt x="13986" y="41028"/>
                    <a:pt x="6266" y="33209"/>
                    <a:pt x="6266" y="23610"/>
                  </a:cubicBezTo>
                  <a:cubicBezTo>
                    <a:pt x="6266" y="13986"/>
                    <a:pt x="13986" y="6266"/>
                    <a:pt x="23585" y="6266"/>
                  </a:cubicBezTo>
                  <a:lnTo>
                    <a:pt x="42181" y="6266"/>
                  </a:lnTo>
                  <a:cubicBezTo>
                    <a:pt x="43961" y="6266"/>
                    <a:pt x="45314" y="4813"/>
                    <a:pt x="45314" y="3133"/>
                  </a:cubicBezTo>
                  <a:cubicBezTo>
                    <a:pt x="45314" y="1354"/>
                    <a:pt x="43961" y="1"/>
                    <a:pt x="421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7150" dist="19050" dir="5400000" algn="bl" rotWithShape="0">
                <a:srgbClr val="0C2E3A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982;p40">
              <a:extLst>
                <a:ext uri="{FF2B5EF4-FFF2-40B4-BE49-F238E27FC236}">
                  <a16:creationId xmlns:a16="http://schemas.microsoft.com/office/drawing/2014/main" id="{710F059A-6D50-5B4B-C4CD-2188505B0039}"/>
                </a:ext>
              </a:extLst>
            </p:cNvPr>
            <p:cNvSpPr/>
            <p:nvPr/>
          </p:nvSpPr>
          <p:spPr>
            <a:xfrm>
              <a:off x="2887250" y="580000"/>
              <a:ext cx="912300" cy="9123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7150" dist="19050" dir="5400000" algn="bl" rotWithShape="0">
                <a:srgbClr val="0C2E3A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983;p40">
              <a:extLst>
                <a:ext uri="{FF2B5EF4-FFF2-40B4-BE49-F238E27FC236}">
                  <a16:creationId xmlns:a16="http://schemas.microsoft.com/office/drawing/2014/main" id="{5A4EF900-DCE6-BB9C-E814-DBAF62C4B529}"/>
                </a:ext>
              </a:extLst>
            </p:cNvPr>
            <p:cNvSpPr/>
            <p:nvPr/>
          </p:nvSpPr>
          <p:spPr>
            <a:xfrm>
              <a:off x="4785602" y="1610567"/>
              <a:ext cx="912300" cy="9123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7150" dist="19050" dir="5400000" algn="bl" rotWithShape="0">
                <a:srgbClr val="0C2E3A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984;p40">
              <a:extLst>
                <a:ext uri="{FF2B5EF4-FFF2-40B4-BE49-F238E27FC236}">
                  <a16:creationId xmlns:a16="http://schemas.microsoft.com/office/drawing/2014/main" id="{EB016CEC-7266-BC4A-D02B-96104D5366FE}"/>
                </a:ext>
              </a:extLst>
            </p:cNvPr>
            <p:cNvSpPr/>
            <p:nvPr/>
          </p:nvSpPr>
          <p:spPr>
            <a:xfrm>
              <a:off x="2887250" y="2628386"/>
              <a:ext cx="912300" cy="9123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7150" dist="19050" dir="5400000" algn="bl" rotWithShape="0">
                <a:srgbClr val="0C2E3A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985;p40">
              <a:extLst>
                <a:ext uri="{FF2B5EF4-FFF2-40B4-BE49-F238E27FC236}">
                  <a16:creationId xmlns:a16="http://schemas.microsoft.com/office/drawing/2014/main" id="{2E65951A-BCF3-545E-D51A-178281BB1820}"/>
                </a:ext>
              </a:extLst>
            </p:cNvPr>
            <p:cNvSpPr/>
            <p:nvPr/>
          </p:nvSpPr>
          <p:spPr>
            <a:xfrm>
              <a:off x="4785602" y="3639878"/>
              <a:ext cx="912300" cy="9123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7150" dist="19050" dir="5400000" algn="bl" rotWithShape="0">
                <a:srgbClr val="0C2E3A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986;p40">
              <a:extLst>
                <a:ext uri="{FF2B5EF4-FFF2-40B4-BE49-F238E27FC236}">
                  <a16:creationId xmlns:a16="http://schemas.microsoft.com/office/drawing/2014/main" id="{DB52C84B-FE40-F623-90FD-BCEC9E66246A}"/>
                </a:ext>
              </a:extLst>
            </p:cNvPr>
            <p:cNvSpPr/>
            <p:nvPr/>
          </p:nvSpPr>
          <p:spPr>
            <a:xfrm>
              <a:off x="3003800" y="696550"/>
              <a:ext cx="679200" cy="67920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7150" dist="19050" dir="5400000" algn="bl" rotWithShape="0">
                <a:srgbClr val="0C2E3A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987;p40">
              <a:extLst>
                <a:ext uri="{FF2B5EF4-FFF2-40B4-BE49-F238E27FC236}">
                  <a16:creationId xmlns:a16="http://schemas.microsoft.com/office/drawing/2014/main" id="{1636A9EF-CBA8-336A-0D92-3F1F176E09EB}"/>
                </a:ext>
              </a:extLst>
            </p:cNvPr>
            <p:cNvSpPr/>
            <p:nvPr/>
          </p:nvSpPr>
          <p:spPr>
            <a:xfrm>
              <a:off x="4902150" y="3756437"/>
              <a:ext cx="679200" cy="67920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7150" dist="19050" dir="5400000" algn="bl" rotWithShape="0">
                <a:srgbClr val="0C2E3A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988;p40">
              <a:extLst>
                <a:ext uri="{FF2B5EF4-FFF2-40B4-BE49-F238E27FC236}">
                  <a16:creationId xmlns:a16="http://schemas.microsoft.com/office/drawing/2014/main" id="{C0FCE316-9224-B09F-5DDC-919F494A0873}"/>
                </a:ext>
              </a:extLst>
            </p:cNvPr>
            <p:cNvSpPr/>
            <p:nvPr/>
          </p:nvSpPr>
          <p:spPr>
            <a:xfrm>
              <a:off x="4902162" y="1727113"/>
              <a:ext cx="679200" cy="67920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7150" dist="19050" dir="5400000" algn="bl" rotWithShape="0">
                <a:srgbClr val="0C2E3A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989;p40">
              <a:extLst>
                <a:ext uri="{FF2B5EF4-FFF2-40B4-BE49-F238E27FC236}">
                  <a16:creationId xmlns:a16="http://schemas.microsoft.com/office/drawing/2014/main" id="{41248306-58AE-278E-B837-C192C2C6CE9A}"/>
                </a:ext>
              </a:extLst>
            </p:cNvPr>
            <p:cNvSpPr/>
            <p:nvPr/>
          </p:nvSpPr>
          <p:spPr>
            <a:xfrm>
              <a:off x="3003800" y="2744925"/>
              <a:ext cx="679200" cy="67920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7150" dist="19050" dir="5400000" algn="bl" rotWithShape="0">
                <a:srgbClr val="0C2E3A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9" name="Google Shape;975;p40">
            <a:extLst>
              <a:ext uri="{FF2B5EF4-FFF2-40B4-BE49-F238E27FC236}">
                <a16:creationId xmlns:a16="http://schemas.microsoft.com/office/drawing/2014/main" id="{6ED331F0-DF01-193F-5AF4-6515F483A16D}"/>
              </a:ext>
            </a:extLst>
          </p:cNvPr>
          <p:cNvGrpSpPr/>
          <p:nvPr/>
        </p:nvGrpSpPr>
        <p:grpSpPr>
          <a:xfrm rot="5400000">
            <a:off x="5327015" y="821806"/>
            <a:ext cx="4270830" cy="4726497"/>
            <a:chOff x="2332392" y="468450"/>
            <a:chExt cx="3769626" cy="4206676"/>
          </a:xfrm>
        </p:grpSpPr>
        <p:cxnSp>
          <p:nvCxnSpPr>
            <p:cNvPr id="30" name="Google Shape;976;p40">
              <a:extLst>
                <a:ext uri="{FF2B5EF4-FFF2-40B4-BE49-F238E27FC236}">
                  <a16:creationId xmlns:a16="http://schemas.microsoft.com/office/drawing/2014/main" id="{5AF9E577-0286-8F70-6551-967797B652C3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5513066" y="3528823"/>
              <a:ext cx="18388" cy="1159517"/>
            </a:xfrm>
            <a:prstGeom prst="straightConnector1">
              <a:avLst/>
            </a:prstGeom>
            <a:ln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oogle Shape;977;p40">
              <a:extLst>
                <a:ext uri="{FF2B5EF4-FFF2-40B4-BE49-F238E27FC236}">
                  <a16:creationId xmlns:a16="http://schemas.microsoft.com/office/drawing/2014/main" id="{E7953A62-7753-1B19-A7A0-5987B503653E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3000507" y="2445056"/>
              <a:ext cx="0" cy="1284286"/>
            </a:xfrm>
            <a:prstGeom prst="straightConnector1">
              <a:avLst/>
            </a:prstGeom>
            <a:ln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oogle Shape;978;p40">
              <a:extLst>
                <a:ext uri="{FF2B5EF4-FFF2-40B4-BE49-F238E27FC236}">
                  <a16:creationId xmlns:a16="http://schemas.microsoft.com/office/drawing/2014/main" id="{7CBF41E2-9998-3B10-C667-2B1D86FCBBA0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5510503" y="1498721"/>
              <a:ext cx="0" cy="1136006"/>
            </a:xfrm>
            <a:prstGeom prst="straightConnector1">
              <a:avLst/>
            </a:prstGeom>
            <a:ln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oogle Shape;979;p40">
              <a:extLst>
                <a:ext uri="{FF2B5EF4-FFF2-40B4-BE49-F238E27FC236}">
                  <a16:creationId xmlns:a16="http://schemas.microsoft.com/office/drawing/2014/main" id="{B58269F7-F779-B8D3-7C57-BD9CA81C34AA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3065971" y="302571"/>
              <a:ext cx="0" cy="1467158"/>
            </a:xfrm>
            <a:prstGeom prst="straightConnector1">
              <a:avLst/>
            </a:prstGeom>
            <a:ln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Google Shape;981;p40">
              <a:extLst>
                <a:ext uri="{FF2B5EF4-FFF2-40B4-BE49-F238E27FC236}">
                  <a16:creationId xmlns:a16="http://schemas.microsoft.com/office/drawing/2014/main" id="{0A70D728-D5B7-E32A-165B-2A2CD2ABA313}"/>
                </a:ext>
              </a:extLst>
            </p:cNvPr>
            <p:cNvSpPr/>
            <p:nvPr/>
          </p:nvSpPr>
          <p:spPr>
            <a:xfrm>
              <a:off x="2772462" y="468450"/>
              <a:ext cx="3051030" cy="4206676"/>
            </a:xfrm>
            <a:custGeom>
              <a:avLst/>
              <a:gdLst/>
              <a:ahLst/>
              <a:cxnLst/>
              <a:rect l="l" t="t" r="r" b="b"/>
              <a:pathLst>
                <a:path w="123536" h="170328" extrusionOk="0">
                  <a:moveTo>
                    <a:pt x="23585" y="1"/>
                  </a:moveTo>
                  <a:cubicBezTo>
                    <a:pt x="10527" y="1"/>
                    <a:pt x="1" y="10552"/>
                    <a:pt x="1" y="23610"/>
                  </a:cubicBezTo>
                  <a:cubicBezTo>
                    <a:pt x="1" y="36642"/>
                    <a:pt x="10527" y="47294"/>
                    <a:pt x="23585" y="47294"/>
                  </a:cubicBezTo>
                  <a:lnTo>
                    <a:pt x="99826" y="47294"/>
                  </a:lnTo>
                  <a:cubicBezTo>
                    <a:pt x="109425" y="47294"/>
                    <a:pt x="117269" y="55038"/>
                    <a:pt x="117269" y="64637"/>
                  </a:cubicBezTo>
                  <a:cubicBezTo>
                    <a:pt x="117269" y="74237"/>
                    <a:pt x="109425" y="81981"/>
                    <a:pt x="99926" y="81981"/>
                  </a:cubicBezTo>
                  <a:lnTo>
                    <a:pt x="23585" y="81981"/>
                  </a:lnTo>
                  <a:cubicBezTo>
                    <a:pt x="10527" y="81981"/>
                    <a:pt x="1" y="92633"/>
                    <a:pt x="1" y="105690"/>
                  </a:cubicBezTo>
                  <a:cubicBezTo>
                    <a:pt x="1" y="118723"/>
                    <a:pt x="10527" y="129274"/>
                    <a:pt x="23585" y="129274"/>
                  </a:cubicBezTo>
                  <a:lnTo>
                    <a:pt x="99826" y="129274"/>
                  </a:lnTo>
                  <a:cubicBezTo>
                    <a:pt x="109425" y="129274"/>
                    <a:pt x="117269" y="137119"/>
                    <a:pt x="117269" y="146718"/>
                  </a:cubicBezTo>
                  <a:cubicBezTo>
                    <a:pt x="117269" y="156317"/>
                    <a:pt x="109425" y="164062"/>
                    <a:pt x="99926" y="164062"/>
                  </a:cubicBezTo>
                  <a:cubicBezTo>
                    <a:pt x="98146" y="164062"/>
                    <a:pt x="96793" y="165515"/>
                    <a:pt x="96793" y="167194"/>
                  </a:cubicBezTo>
                  <a:cubicBezTo>
                    <a:pt x="96793" y="168974"/>
                    <a:pt x="98146" y="170327"/>
                    <a:pt x="99926" y="170327"/>
                  </a:cubicBezTo>
                  <a:cubicBezTo>
                    <a:pt x="112883" y="170327"/>
                    <a:pt x="123535" y="159776"/>
                    <a:pt x="123535" y="146718"/>
                  </a:cubicBezTo>
                  <a:cubicBezTo>
                    <a:pt x="123535" y="133660"/>
                    <a:pt x="112883" y="123009"/>
                    <a:pt x="99826" y="123009"/>
                  </a:cubicBezTo>
                  <a:lnTo>
                    <a:pt x="23585" y="123009"/>
                  </a:lnTo>
                  <a:cubicBezTo>
                    <a:pt x="13986" y="123009"/>
                    <a:pt x="6266" y="115289"/>
                    <a:pt x="6266" y="105690"/>
                  </a:cubicBezTo>
                  <a:cubicBezTo>
                    <a:pt x="6266" y="96066"/>
                    <a:pt x="13986" y="88247"/>
                    <a:pt x="23585" y="88247"/>
                  </a:cubicBezTo>
                  <a:lnTo>
                    <a:pt x="99926" y="88247"/>
                  </a:lnTo>
                  <a:cubicBezTo>
                    <a:pt x="112883" y="88247"/>
                    <a:pt x="123535" y="77695"/>
                    <a:pt x="123535" y="64637"/>
                  </a:cubicBezTo>
                  <a:cubicBezTo>
                    <a:pt x="123535" y="51580"/>
                    <a:pt x="112883" y="41028"/>
                    <a:pt x="99826" y="41028"/>
                  </a:cubicBezTo>
                  <a:lnTo>
                    <a:pt x="23585" y="41028"/>
                  </a:lnTo>
                  <a:cubicBezTo>
                    <a:pt x="13986" y="41028"/>
                    <a:pt x="6266" y="33209"/>
                    <a:pt x="6266" y="23610"/>
                  </a:cubicBezTo>
                  <a:cubicBezTo>
                    <a:pt x="6266" y="13986"/>
                    <a:pt x="13986" y="6266"/>
                    <a:pt x="23585" y="6266"/>
                  </a:cubicBezTo>
                  <a:lnTo>
                    <a:pt x="42181" y="6266"/>
                  </a:lnTo>
                  <a:cubicBezTo>
                    <a:pt x="43961" y="6266"/>
                    <a:pt x="45314" y="4813"/>
                    <a:pt x="45314" y="3133"/>
                  </a:cubicBezTo>
                  <a:cubicBezTo>
                    <a:pt x="45314" y="1354"/>
                    <a:pt x="43961" y="1"/>
                    <a:pt x="421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7150" dist="19050" dir="5400000" algn="bl" rotWithShape="0">
                <a:srgbClr val="0C2E3A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982;p40">
              <a:extLst>
                <a:ext uri="{FF2B5EF4-FFF2-40B4-BE49-F238E27FC236}">
                  <a16:creationId xmlns:a16="http://schemas.microsoft.com/office/drawing/2014/main" id="{A92E2753-220C-F506-9345-D273EC5B47B5}"/>
                </a:ext>
              </a:extLst>
            </p:cNvPr>
            <p:cNvSpPr/>
            <p:nvPr/>
          </p:nvSpPr>
          <p:spPr>
            <a:xfrm>
              <a:off x="2887250" y="580000"/>
              <a:ext cx="912300" cy="9123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7150" dist="19050" dir="5400000" algn="bl" rotWithShape="0">
                <a:srgbClr val="0C2E3A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983;p40">
              <a:extLst>
                <a:ext uri="{FF2B5EF4-FFF2-40B4-BE49-F238E27FC236}">
                  <a16:creationId xmlns:a16="http://schemas.microsoft.com/office/drawing/2014/main" id="{D0A59986-38E4-9841-F274-F1350A180540}"/>
                </a:ext>
              </a:extLst>
            </p:cNvPr>
            <p:cNvSpPr/>
            <p:nvPr/>
          </p:nvSpPr>
          <p:spPr>
            <a:xfrm>
              <a:off x="4785602" y="1610567"/>
              <a:ext cx="912300" cy="9123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7150" dist="19050" dir="5400000" algn="bl" rotWithShape="0">
                <a:srgbClr val="0C2E3A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984;p40">
              <a:extLst>
                <a:ext uri="{FF2B5EF4-FFF2-40B4-BE49-F238E27FC236}">
                  <a16:creationId xmlns:a16="http://schemas.microsoft.com/office/drawing/2014/main" id="{C5E43441-AB78-6708-E873-CD021CEEF799}"/>
                </a:ext>
              </a:extLst>
            </p:cNvPr>
            <p:cNvSpPr/>
            <p:nvPr/>
          </p:nvSpPr>
          <p:spPr>
            <a:xfrm>
              <a:off x="2887250" y="2628386"/>
              <a:ext cx="912300" cy="9123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7150" dist="19050" dir="5400000" algn="bl" rotWithShape="0">
                <a:srgbClr val="0C2E3A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985;p40">
              <a:extLst>
                <a:ext uri="{FF2B5EF4-FFF2-40B4-BE49-F238E27FC236}">
                  <a16:creationId xmlns:a16="http://schemas.microsoft.com/office/drawing/2014/main" id="{C6A8EF5D-9BEF-FE00-5817-9898E0A754A4}"/>
                </a:ext>
              </a:extLst>
            </p:cNvPr>
            <p:cNvSpPr/>
            <p:nvPr/>
          </p:nvSpPr>
          <p:spPr>
            <a:xfrm>
              <a:off x="4785602" y="3639878"/>
              <a:ext cx="912300" cy="9123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7150" dist="19050" dir="5400000" algn="bl" rotWithShape="0">
                <a:srgbClr val="0C2E3A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986;p40">
              <a:extLst>
                <a:ext uri="{FF2B5EF4-FFF2-40B4-BE49-F238E27FC236}">
                  <a16:creationId xmlns:a16="http://schemas.microsoft.com/office/drawing/2014/main" id="{7F4C638A-18D8-8B84-D45E-6B4D0A6235F2}"/>
                </a:ext>
              </a:extLst>
            </p:cNvPr>
            <p:cNvSpPr/>
            <p:nvPr/>
          </p:nvSpPr>
          <p:spPr>
            <a:xfrm>
              <a:off x="3003800" y="696550"/>
              <a:ext cx="679200" cy="67920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7150" dist="19050" dir="5400000" algn="bl" rotWithShape="0">
                <a:srgbClr val="0C2E3A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987;p40">
              <a:extLst>
                <a:ext uri="{FF2B5EF4-FFF2-40B4-BE49-F238E27FC236}">
                  <a16:creationId xmlns:a16="http://schemas.microsoft.com/office/drawing/2014/main" id="{018117F3-47CC-485E-8CAD-A95CBBBBE48E}"/>
                </a:ext>
              </a:extLst>
            </p:cNvPr>
            <p:cNvSpPr/>
            <p:nvPr/>
          </p:nvSpPr>
          <p:spPr>
            <a:xfrm>
              <a:off x="4902150" y="3756437"/>
              <a:ext cx="679200" cy="67920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7150" dist="19050" dir="5400000" algn="bl" rotWithShape="0">
                <a:srgbClr val="0C2E3A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988;p40">
              <a:extLst>
                <a:ext uri="{FF2B5EF4-FFF2-40B4-BE49-F238E27FC236}">
                  <a16:creationId xmlns:a16="http://schemas.microsoft.com/office/drawing/2014/main" id="{8442A190-0B9B-5620-789E-146EF5BF4C0A}"/>
                </a:ext>
              </a:extLst>
            </p:cNvPr>
            <p:cNvSpPr/>
            <p:nvPr/>
          </p:nvSpPr>
          <p:spPr>
            <a:xfrm>
              <a:off x="4902162" y="1727113"/>
              <a:ext cx="679200" cy="67920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7150" dist="19050" dir="5400000" algn="bl" rotWithShape="0">
                <a:srgbClr val="0C2E3A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989;p40">
              <a:extLst>
                <a:ext uri="{FF2B5EF4-FFF2-40B4-BE49-F238E27FC236}">
                  <a16:creationId xmlns:a16="http://schemas.microsoft.com/office/drawing/2014/main" id="{CA3E6BCB-B89F-7392-3A8C-C9AF0A6DA057}"/>
                </a:ext>
              </a:extLst>
            </p:cNvPr>
            <p:cNvSpPr/>
            <p:nvPr/>
          </p:nvSpPr>
          <p:spPr>
            <a:xfrm>
              <a:off x="3003800" y="2744925"/>
              <a:ext cx="679200" cy="67920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7150" dist="19050" dir="5400000" algn="bl" rotWithShape="0">
                <a:srgbClr val="0C2E3A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ED2D42EA-DD15-0C71-8A77-50511315954F}"/>
              </a:ext>
            </a:extLst>
          </p:cNvPr>
          <p:cNvSpPr txBox="1"/>
          <p:nvPr/>
        </p:nvSpPr>
        <p:spPr>
          <a:xfrm>
            <a:off x="1264984" y="4126597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Bahnschrift" panose="020B0502040204020203" pitchFamily="34" charset="0"/>
              </a:rPr>
              <a:t>2016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7C2725D-94E7-B97B-7950-6CCD66321761}"/>
              </a:ext>
            </a:extLst>
          </p:cNvPr>
          <p:cNvSpPr txBox="1"/>
          <p:nvPr/>
        </p:nvSpPr>
        <p:spPr>
          <a:xfrm>
            <a:off x="853714" y="5236436"/>
            <a:ext cx="14480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1200" dirty="0"/>
          </a:p>
          <a:p>
            <a:pPr algn="ctr"/>
            <a:r>
              <a:rPr lang="en-US" sz="1200" dirty="0"/>
              <a:t>Bachelor’s Degree in Lebanese University, Faculty of Science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235B14B-F546-B660-9541-BAEF600265B6}"/>
              </a:ext>
            </a:extLst>
          </p:cNvPr>
          <p:cNvSpPr txBox="1"/>
          <p:nvPr/>
        </p:nvSpPr>
        <p:spPr>
          <a:xfrm>
            <a:off x="3564003" y="4126597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Bahnschrift" panose="020B0502040204020203" pitchFamily="34" charset="0"/>
              </a:rPr>
              <a:t>2018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22665DE-8ADE-720E-AF06-F63F5EE4E13A}"/>
              </a:ext>
            </a:extLst>
          </p:cNvPr>
          <p:cNvSpPr txBox="1"/>
          <p:nvPr/>
        </p:nvSpPr>
        <p:spPr>
          <a:xfrm>
            <a:off x="2017202" y="196781"/>
            <a:ext cx="14120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Master 1 Degree in Lebanese University, Faculty of Science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787A3CA-D129-25F0-84C8-1286928B059A}"/>
              </a:ext>
            </a:extLst>
          </p:cNvPr>
          <p:cNvSpPr txBox="1"/>
          <p:nvPr/>
        </p:nvSpPr>
        <p:spPr>
          <a:xfrm>
            <a:off x="3137811" y="5421101"/>
            <a:ext cx="14890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Professional Master in Game Design and Development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837A77F-8FA3-C6D8-6EA6-358D47825FDF}"/>
              </a:ext>
            </a:extLst>
          </p:cNvPr>
          <p:cNvSpPr txBox="1"/>
          <p:nvPr/>
        </p:nvSpPr>
        <p:spPr>
          <a:xfrm>
            <a:off x="5435213" y="4178306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Bahnschrift" panose="020B0502040204020203" pitchFamily="34" charset="0"/>
              </a:rPr>
              <a:t>2019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827E0F2-36F5-9DED-90D1-60E74B4C1D0D}"/>
              </a:ext>
            </a:extLst>
          </p:cNvPr>
          <p:cNvSpPr txBox="1"/>
          <p:nvPr/>
        </p:nvSpPr>
        <p:spPr>
          <a:xfrm>
            <a:off x="5085409" y="5383065"/>
            <a:ext cx="13006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Research Master in Information System and Data Intelligence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01B9A21-6F53-717A-A0B4-B5AE90152247}"/>
              </a:ext>
            </a:extLst>
          </p:cNvPr>
          <p:cNvSpPr txBox="1"/>
          <p:nvPr/>
        </p:nvSpPr>
        <p:spPr>
          <a:xfrm>
            <a:off x="6571553" y="2009528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Bahnschrift" panose="020B0502040204020203" pitchFamily="34" charset="0"/>
              </a:rPr>
              <a:t>2022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0096329-2B7A-DD8B-6BD8-273773C9552B}"/>
              </a:ext>
            </a:extLst>
          </p:cNvPr>
          <p:cNvSpPr txBox="1"/>
          <p:nvPr/>
        </p:nvSpPr>
        <p:spPr>
          <a:xfrm>
            <a:off x="5995787" y="148461"/>
            <a:ext cx="17750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1</a:t>
            </a:r>
            <a:r>
              <a:rPr lang="en-US" sz="1200" baseline="30000" dirty="0"/>
              <a:t>st</a:t>
            </a:r>
            <a:r>
              <a:rPr lang="en-US" sz="1200" dirty="0"/>
              <a:t> of November </a:t>
            </a:r>
          </a:p>
          <a:p>
            <a:pPr algn="ctr"/>
            <a:r>
              <a:rPr lang="en-US" sz="1200" dirty="0"/>
              <a:t>PhD student</a:t>
            </a:r>
          </a:p>
          <a:p>
            <a:pPr algn="ctr"/>
            <a:r>
              <a:rPr lang="en-US" sz="1200" dirty="0"/>
              <a:t>Spectral graph analysis for attack detection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0941E5A-4405-AC63-BE04-C3481940877B}"/>
              </a:ext>
            </a:extLst>
          </p:cNvPr>
          <p:cNvSpPr txBox="1"/>
          <p:nvPr/>
        </p:nvSpPr>
        <p:spPr>
          <a:xfrm>
            <a:off x="4161134" y="149505"/>
            <a:ext cx="16355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Software Developer in</a:t>
            </a:r>
          </a:p>
          <a:p>
            <a:pPr algn="ctr"/>
            <a:r>
              <a:rPr lang="en-US" sz="1200" dirty="0"/>
              <a:t>Latest technologies and Realtime data streaming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DEC2500-C5D8-CF3F-4D3F-FFE2DDACE98B}"/>
              </a:ext>
            </a:extLst>
          </p:cNvPr>
          <p:cNvSpPr txBox="1"/>
          <p:nvPr/>
        </p:nvSpPr>
        <p:spPr>
          <a:xfrm>
            <a:off x="4655738" y="2057807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Bahnschrift" panose="020B0502040204020203" pitchFamily="34" charset="0"/>
              </a:rPr>
              <a:t>2018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D4A2BDE-6984-BD71-96F3-737BBB5A72A3}"/>
              </a:ext>
            </a:extLst>
          </p:cNvPr>
          <p:cNvSpPr txBox="1"/>
          <p:nvPr/>
        </p:nvSpPr>
        <p:spPr>
          <a:xfrm>
            <a:off x="7694715" y="4161155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Bahnschrift" panose="020B0502040204020203" pitchFamily="34" charset="0"/>
              </a:rPr>
              <a:t>2023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77B2B82-3B9B-33D8-7878-A110DC056EE3}"/>
              </a:ext>
            </a:extLst>
          </p:cNvPr>
          <p:cNvSpPr txBox="1"/>
          <p:nvPr/>
        </p:nvSpPr>
        <p:spPr>
          <a:xfrm>
            <a:off x="7031181" y="5324527"/>
            <a:ext cx="24615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3</a:t>
            </a:r>
            <a:r>
              <a:rPr lang="en-US" sz="1200" baseline="30000" dirty="0"/>
              <a:t>rd</a:t>
            </a:r>
            <a:r>
              <a:rPr lang="en-US" sz="1200" dirty="0"/>
              <a:t> of March, Participation in CCE  conference</a:t>
            </a:r>
          </a:p>
          <a:p>
            <a:r>
              <a:rPr lang="en-US" sz="1200" dirty="0"/>
              <a:t>Best student</a:t>
            </a:r>
          </a:p>
          <a:p>
            <a:r>
              <a:rPr lang="en-US" sz="1200" dirty="0"/>
              <a:t>presentation </a:t>
            </a:r>
          </a:p>
          <a:p>
            <a:r>
              <a:rPr lang="en-US" sz="1200" dirty="0"/>
              <a:t>award</a:t>
            </a:r>
          </a:p>
        </p:txBody>
      </p:sp>
      <p:pic>
        <p:nvPicPr>
          <p:cNvPr id="77" name="Graphic 76" descr="Ribbon">
            <a:extLst>
              <a:ext uri="{FF2B5EF4-FFF2-40B4-BE49-F238E27FC236}">
                <a16:creationId xmlns:a16="http://schemas.microsoft.com/office/drawing/2014/main" id="{D0A20FAD-6AB8-D284-B30B-EC9EAF329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49210" y="5024022"/>
            <a:ext cx="361921" cy="361921"/>
          </a:xfrm>
          <a:prstGeom prst="rect">
            <a:avLst/>
          </a:prstGeom>
        </p:spPr>
      </p:pic>
      <p:pic>
        <p:nvPicPr>
          <p:cNvPr id="79" name="Graphic 78" descr="Graduation cap">
            <a:extLst>
              <a:ext uri="{FF2B5EF4-FFF2-40B4-BE49-F238E27FC236}">
                <a16:creationId xmlns:a16="http://schemas.microsoft.com/office/drawing/2014/main" id="{B30827A3-8A66-7CE5-0A4B-C39791FD3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21679" y="4856266"/>
            <a:ext cx="551838" cy="551838"/>
          </a:xfrm>
          <a:prstGeom prst="rect">
            <a:avLst/>
          </a:prstGeom>
        </p:spPr>
      </p:pic>
      <p:pic>
        <p:nvPicPr>
          <p:cNvPr id="81" name="Graphic 80" descr="Diploma roll">
            <a:extLst>
              <a:ext uri="{FF2B5EF4-FFF2-40B4-BE49-F238E27FC236}">
                <a16:creationId xmlns:a16="http://schemas.microsoft.com/office/drawing/2014/main" id="{92C3BEF7-6C86-8B85-C996-F20876F077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08109" y="4888486"/>
            <a:ext cx="563281" cy="563281"/>
          </a:xfrm>
          <a:prstGeom prst="rect">
            <a:avLst/>
          </a:prstGeom>
        </p:spPr>
      </p:pic>
      <p:pic>
        <p:nvPicPr>
          <p:cNvPr id="82" name="Graphic 81" descr="Diploma roll">
            <a:extLst>
              <a:ext uri="{FF2B5EF4-FFF2-40B4-BE49-F238E27FC236}">
                <a16:creationId xmlns:a16="http://schemas.microsoft.com/office/drawing/2014/main" id="{F73BF114-4BB5-EC47-529E-C571D54BC4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6533" y="4940212"/>
            <a:ext cx="563281" cy="563281"/>
          </a:xfrm>
          <a:prstGeom prst="rect">
            <a:avLst/>
          </a:prstGeom>
        </p:spPr>
      </p:pic>
      <p:pic>
        <p:nvPicPr>
          <p:cNvPr id="84" name="Graphic 83" descr="Schoolhouse">
            <a:extLst>
              <a:ext uri="{FF2B5EF4-FFF2-40B4-BE49-F238E27FC236}">
                <a16:creationId xmlns:a16="http://schemas.microsoft.com/office/drawing/2014/main" id="{A7BE03B9-2AEC-CEFE-3881-F2AC8F3251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54340" y="1064364"/>
            <a:ext cx="563413" cy="563413"/>
          </a:xfrm>
          <a:prstGeom prst="rect">
            <a:avLst/>
          </a:prstGeom>
        </p:spPr>
      </p:pic>
      <p:pic>
        <p:nvPicPr>
          <p:cNvPr id="86" name="Graphic 85" descr="Network">
            <a:extLst>
              <a:ext uri="{FF2B5EF4-FFF2-40B4-BE49-F238E27FC236}">
                <a16:creationId xmlns:a16="http://schemas.microsoft.com/office/drawing/2014/main" id="{7910451D-C78A-7CE3-2A15-2123CA11E6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67821" y="1054484"/>
            <a:ext cx="492592" cy="492592"/>
          </a:xfrm>
          <a:prstGeom prst="rect">
            <a:avLst/>
          </a:prstGeom>
        </p:spPr>
      </p:pic>
      <p:pic>
        <p:nvPicPr>
          <p:cNvPr id="88" name="Graphic 87" descr="Web design">
            <a:extLst>
              <a:ext uri="{FF2B5EF4-FFF2-40B4-BE49-F238E27FC236}">
                <a16:creationId xmlns:a16="http://schemas.microsoft.com/office/drawing/2014/main" id="{7022B111-FBC0-5F31-5A9B-36C7FDF818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62474" y="1095054"/>
            <a:ext cx="492593" cy="492593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E9BC1B7F-6930-1028-208F-177D2F8E74B5}"/>
              </a:ext>
            </a:extLst>
          </p:cNvPr>
          <p:cNvSpPr txBox="1"/>
          <p:nvPr/>
        </p:nvSpPr>
        <p:spPr>
          <a:xfrm>
            <a:off x="8847797" y="2007195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Bahnschrift" panose="020B0502040204020203" pitchFamily="34" charset="0"/>
              </a:rPr>
              <a:t>2023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DA8DA6A-A364-C92E-65E1-4259599AD1D3}"/>
              </a:ext>
            </a:extLst>
          </p:cNvPr>
          <p:cNvSpPr txBox="1"/>
          <p:nvPr/>
        </p:nvSpPr>
        <p:spPr>
          <a:xfrm>
            <a:off x="8249843" y="146712"/>
            <a:ext cx="17750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July , Publication of short paper</a:t>
            </a:r>
          </a:p>
          <a:p>
            <a:pPr algn="ctr"/>
            <a:r>
              <a:rPr lang="en-US" sz="1200" dirty="0"/>
              <a:t>poster presentation </a:t>
            </a:r>
          </a:p>
          <a:p>
            <a:pPr algn="ctr"/>
            <a:r>
              <a:rPr lang="en-US" sz="1200" dirty="0"/>
              <a:t>in RJCIA  conference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AD28C94C-E7B8-B73E-9330-3A9F28B8BF08}"/>
              </a:ext>
            </a:extLst>
          </p:cNvPr>
          <p:cNvSpPr/>
          <p:nvPr/>
        </p:nvSpPr>
        <p:spPr>
          <a:xfrm>
            <a:off x="2313913" y="1848363"/>
            <a:ext cx="822960" cy="82296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Graphic 93" descr="Document">
            <a:extLst>
              <a:ext uri="{FF2B5EF4-FFF2-40B4-BE49-F238E27FC236}">
                <a16:creationId xmlns:a16="http://schemas.microsoft.com/office/drawing/2014/main" id="{9812E246-127E-FCD3-B481-60E2F420CE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740636" y="1049071"/>
            <a:ext cx="433126" cy="43312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A2F78DAE-FAB9-031A-A64F-F56FA8277A62}"/>
              </a:ext>
            </a:extLst>
          </p:cNvPr>
          <p:cNvSpPr txBox="1"/>
          <p:nvPr/>
        </p:nvSpPr>
        <p:spPr>
          <a:xfrm>
            <a:off x="2416878" y="2060008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Bahnschrift" panose="020B0502040204020203" pitchFamily="34" charset="0"/>
              </a:rPr>
              <a:t>2017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D9EFE982-8B85-E512-E0DD-9BA321F8125C}"/>
              </a:ext>
            </a:extLst>
          </p:cNvPr>
          <p:cNvSpPr/>
          <p:nvPr/>
        </p:nvSpPr>
        <p:spPr>
          <a:xfrm>
            <a:off x="1146948" y="3922876"/>
            <a:ext cx="822960" cy="82296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5B95FFD-E6F6-F84C-85FD-1EF1AA9DB4F1}"/>
              </a:ext>
            </a:extLst>
          </p:cNvPr>
          <p:cNvSpPr txBox="1"/>
          <p:nvPr/>
        </p:nvSpPr>
        <p:spPr>
          <a:xfrm>
            <a:off x="1249913" y="4134521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Bahnschrift" panose="020B0502040204020203" pitchFamily="34" charset="0"/>
              </a:rPr>
              <a:t>2016</a:t>
            </a: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15C71BE3-4B4E-3E57-0C1D-4B6601062091}"/>
              </a:ext>
            </a:extLst>
          </p:cNvPr>
          <p:cNvSpPr/>
          <p:nvPr/>
        </p:nvSpPr>
        <p:spPr>
          <a:xfrm>
            <a:off x="3443480" y="3910501"/>
            <a:ext cx="822960" cy="82296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6A48719-84CB-996D-0664-7ECFD3BCA6F2}"/>
              </a:ext>
            </a:extLst>
          </p:cNvPr>
          <p:cNvSpPr txBox="1"/>
          <p:nvPr/>
        </p:nvSpPr>
        <p:spPr>
          <a:xfrm>
            <a:off x="3546445" y="4122146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Bahnschrift" panose="020B0502040204020203" pitchFamily="34" charset="0"/>
              </a:rPr>
              <a:t>2018</a:t>
            </a: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278C831A-CAAE-E7A8-68DF-574B938B3F81}"/>
              </a:ext>
            </a:extLst>
          </p:cNvPr>
          <p:cNvSpPr/>
          <p:nvPr/>
        </p:nvSpPr>
        <p:spPr>
          <a:xfrm>
            <a:off x="5342104" y="3932084"/>
            <a:ext cx="822960" cy="82296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5F688E8-9D0C-8BAB-74CA-5A032912B3D2}"/>
              </a:ext>
            </a:extLst>
          </p:cNvPr>
          <p:cNvSpPr txBox="1"/>
          <p:nvPr/>
        </p:nvSpPr>
        <p:spPr>
          <a:xfrm>
            <a:off x="5445069" y="4143729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Bahnschrift" panose="020B0502040204020203" pitchFamily="34" charset="0"/>
              </a:rPr>
              <a:t>2019</a:t>
            </a: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67737F2A-50E7-A623-696E-3483878E90F7}"/>
              </a:ext>
            </a:extLst>
          </p:cNvPr>
          <p:cNvSpPr/>
          <p:nvPr/>
        </p:nvSpPr>
        <p:spPr>
          <a:xfrm>
            <a:off x="4570942" y="1846161"/>
            <a:ext cx="822960" cy="82296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5D46FD4F-809C-0428-75E3-390D05D9C63B}"/>
              </a:ext>
            </a:extLst>
          </p:cNvPr>
          <p:cNvSpPr txBox="1"/>
          <p:nvPr/>
        </p:nvSpPr>
        <p:spPr>
          <a:xfrm>
            <a:off x="4673907" y="2057806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Bahnschrift" panose="020B0502040204020203" pitchFamily="34" charset="0"/>
              </a:rPr>
              <a:t>2018</a:t>
            </a: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8FB30B11-DF53-1FB0-33D4-968F165913B3}"/>
              </a:ext>
            </a:extLst>
          </p:cNvPr>
          <p:cNvSpPr/>
          <p:nvPr/>
        </p:nvSpPr>
        <p:spPr>
          <a:xfrm>
            <a:off x="6483323" y="1781495"/>
            <a:ext cx="822960" cy="82296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6BB8CC2-9C82-214E-4A62-694877ED84EB}"/>
              </a:ext>
            </a:extLst>
          </p:cNvPr>
          <p:cNvSpPr txBox="1"/>
          <p:nvPr/>
        </p:nvSpPr>
        <p:spPr>
          <a:xfrm>
            <a:off x="6586288" y="1993140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Bahnschrift" panose="020B0502040204020203" pitchFamily="34" charset="0"/>
              </a:rPr>
              <a:t>2022</a:t>
            </a: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E876E091-D505-A8C5-2652-7AB7AA672294}"/>
              </a:ext>
            </a:extLst>
          </p:cNvPr>
          <p:cNvSpPr/>
          <p:nvPr/>
        </p:nvSpPr>
        <p:spPr>
          <a:xfrm>
            <a:off x="7618425" y="3943741"/>
            <a:ext cx="822960" cy="82296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40E5824C-B1F2-3009-8B68-A32412DBA130}"/>
              </a:ext>
            </a:extLst>
          </p:cNvPr>
          <p:cNvSpPr txBox="1"/>
          <p:nvPr/>
        </p:nvSpPr>
        <p:spPr>
          <a:xfrm>
            <a:off x="7721390" y="4155386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Bahnschrift" panose="020B0502040204020203" pitchFamily="34" charset="0"/>
              </a:rPr>
              <a:t>2023</a:t>
            </a: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1685820D-9996-2F75-4206-6BF556435907}"/>
              </a:ext>
            </a:extLst>
          </p:cNvPr>
          <p:cNvSpPr/>
          <p:nvPr/>
        </p:nvSpPr>
        <p:spPr>
          <a:xfrm>
            <a:off x="8783523" y="1791232"/>
            <a:ext cx="822960" cy="82296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2C3DF74-3910-2A68-895C-D290CEA0A14F}"/>
              </a:ext>
            </a:extLst>
          </p:cNvPr>
          <p:cNvSpPr txBox="1"/>
          <p:nvPr/>
        </p:nvSpPr>
        <p:spPr>
          <a:xfrm>
            <a:off x="8886488" y="2002877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Bahnschrift" panose="020B0502040204020203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40321121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Display 12">
            <a:extLst>
              <a:ext uri="{FF2B5EF4-FFF2-40B4-BE49-F238E27FC236}">
                <a16:creationId xmlns:a16="http://schemas.microsoft.com/office/drawing/2014/main" id="{208ED33F-8C8A-BD4A-2DFA-62297EC2950B}"/>
              </a:ext>
            </a:extLst>
          </p:cNvPr>
          <p:cNvSpPr/>
          <p:nvPr/>
        </p:nvSpPr>
        <p:spPr>
          <a:xfrm>
            <a:off x="4627419" y="1388160"/>
            <a:ext cx="7296730" cy="4083991"/>
          </a:xfrm>
          <a:prstGeom prst="flowChartDisplay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50569-DCDF-42E1-1D68-1F37322ABDE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A2CD2B2-9EC0-4032-A70A-150D1557E143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231385-F526-6EEF-3FA3-0DE6A79830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3681" y="6356350"/>
            <a:ext cx="5239719" cy="365125"/>
          </a:xfrm>
        </p:spPr>
        <p:txBody>
          <a:bodyPr/>
          <a:lstStyle/>
          <a:p>
            <a:r>
              <a:rPr lang="en-US" dirty="0"/>
              <a:t>Towards attack detection in traffic data based on spectral graph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5F311-E022-4357-6089-92B9E2CBDF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740D878-5944-C526-0555-630018FB2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859" y="353596"/>
            <a:ext cx="6337073" cy="675443"/>
          </a:xfrm>
        </p:spPr>
        <p:txBody>
          <a:bodyPr/>
          <a:lstStyle/>
          <a:p>
            <a:r>
              <a:rPr lang="en-US" dirty="0"/>
              <a:t>Teaching</a:t>
            </a:r>
          </a:p>
        </p:txBody>
      </p:sp>
      <p:sp>
        <p:nvSpPr>
          <p:cNvPr id="12" name="Flowchart: Display 11">
            <a:extLst>
              <a:ext uri="{FF2B5EF4-FFF2-40B4-BE49-F238E27FC236}">
                <a16:creationId xmlns:a16="http://schemas.microsoft.com/office/drawing/2014/main" id="{7CBCB03C-555F-B779-BA77-40ECB51FBB01}"/>
              </a:ext>
            </a:extLst>
          </p:cNvPr>
          <p:cNvSpPr/>
          <p:nvPr/>
        </p:nvSpPr>
        <p:spPr>
          <a:xfrm>
            <a:off x="4839855" y="1385849"/>
            <a:ext cx="7139710" cy="4086302"/>
          </a:xfrm>
          <a:prstGeom prst="flowChartDisplay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95A882B7-5614-CC29-99B3-FB200B6BA9F2}"/>
              </a:ext>
            </a:extLst>
          </p:cNvPr>
          <p:cNvSpPr/>
          <p:nvPr/>
        </p:nvSpPr>
        <p:spPr>
          <a:xfrm flipH="1">
            <a:off x="2992581" y="1387004"/>
            <a:ext cx="2817090" cy="4083991"/>
          </a:xfrm>
          <a:prstGeom prst="chevron">
            <a:avLst>
              <a:gd name="adj" fmla="val 4466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857F590B-287C-01E8-FE3C-E8EF2C84B07B}"/>
              </a:ext>
            </a:extLst>
          </p:cNvPr>
          <p:cNvSpPr/>
          <p:nvPr/>
        </p:nvSpPr>
        <p:spPr>
          <a:xfrm flipH="1">
            <a:off x="1492305" y="1385848"/>
            <a:ext cx="2817090" cy="4083991"/>
          </a:xfrm>
          <a:prstGeom prst="chevron">
            <a:avLst>
              <a:gd name="adj" fmla="val 4466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20533486-F022-81B8-580B-5916E5BDCDE4}"/>
              </a:ext>
            </a:extLst>
          </p:cNvPr>
          <p:cNvSpPr/>
          <p:nvPr/>
        </p:nvSpPr>
        <p:spPr>
          <a:xfrm flipH="1">
            <a:off x="16479" y="1384692"/>
            <a:ext cx="2817090" cy="4083991"/>
          </a:xfrm>
          <a:prstGeom prst="chevron">
            <a:avLst>
              <a:gd name="adj" fmla="val 4466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EE779B-425C-6682-004B-70CB5B2C67E7}"/>
              </a:ext>
            </a:extLst>
          </p:cNvPr>
          <p:cNvSpPr/>
          <p:nvPr/>
        </p:nvSpPr>
        <p:spPr>
          <a:xfrm>
            <a:off x="0" y="1383536"/>
            <a:ext cx="1371915" cy="40839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 descr="Key">
            <a:extLst>
              <a:ext uri="{FF2B5EF4-FFF2-40B4-BE49-F238E27FC236}">
                <a16:creationId xmlns:a16="http://schemas.microsoft.com/office/drawing/2014/main" id="{2B9691EB-4526-E359-79D9-4873A7780F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7192" y="4539760"/>
            <a:ext cx="914400" cy="914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6C02350-0DEF-2DB3-9DA9-20724CD08E58}"/>
              </a:ext>
            </a:extLst>
          </p:cNvPr>
          <p:cNvSpPr txBox="1"/>
          <p:nvPr/>
        </p:nvSpPr>
        <p:spPr>
          <a:xfrm>
            <a:off x="192500" y="1913238"/>
            <a:ext cx="53150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Introduction to </a:t>
            </a:r>
          </a:p>
          <a:p>
            <a:r>
              <a:rPr lang="en-US" sz="2800" dirty="0">
                <a:solidFill>
                  <a:schemeClr val="bg1"/>
                </a:solidFill>
              </a:rPr>
              <a:t>cryptography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8EFA6F9-7BDF-2CAA-1CFC-938C51557B7E}"/>
              </a:ext>
            </a:extLst>
          </p:cNvPr>
          <p:cNvSpPr txBox="1"/>
          <p:nvPr/>
        </p:nvSpPr>
        <p:spPr>
          <a:xfrm>
            <a:off x="279617" y="3160448"/>
            <a:ext cx="53150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Spring 2023 - Finished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Summer 2023 - Preparing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4770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AE308-3076-43DB-B834-DA0B0AE19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4" y="1122363"/>
            <a:ext cx="6220278" cy="238760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C2CE0-8806-4B2A-A10A-32984D317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3" y="3602038"/>
            <a:ext cx="6220277" cy="2247219"/>
          </a:xfrm>
        </p:spPr>
        <p:txBody>
          <a:bodyPr>
            <a:normAutofit/>
          </a:bodyPr>
          <a:lstStyle/>
          <a:p>
            <a:r>
              <a:rPr lang="en-US" dirty="0"/>
              <a:t>Majed Jaber </a:t>
            </a:r>
            <a:r>
              <a:rPr lang="en-US" u="sng" dirty="0">
                <a:solidFill>
                  <a:schemeClr val="accent1"/>
                </a:solidFill>
              </a:rPr>
              <a:t>majed.jaber@epita.fr</a:t>
            </a:r>
          </a:p>
          <a:p>
            <a:r>
              <a:rPr lang="en-US" dirty="0"/>
              <a:t>Nicolas Boutry </a:t>
            </a:r>
            <a:r>
              <a:rPr lang="en-US" u="sng" dirty="0">
                <a:solidFill>
                  <a:schemeClr val="accent1"/>
                </a:solidFill>
              </a:rPr>
              <a:t>nicolas.Boutry@epita.fr</a:t>
            </a:r>
          </a:p>
          <a:p>
            <a:r>
              <a:rPr lang="en-US" dirty="0"/>
              <a:t>Pierre Parrend </a:t>
            </a:r>
            <a:r>
              <a:rPr lang="en-US" u="sng" dirty="0">
                <a:solidFill>
                  <a:schemeClr val="accent1"/>
                </a:solidFill>
              </a:rPr>
              <a:t>pierre.parrend@epita.fr</a:t>
            </a:r>
          </a:p>
        </p:txBody>
      </p:sp>
    </p:spTree>
    <p:extLst>
      <p:ext uri="{BB962C8B-B14F-4D97-AF65-F5344CB8AC3E}">
        <p14:creationId xmlns:p14="http://schemas.microsoft.com/office/powerpoint/2010/main" val="9261845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AE308-3076-43DB-B834-DA0B0AE19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5148" y="341128"/>
            <a:ext cx="6220278" cy="795214"/>
          </a:xfrm>
        </p:spPr>
        <p:txBody>
          <a:bodyPr/>
          <a:lstStyle/>
          <a:p>
            <a:r>
              <a:rPr lang="en-US" dirty="0"/>
              <a:t>Any Questions</a:t>
            </a:r>
          </a:p>
        </p:txBody>
      </p:sp>
      <p:pic>
        <p:nvPicPr>
          <p:cNvPr id="1026" name="Picture 2" descr="Question - Free communications icons">
            <a:extLst>
              <a:ext uri="{FF2B5EF4-FFF2-40B4-BE49-F238E27FC236}">
                <a16:creationId xmlns:a16="http://schemas.microsoft.com/office/drawing/2014/main" id="{BDDB5473-E72B-ACA2-4BB7-8207BF675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348" y="152326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701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50569-DCDF-42E1-1D68-1F37322ABDE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A2CD2B2-9EC0-4032-A70A-150D1557E143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231385-F526-6EEF-3FA3-0DE6A79830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3681" y="6356350"/>
            <a:ext cx="5239719" cy="365125"/>
          </a:xfrm>
        </p:spPr>
        <p:txBody>
          <a:bodyPr/>
          <a:lstStyle/>
          <a:p>
            <a:r>
              <a:rPr lang="en-US" dirty="0"/>
              <a:t>Towards attack detection in traffic data based on spectral graph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5F311-E022-4357-6089-92B9E2CBDF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740D878-5944-C526-0555-630018FB2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859" y="353596"/>
            <a:ext cx="6337073" cy="675443"/>
          </a:xfrm>
        </p:spPr>
        <p:txBody>
          <a:bodyPr/>
          <a:lstStyle/>
          <a:p>
            <a:r>
              <a:rPr lang="en-US" dirty="0"/>
              <a:t>Communications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C2E64FF-DB7C-66FD-BB20-AADE13532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51" y="979294"/>
            <a:ext cx="6510226" cy="3840016"/>
          </a:xfrm>
          <a:prstGeom prst="rect">
            <a:avLst/>
          </a:prstGeom>
          <a:effectLst>
            <a:outerShdw blurRad="152400" dist="127000" dir="5400000" sx="101000" sy="101000" algn="t" rotWithShape="0">
              <a:prstClr val="black">
                <a:alpha val="37000"/>
              </a:prstClr>
            </a:outerShdw>
          </a:effectLst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45249EC8-1C5B-A284-5F60-3739AB0BF0F2}"/>
              </a:ext>
            </a:extLst>
          </p:cNvPr>
          <p:cNvSpPr/>
          <p:nvPr/>
        </p:nvSpPr>
        <p:spPr>
          <a:xfrm>
            <a:off x="6008254" y="5520161"/>
            <a:ext cx="175491" cy="1353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940A3A-AD51-ACE3-60D7-4BA6BFF82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257" y="2112336"/>
            <a:ext cx="6480285" cy="38223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89217D3-8918-5DE8-74EC-7A97F8711909}"/>
              </a:ext>
            </a:extLst>
          </p:cNvPr>
          <p:cNvSpPr txBox="1"/>
          <p:nvPr/>
        </p:nvSpPr>
        <p:spPr>
          <a:xfrm>
            <a:off x="5734812" y="1069961"/>
            <a:ext cx="596965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Title: </a:t>
            </a:r>
            <a:r>
              <a:rPr lang="en-US" sz="1400" dirty="0"/>
              <a:t>Towards attack detection in traffic data based on spectral graph analysis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Authors: </a:t>
            </a:r>
            <a:r>
              <a:rPr lang="en-US" sz="1400" dirty="0"/>
              <a:t>Majed Jaber, Nicolas Boutry, Pierre Parrend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Event: </a:t>
            </a:r>
            <a:r>
              <a:rPr lang="en-US" sz="1400" dirty="0"/>
              <a:t>CC23, </a:t>
            </a:r>
            <a:r>
              <a:rPr lang="fr-FR" sz="1400" dirty="0" err="1"/>
              <a:t>Complex</a:t>
            </a:r>
            <a:r>
              <a:rPr lang="fr-FR" sz="1400" dirty="0"/>
              <a:t> </a:t>
            </a:r>
            <a:r>
              <a:rPr lang="fr-FR" sz="1400" dirty="0" err="1"/>
              <a:t>Computational</a:t>
            </a:r>
            <a:r>
              <a:rPr lang="fr-FR" sz="1400" dirty="0"/>
              <a:t> </a:t>
            </a:r>
            <a:r>
              <a:rPr lang="fr-FR" sz="1400" dirty="0" err="1"/>
              <a:t>Ecosystems</a:t>
            </a:r>
            <a:r>
              <a:rPr lang="fr-FR" sz="1400" dirty="0"/>
              <a:t> 2023, Baku, Azerbaïdjan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01CAC7-1D69-66F8-CF1A-6D0145D34AEA}"/>
              </a:ext>
            </a:extLst>
          </p:cNvPr>
          <p:cNvSpPr txBox="1"/>
          <p:nvPr/>
        </p:nvSpPr>
        <p:spPr>
          <a:xfrm>
            <a:off x="463857" y="5127987"/>
            <a:ext cx="519302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Title: </a:t>
            </a:r>
            <a:r>
              <a:rPr lang="en-US" sz="1400" dirty="0"/>
              <a:t>Structural and spectral analysis of dynamic graphs for attack Detection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Authors: </a:t>
            </a:r>
            <a:r>
              <a:rPr lang="en-US" sz="1400" dirty="0"/>
              <a:t>Majed Jaber, Nicolas Boutry, Pierre Parrend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Event: </a:t>
            </a:r>
            <a:r>
              <a:rPr lang="en-US" sz="1400" dirty="0"/>
              <a:t>RJCIA, </a:t>
            </a:r>
            <a:r>
              <a:rPr lang="fr-FR" sz="1400" dirty="0"/>
              <a:t>Evènement affilié à PFIA 2023, Strasbourg, France</a:t>
            </a:r>
            <a:endParaRPr lang="en-US" sz="14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19ECFD4-7BF0-98DB-23AE-2305FC1F94F0}"/>
              </a:ext>
            </a:extLst>
          </p:cNvPr>
          <p:cNvCxnSpPr/>
          <p:nvPr/>
        </p:nvCxnSpPr>
        <p:spPr>
          <a:xfrm flipV="1">
            <a:off x="2423604" y="3622089"/>
            <a:ext cx="0" cy="13267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464DC5B-27C7-2642-7320-9118F88B5FE8}"/>
              </a:ext>
            </a:extLst>
          </p:cNvPr>
          <p:cNvCxnSpPr>
            <a:cxnSpLocks/>
          </p:cNvCxnSpPr>
          <p:nvPr/>
        </p:nvCxnSpPr>
        <p:spPr>
          <a:xfrm>
            <a:off x="8975324" y="2006353"/>
            <a:ext cx="0" cy="3195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2067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56037-9902-BD06-BF48-EAE9BE2FE32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A2CD2B2-9EC0-4032-A70A-150D1557E143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0C146-4A3E-0297-90A2-AC66EC4D28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78711" y="6356350"/>
            <a:ext cx="5374689" cy="365125"/>
          </a:xfrm>
        </p:spPr>
        <p:txBody>
          <a:bodyPr/>
          <a:lstStyle/>
          <a:p>
            <a:r>
              <a:rPr lang="en-US" dirty="0"/>
              <a:t>Towards attack detection in traffic data based on spectral graph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470ECD-50FF-DBC5-CA26-AE4D5FE36E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8AC526-F8CF-4B0E-5A09-194B4D77B45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09678" y="821415"/>
            <a:ext cx="6490880" cy="521516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3B56847-6889-6FAC-1686-094001699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188" y="2288599"/>
            <a:ext cx="476250" cy="4762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AA46592-7B4D-3E56-F284-6C549BB1B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986" y="3428999"/>
            <a:ext cx="476250" cy="4762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279F7C5-306D-B97B-7BFD-E5074D480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867" y="4880727"/>
            <a:ext cx="476250" cy="4762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576FEAF-A34E-AD5B-7DAA-647B35EA0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075" y="1045720"/>
            <a:ext cx="476250" cy="4762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69EFE05-0455-C0F1-7715-428D211AB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840" y="5628141"/>
            <a:ext cx="476250" cy="4762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AF6DCF0-5B5B-53C1-B79C-B1889012D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7195" y="1913980"/>
            <a:ext cx="476250" cy="4762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F67D985-65EC-34B7-04CF-4C3A40243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186" y="3328001"/>
            <a:ext cx="476250" cy="476250"/>
          </a:xfrm>
          <a:prstGeom prst="rect">
            <a:avLst/>
          </a:prstGeom>
        </p:spPr>
      </p:pic>
      <p:pic>
        <p:nvPicPr>
          <p:cNvPr id="4104" name="Picture 8" descr="Cyber Security PNG Image File - PNG All">
            <a:extLst>
              <a:ext uri="{FF2B5EF4-FFF2-40B4-BE49-F238E27FC236}">
                <a16:creationId xmlns:a16="http://schemas.microsoft.com/office/drawing/2014/main" id="{4E138040-2B36-22E4-86BC-6179B070B1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58"/>
          <a:stretch/>
        </p:blipFill>
        <p:spPr bwMode="auto">
          <a:xfrm>
            <a:off x="1427275" y="1741515"/>
            <a:ext cx="5183713" cy="337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278563A2-AC16-8A36-9FD9-68806F69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724" y="188195"/>
            <a:ext cx="5183714" cy="760077"/>
          </a:xfrm>
        </p:spPr>
        <p:txBody>
          <a:bodyPr/>
          <a:lstStyle/>
          <a:p>
            <a:r>
              <a:rPr lang="en-US" sz="2800" dirty="0"/>
              <a:t>Cybersecurity against attacks</a:t>
            </a:r>
            <a:br>
              <a:rPr lang="en-US" sz="2800" b="1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1468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0" fill="hold">
                                          <p:stCondLst>
                                            <p:cond delay="18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0" fill="hold">
                                          <p:stCondLst>
                                            <p:cond delay="24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E0B3E95-B1A2-1A00-3C2A-B7D044091839}"/>
              </a:ext>
            </a:extLst>
          </p:cNvPr>
          <p:cNvSpPr/>
          <p:nvPr/>
        </p:nvSpPr>
        <p:spPr>
          <a:xfrm>
            <a:off x="6957913" y="1335705"/>
            <a:ext cx="4061456" cy="4616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32BF35E-B573-5118-DF2C-DBEEB7D4773D}"/>
              </a:ext>
            </a:extLst>
          </p:cNvPr>
          <p:cNvSpPr/>
          <p:nvPr/>
        </p:nvSpPr>
        <p:spPr>
          <a:xfrm>
            <a:off x="594190" y="3755241"/>
            <a:ext cx="2344319" cy="4616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7DA42A-009A-BEBA-FCD2-5292D98EB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428" y="266174"/>
            <a:ext cx="8074162" cy="701336"/>
          </a:xfrm>
        </p:spPr>
        <p:txBody>
          <a:bodyPr/>
          <a:lstStyle/>
          <a:p>
            <a:r>
              <a:rPr lang="en-US" dirty="0"/>
              <a:t>Graph represents a networks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3BAD6-0B8A-7998-6294-82BB94EF23E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A2CD2B2-9EC0-4032-A70A-150D1557E143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E5F9D-1B4C-0E29-39A5-9D931D3894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96466" y="6356350"/>
            <a:ext cx="5356934" cy="365125"/>
          </a:xfrm>
        </p:spPr>
        <p:txBody>
          <a:bodyPr/>
          <a:lstStyle/>
          <a:p>
            <a:r>
              <a:rPr lang="en-US" dirty="0"/>
              <a:t>Towards attack detection in traffic data based on spectral graph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7049C-0E4A-E3F5-A220-1244ED7927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EB109D-6CB1-1A2E-9FAD-0A41163FF4DF}"/>
              </a:ext>
            </a:extLst>
          </p:cNvPr>
          <p:cNvSpPr txBox="1"/>
          <p:nvPr/>
        </p:nvSpPr>
        <p:spPr>
          <a:xfrm>
            <a:off x="585312" y="3746362"/>
            <a:ext cx="245085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Identify patterns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A6AE24-A1DC-8AF4-D3D3-038B45A83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76" y="1245669"/>
            <a:ext cx="5703824" cy="23766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7970CB-938A-3B47-DC58-CC9254905A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10" r="22310"/>
          <a:stretch/>
        </p:blipFill>
        <p:spPr>
          <a:xfrm>
            <a:off x="7745860" y="1833135"/>
            <a:ext cx="3022753" cy="36158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E8D5D6-31A0-5F01-2700-2D5019502D31}"/>
              </a:ext>
            </a:extLst>
          </p:cNvPr>
          <p:cNvSpPr txBox="1"/>
          <p:nvPr/>
        </p:nvSpPr>
        <p:spPr>
          <a:xfrm>
            <a:off x="6957913" y="1317246"/>
            <a:ext cx="43167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Decompose different patterns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4F3793-6F19-9C26-B4AE-DA47CCC84F89}"/>
              </a:ext>
            </a:extLst>
          </p:cNvPr>
          <p:cNvSpPr/>
          <p:nvPr/>
        </p:nvSpPr>
        <p:spPr>
          <a:xfrm>
            <a:off x="7661429" y="1874901"/>
            <a:ext cx="2148396" cy="21111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2189B79-983F-521F-37D3-364B0D3D8BE0}"/>
              </a:ext>
            </a:extLst>
          </p:cNvPr>
          <p:cNvSpPr/>
          <p:nvPr/>
        </p:nvSpPr>
        <p:spPr>
          <a:xfrm>
            <a:off x="8300621" y="3169328"/>
            <a:ext cx="2467992" cy="229284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731AA001-01F5-DC58-F904-541E7ED10E3B}"/>
              </a:ext>
            </a:extLst>
          </p:cNvPr>
          <p:cNvCxnSpPr/>
          <p:nvPr/>
        </p:nvCxnSpPr>
        <p:spPr>
          <a:xfrm rot="5400000" flipH="1" flipV="1">
            <a:off x="2904108" y="3463401"/>
            <a:ext cx="557074" cy="488272"/>
          </a:xfrm>
          <a:prstGeom prst="bentConnector3">
            <a:avLst>
              <a:gd name="adj1" fmla="val -99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7D9985B-1BFF-AA1F-96C9-A3CCCC019705}"/>
              </a:ext>
            </a:extLst>
          </p:cNvPr>
          <p:cNvSpPr/>
          <p:nvPr/>
        </p:nvSpPr>
        <p:spPr>
          <a:xfrm>
            <a:off x="4767308" y="4625685"/>
            <a:ext cx="3404502" cy="4616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D66941-C66E-48DB-EDB2-51245C8EB1A5}"/>
              </a:ext>
            </a:extLst>
          </p:cNvPr>
          <p:cNvSpPr txBox="1"/>
          <p:nvPr/>
        </p:nvSpPr>
        <p:spPr>
          <a:xfrm>
            <a:off x="4767308" y="4625684"/>
            <a:ext cx="33860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Understand the network</a:t>
            </a:r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624FA6A2-DE46-F0F2-DC1C-2D7943A216A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801283" y="1823219"/>
            <a:ext cx="537907" cy="520823"/>
          </a:xfrm>
          <a:prstGeom prst="bentConnector3">
            <a:avLst>
              <a:gd name="adj1" fmla="val -3582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0EB2A452-FC43-883F-1D76-E45F96999D73}"/>
              </a:ext>
            </a:extLst>
          </p:cNvPr>
          <p:cNvCxnSpPr>
            <a:cxnSpLocks/>
            <a:stCxn id="16" idx="0"/>
          </p:cNvCxnSpPr>
          <p:nvPr/>
        </p:nvCxnSpPr>
        <p:spPr>
          <a:xfrm rot="5400000" flipH="1" flipV="1">
            <a:off x="7332051" y="3444051"/>
            <a:ext cx="309936" cy="2053331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4CEDCC3-5015-BCD8-A239-10D532E82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392" y="4479088"/>
            <a:ext cx="2234074" cy="174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35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EAB01-B74C-F674-54FC-AC0F9C24F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707" y="316293"/>
            <a:ext cx="9779183" cy="664399"/>
          </a:xfrm>
        </p:spPr>
        <p:txBody>
          <a:bodyPr/>
          <a:lstStyle/>
          <a:p>
            <a:r>
              <a:rPr lang="en-US" dirty="0"/>
              <a:t>State-of-the-Art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52DF0-CE30-0202-2C6C-5F025D3048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1203" y="5822565"/>
            <a:ext cx="8239215" cy="808605"/>
          </a:xfrm>
        </p:spPr>
        <p:txBody>
          <a:bodyPr/>
          <a:lstStyle/>
          <a:p>
            <a:pPr algn="l"/>
            <a:r>
              <a:rPr lang="en-US" sz="1050" dirty="0"/>
              <a:t>- Noble, J., Adams, N.: Real-time dynamic network anomaly detection. IEEE </a:t>
            </a:r>
            <a:r>
              <a:rPr lang="en-US" sz="1050" dirty="0" err="1"/>
              <a:t>Intelligent</a:t>
            </a:r>
            <a:r>
              <a:rPr lang="en-US" sz="1050" dirty="0"/>
              <a:t> Systems 33(2), 5–18 (2018)</a:t>
            </a:r>
          </a:p>
          <a:p>
            <a:pPr algn="l"/>
            <a:r>
              <a:rPr lang="en-US" sz="1050" dirty="0"/>
              <a:t>- Hariharan, A., Gupta, A., Pal, T.: </a:t>
            </a:r>
            <a:r>
              <a:rPr lang="en-US" sz="1050" dirty="0" err="1"/>
              <a:t>Camlpad</a:t>
            </a:r>
            <a:r>
              <a:rPr lang="en-US" sz="1050" dirty="0"/>
              <a:t>: Cybersecurity autonomous machine</a:t>
            </a:r>
          </a:p>
          <a:p>
            <a:pPr algn="l"/>
            <a:r>
              <a:rPr lang="en-US" sz="1050" dirty="0"/>
              <a:t>learning platform for anomaly detection. In: Future of Information and </a:t>
            </a:r>
            <a:r>
              <a:rPr lang="en-US" sz="1050" dirty="0" err="1"/>
              <a:t>Communication</a:t>
            </a:r>
            <a:r>
              <a:rPr lang="en-US" sz="1050" dirty="0"/>
              <a:t> Conference. pp. 705–720. Springer (2020)</a:t>
            </a:r>
          </a:p>
          <a:p>
            <a:pPr algn="l"/>
            <a:r>
              <a:rPr lang="en-US" sz="1050" dirty="0"/>
              <a:t>- Bowman, B., Huang, H.H.: Towards next-generation cybersecurity with graph ai.</a:t>
            </a:r>
          </a:p>
          <a:p>
            <a:pPr algn="l"/>
            <a:r>
              <a:rPr lang="en-US" sz="1050" dirty="0"/>
              <a:t>ACM SIGOPS Operating Systems Review 55(1), 61–67 (2021)</a:t>
            </a:r>
          </a:p>
          <a:p>
            <a:pPr algn="l"/>
            <a:r>
              <a:rPr lang="en-US" sz="1050" dirty="0"/>
              <a:t>- </a:t>
            </a:r>
            <a:r>
              <a:rPr lang="en-US" sz="1050" dirty="0" err="1"/>
              <a:t>Weifeng</a:t>
            </a:r>
            <a:r>
              <a:rPr lang="en-US" sz="1050" dirty="0"/>
              <a:t> Liu, </a:t>
            </a:r>
            <a:r>
              <a:rPr lang="en-US" sz="1050" dirty="0" err="1"/>
              <a:t>Sichao</a:t>
            </a:r>
            <a:r>
              <a:rPr lang="en-US" sz="1050" dirty="0"/>
              <a:t> Fu, </a:t>
            </a:r>
            <a:r>
              <a:rPr lang="en-US" sz="1050" dirty="0" err="1"/>
              <a:t>Yicong</a:t>
            </a:r>
            <a:r>
              <a:rPr lang="en-US" sz="1050" dirty="0"/>
              <a:t> Zhou, Zheng-Jun </a:t>
            </a:r>
            <a:r>
              <a:rPr lang="en-US" sz="1050" dirty="0" err="1"/>
              <a:t>Zha</a:t>
            </a:r>
            <a:r>
              <a:rPr lang="en-US" sz="1050" dirty="0"/>
              <a:t>, and </a:t>
            </a:r>
            <a:r>
              <a:rPr lang="en-US" sz="1050" dirty="0" err="1"/>
              <a:t>Liqiang</a:t>
            </a:r>
            <a:r>
              <a:rPr lang="en-US" sz="1050" dirty="0"/>
              <a:t> </a:t>
            </a:r>
            <a:r>
              <a:rPr lang="en-US" sz="1050" dirty="0" err="1"/>
              <a:t>Nie</a:t>
            </a:r>
            <a:r>
              <a:rPr lang="en-US" sz="1050" dirty="0"/>
              <a:t>. Human activity</a:t>
            </a:r>
          </a:p>
          <a:p>
            <a:pPr algn="l"/>
            <a:r>
              <a:rPr lang="en-US" sz="1050" dirty="0"/>
              <a:t>recognition by manifold regularization based dynamic graph convolutional networks.</a:t>
            </a:r>
          </a:p>
          <a:p>
            <a:pPr algn="l"/>
            <a:r>
              <a:rPr lang="en-US" sz="1050" dirty="0"/>
              <a:t>Neurocomputing, 444:217–225, 2021.</a:t>
            </a:r>
          </a:p>
          <a:p>
            <a:pPr algn="l"/>
            <a:endParaRPr lang="en-US" sz="10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4DE2F-09E2-F4F1-09E6-B2BAA2B290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15367C-3789-F51A-FCF4-8DE1A3B910BF}"/>
              </a:ext>
            </a:extLst>
          </p:cNvPr>
          <p:cNvSpPr txBox="1"/>
          <p:nvPr/>
        </p:nvSpPr>
        <p:spPr>
          <a:xfrm>
            <a:off x="687682" y="2945789"/>
            <a:ext cx="2818998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Statistical Approaches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3">
                <a:extLst>
                  <a:ext uri="{FF2B5EF4-FFF2-40B4-BE49-F238E27FC236}">
                    <a16:creationId xmlns:a16="http://schemas.microsoft.com/office/drawing/2014/main" id="{4540078B-156E-89F2-0F2C-9E36384A657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56255093"/>
                  </p:ext>
                </p:extLst>
              </p:nvPr>
            </p:nvGraphicFramePr>
            <p:xfrm>
              <a:off x="8274367" y="1093170"/>
              <a:ext cx="1343666" cy="173395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343666" cy="1733958"/>
                    </a:xfrm>
                    <a:prstGeom prst="rect">
                      <a:avLst/>
                    </a:prstGeom>
                  </am3d:spPr>
                  <am3d:camera>
                    <am3d:pos x="0" y="0" z="6279745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332865" d="1000000"/>
                    <am3d:preTrans dx="-13" dy="-17566164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65093" ay="1220500" az="-2263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13908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3">
                <a:extLst>
                  <a:ext uri="{FF2B5EF4-FFF2-40B4-BE49-F238E27FC236}">
                    <a16:creationId xmlns:a16="http://schemas.microsoft.com/office/drawing/2014/main" id="{4540078B-156E-89F2-0F2C-9E36384A65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74367" y="1093170"/>
                <a:ext cx="1343666" cy="17339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 descr="1">
                <a:extLst>
                  <a:ext uri="{FF2B5EF4-FFF2-40B4-BE49-F238E27FC236}">
                    <a16:creationId xmlns:a16="http://schemas.microsoft.com/office/drawing/2014/main" id="{2060F591-D76D-4FFB-F262-5D3838DACEB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60593831"/>
                  </p:ext>
                </p:extLst>
              </p:nvPr>
            </p:nvGraphicFramePr>
            <p:xfrm>
              <a:off x="1319674" y="1080720"/>
              <a:ext cx="1059183" cy="173395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059183" cy="1733958"/>
                    </a:xfrm>
                    <a:prstGeom prst="rect">
                      <a:avLst/>
                    </a:prstGeom>
                  </am3d:spPr>
                  <am3d:camera>
                    <am3d:pos x="0" y="0" z="5743788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410527" d="1000000"/>
                    <am3d:preTrans dx="0" dy="-1799979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35779" ay="994497" az="10206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949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 descr="1">
                <a:extLst>
                  <a:ext uri="{FF2B5EF4-FFF2-40B4-BE49-F238E27FC236}">
                    <a16:creationId xmlns:a16="http://schemas.microsoft.com/office/drawing/2014/main" id="{2060F591-D76D-4FFB-F262-5D3838DACEB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19674" y="1080720"/>
                <a:ext cx="1059183" cy="17339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 descr="2">
                <a:extLst>
                  <a:ext uri="{FF2B5EF4-FFF2-40B4-BE49-F238E27FC236}">
                    <a16:creationId xmlns:a16="http://schemas.microsoft.com/office/drawing/2014/main" id="{6AF82DC2-0616-9ABB-0251-7D46837302C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07285983"/>
                  </p:ext>
                </p:extLst>
              </p:nvPr>
            </p:nvGraphicFramePr>
            <p:xfrm>
              <a:off x="4824453" y="1080720"/>
              <a:ext cx="1310727" cy="173395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310727" cy="1733958"/>
                    </a:xfrm>
                    <a:prstGeom prst="rect">
                      <a:avLst/>
                    </a:prstGeom>
                  </am3d:spPr>
                  <am3d:camera>
                    <am3d:pos x="0" y="0" z="634521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440630" d="1000000"/>
                    <am3d:preTrans dx="-4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99680" ay="1187531" az="33761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05267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 descr="2">
                <a:extLst>
                  <a:ext uri="{FF2B5EF4-FFF2-40B4-BE49-F238E27FC236}">
                    <a16:creationId xmlns:a16="http://schemas.microsoft.com/office/drawing/2014/main" id="{6AF82DC2-0616-9ABB-0251-7D46837302C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24453" y="1080720"/>
                <a:ext cx="1310727" cy="1733958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F632D360-19D5-760A-E69D-9EAFDC469F26}"/>
              </a:ext>
            </a:extLst>
          </p:cNvPr>
          <p:cNvSpPr txBox="1"/>
          <p:nvPr/>
        </p:nvSpPr>
        <p:spPr>
          <a:xfrm>
            <a:off x="4073312" y="2960361"/>
            <a:ext cx="3064337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ML Approaches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6CFD83-E59D-1089-20F5-C299FC8FF9FE}"/>
              </a:ext>
            </a:extLst>
          </p:cNvPr>
          <p:cNvSpPr txBox="1"/>
          <p:nvPr/>
        </p:nvSpPr>
        <p:spPr>
          <a:xfrm>
            <a:off x="7487976" y="2945789"/>
            <a:ext cx="3064336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GCN Approaches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152C071-3111-0478-F68B-7B6862D73DAD}"/>
              </a:ext>
            </a:extLst>
          </p:cNvPr>
          <p:cNvSpPr txBox="1"/>
          <p:nvPr/>
        </p:nvSpPr>
        <p:spPr>
          <a:xfrm>
            <a:off x="687682" y="3402184"/>
            <a:ext cx="2818998" cy="73866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 real-time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network anomaly-detector (ReTiNA)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A5EA76-D7A6-BB34-A590-511FBDF0650D}"/>
              </a:ext>
            </a:extLst>
          </p:cNvPr>
          <p:cNvSpPr txBox="1"/>
          <p:nvPr/>
        </p:nvSpPr>
        <p:spPr>
          <a:xfrm>
            <a:off x="687682" y="4195401"/>
            <a:ext cx="2818998" cy="954107"/>
          </a:xfrm>
          <a:prstGeom prst="rect">
            <a:avLst/>
          </a:prstGeom>
          <a:solidFill>
            <a:srgbClr val="FF5B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Traditional systems use elementary statistics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techniques and are often inaccurate</a:t>
            </a:r>
          </a:p>
        </p:txBody>
      </p: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022A408C-A2FD-06DE-C4E6-E8D9123881D2}"/>
              </a:ext>
            </a:extLst>
          </p:cNvPr>
          <p:cNvCxnSpPr>
            <a:cxnSpLocks/>
            <a:stCxn id="30" idx="3"/>
            <a:endCxn id="14" idx="1"/>
          </p:cNvCxnSpPr>
          <p:nvPr/>
        </p:nvCxnSpPr>
        <p:spPr>
          <a:xfrm flipV="1">
            <a:off x="3506680" y="3160416"/>
            <a:ext cx="566632" cy="151203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EFD1DE5-74B5-D924-DF6B-6EEBD4B73ECF}"/>
              </a:ext>
            </a:extLst>
          </p:cNvPr>
          <p:cNvSpPr txBox="1"/>
          <p:nvPr/>
        </p:nvSpPr>
        <p:spPr>
          <a:xfrm>
            <a:off x="4073312" y="3402184"/>
            <a:ext cx="3064337" cy="116955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CAMLPAD model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anomalies are assigned an outlier score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ML-based techniques are supervised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algorithms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701E0AD-8765-E978-C08F-487EB9429B37}"/>
              </a:ext>
            </a:extLst>
          </p:cNvPr>
          <p:cNvSpPr txBox="1"/>
          <p:nvPr/>
        </p:nvSpPr>
        <p:spPr>
          <a:xfrm>
            <a:off x="4073311" y="4629067"/>
            <a:ext cx="3064337" cy="738664"/>
          </a:xfrm>
          <a:prstGeom prst="rect">
            <a:avLst/>
          </a:prstGeom>
          <a:solidFill>
            <a:srgbClr val="FF5B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In network security, there are not much labeled data to train efficient classifiers</a:t>
            </a:r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DF2DE98F-F703-86C4-3770-4DA29F7B429D}"/>
              </a:ext>
            </a:extLst>
          </p:cNvPr>
          <p:cNvCxnSpPr>
            <a:cxnSpLocks/>
            <a:stCxn id="43" idx="3"/>
            <a:endCxn id="16" idx="1"/>
          </p:cNvCxnSpPr>
          <p:nvPr/>
        </p:nvCxnSpPr>
        <p:spPr>
          <a:xfrm flipV="1">
            <a:off x="7137648" y="3145844"/>
            <a:ext cx="350328" cy="185255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0466158-C49C-AEBD-CCBD-3FF677F522DA}"/>
              </a:ext>
            </a:extLst>
          </p:cNvPr>
          <p:cNvSpPr txBox="1"/>
          <p:nvPr/>
        </p:nvSpPr>
        <p:spPr>
          <a:xfrm>
            <a:off x="7487975" y="3402183"/>
            <a:ext cx="3064337" cy="52322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One of the best choice for graph data learning tasks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12915AB-3512-10A0-8B63-844ADA87E77D}"/>
              </a:ext>
            </a:extLst>
          </p:cNvPr>
          <p:cNvSpPr txBox="1"/>
          <p:nvPr/>
        </p:nvSpPr>
        <p:spPr>
          <a:xfrm>
            <a:off x="7487974" y="3977339"/>
            <a:ext cx="3064337" cy="116955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The Dynamic Graph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Neural Networks (DGNNs) are known to be an interesting tool to detect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anomalies in complex dynamic graphs</a:t>
            </a:r>
          </a:p>
        </p:txBody>
      </p:sp>
    </p:spTree>
    <p:extLst>
      <p:ext uri="{BB962C8B-B14F-4D97-AF65-F5344CB8AC3E}">
        <p14:creationId xmlns:p14="http://schemas.microsoft.com/office/powerpoint/2010/main" val="1961577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8" name="Rectangle 8227">
            <a:extLst>
              <a:ext uri="{FF2B5EF4-FFF2-40B4-BE49-F238E27FC236}">
                <a16:creationId xmlns:a16="http://schemas.microsoft.com/office/drawing/2014/main" id="{6A6FF129-5611-1668-66D6-1BF3A35084E1}"/>
              </a:ext>
            </a:extLst>
          </p:cNvPr>
          <p:cNvSpPr/>
          <p:nvPr/>
        </p:nvSpPr>
        <p:spPr>
          <a:xfrm>
            <a:off x="8457450" y="1157052"/>
            <a:ext cx="2430187" cy="223950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27" name="Rectangle 8226">
            <a:extLst>
              <a:ext uri="{FF2B5EF4-FFF2-40B4-BE49-F238E27FC236}">
                <a16:creationId xmlns:a16="http://schemas.microsoft.com/office/drawing/2014/main" id="{3D34C21E-5027-1C69-4BCB-F733D86C4650}"/>
              </a:ext>
            </a:extLst>
          </p:cNvPr>
          <p:cNvSpPr/>
          <p:nvPr/>
        </p:nvSpPr>
        <p:spPr>
          <a:xfrm>
            <a:off x="5861926" y="1149303"/>
            <a:ext cx="2430187" cy="223950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26" name="Rectangle 8225">
            <a:extLst>
              <a:ext uri="{FF2B5EF4-FFF2-40B4-BE49-F238E27FC236}">
                <a16:creationId xmlns:a16="http://schemas.microsoft.com/office/drawing/2014/main" id="{07B8B1A9-AB85-C41C-3C93-2059E612EF6E}"/>
              </a:ext>
            </a:extLst>
          </p:cNvPr>
          <p:cNvSpPr/>
          <p:nvPr/>
        </p:nvSpPr>
        <p:spPr>
          <a:xfrm>
            <a:off x="3260301" y="1149303"/>
            <a:ext cx="2430187" cy="223950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25" name="Rectangle 8224">
            <a:extLst>
              <a:ext uri="{FF2B5EF4-FFF2-40B4-BE49-F238E27FC236}">
                <a16:creationId xmlns:a16="http://schemas.microsoft.com/office/drawing/2014/main" id="{4265314D-DFC5-1F4C-B049-71A4E46DF77E}"/>
              </a:ext>
            </a:extLst>
          </p:cNvPr>
          <p:cNvSpPr/>
          <p:nvPr/>
        </p:nvSpPr>
        <p:spPr>
          <a:xfrm>
            <a:off x="658676" y="1149303"/>
            <a:ext cx="2430187" cy="223950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EEAB01-B74C-F674-54FC-AC0F9C24F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931" y="420529"/>
            <a:ext cx="9779183" cy="664399"/>
          </a:xfrm>
        </p:spPr>
        <p:txBody>
          <a:bodyPr/>
          <a:lstStyle/>
          <a:p>
            <a:r>
              <a:rPr lang="en-US" dirty="0"/>
              <a:t>Why Spectral graph analysis?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94649-5E1C-BF83-6FA3-B5CA332924F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A2CD2B2-9EC0-4032-A70A-150D1557E143}" type="datetime1">
              <a:rPr lang="en-US" smtClean="0"/>
              <a:t>29/06/2023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52DF0-CE30-0202-2C6C-5F025D3048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05490" y="6516827"/>
            <a:ext cx="5143870" cy="365125"/>
          </a:xfrm>
        </p:spPr>
        <p:txBody>
          <a:bodyPr/>
          <a:lstStyle/>
          <a:p>
            <a:r>
              <a:rPr lang="en-US" dirty="0"/>
              <a:t>Towards attack detection in traffic data based on spectral graph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4DE2F-09E2-F4F1-09E6-B2BAA2B290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E4BF71B-CCE1-7C8A-A742-DBD630559F4A}"/>
              </a:ext>
            </a:extLst>
          </p:cNvPr>
          <p:cNvSpPr/>
          <p:nvPr/>
        </p:nvSpPr>
        <p:spPr>
          <a:xfrm>
            <a:off x="1541793" y="2001811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76B8853-57E8-84D4-1A62-57BCD19D78C9}"/>
              </a:ext>
            </a:extLst>
          </p:cNvPr>
          <p:cNvSpPr/>
          <p:nvPr/>
        </p:nvSpPr>
        <p:spPr>
          <a:xfrm>
            <a:off x="813419" y="2820068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D1AE830-0274-AD2B-0028-384EF3015586}"/>
              </a:ext>
            </a:extLst>
          </p:cNvPr>
          <p:cNvSpPr/>
          <p:nvPr/>
        </p:nvSpPr>
        <p:spPr>
          <a:xfrm>
            <a:off x="2507263" y="1969579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2EA1F4F-E5A2-D6A3-9B9C-6FA1CF8387D7}"/>
              </a:ext>
            </a:extLst>
          </p:cNvPr>
          <p:cNvCxnSpPr>
            <a:cxnSpLocks/>
            <a:stCxn id="20" idx="1"/>
            <a:endCxn id="47" idx="5"/>
          </p:cNvCxnSpPr>
          <p:nvPr/>
        </p:nvCxnSpPr>
        <p:spPr>
          <a:xfrm flipH="1" flipV="1">
            <a:off x="1203664" y="1635693"/>
            <a:ext cx="405084" cy="433073"/>
          </a:xfrm>
          <a:prstGeom prst="line">
            <a:avLst/>
          </a:prstGeom>
          <a:ln w="190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5B5FAC00-3F4A-57C0-BDB4-E72C4E03F5C9}"/>
              </a:ext>
            </a:extLst>
          </p:cNvPr>
          <p:cNvSpPr/>
          <p:nvPr/>
        </p:nvSpPr>
        <p:spPr>
          <a:xfrm>
            <a:off x="813419" y="1245448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8202" name="Oval 8201">
            <a:extLst>
              <a:ext uri="{FF2B5EF4-FFF2-40B4-BE49-F238E27FC236}">
                <a16:creationId xmlns:a16="http://schemas.microsoft.com/office/drawing/2014/main" id="{BFF7D528-B917-FB3A-53C9-E3D5C278B104}"/>
              </a:ext>
            </a:extLst>
          </p:cNvPr>
          <p:cNvSpPr/>
          <p:nvPr/>
        </p:nvSpPr>
        <p:spPr>
          <a:xfrm>
            <a:off x="4146730" y="2001810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8203" name="Oval 8202">
            <a:extLst>
              <a:ext uri="{FF2B5EF4-FFF2-40B4-BE49-F238E27FC236}">
                <a16:creationId xmlns:a16="http://schemas.microsoft.com/office/drawing/2014/main" id="{4A6680DC-7E40-6896-CA75-A2AAD93E814B}"/>
              </a:ext>
            </a:extLst>
          </p:cNvPr>
          <p:cNvSpPr/>
          <p:nvPr/>
        </p:nvSpPr>
        <p:spPr>
          <a:xfrm>
            <a:off x="3418356" y="2820067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8204" name="Oval 8203">
            <a:extLst>
              <a:ext uri="{FF2B5EF4-FFF2-40B4-BE49-F238E27FC236}">
                <a16:creationId xmlns:a16="http://schemas.microsoft.com/office/drawing/2014/main" id="{368F9B88-9611-1E8E-E28A-80B636EE7934}"/>
              </a:ext>
            </a:extLst>
          </p:cNvPr>
          <p:cNvSpPr/>
          <p:nvPr/>
        </p:nvSpPr>
        <p:spPr>
          <a:xfrm>
            <a:off x="5112200" y="1969578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8205" name="Straight Connector 8204">
            <a:extLst>
              <a:ext uri="{FF2B5EF4-FFF2-40B4-BE49-F238E27FC236}">
                <a16:creationId xmlns:a16="http://schemas.microsoft.com/office/drawing/2014/main" id="{EF646DE9-B73C-8D1B-05B2-0925D2160F7C}"/>
              </a:ext>
            </a:extLst>
          </p:cNvPr>
          <p:cNvCxnSpPr>
            <a:cxnSpLocks/>
            <a:stCxn id="8202" idx="1"/>
            <a:endCxn id="8206" idx="5"/>
          </p:cNvCxnSpPr>
          <p:nvPr/>
        </p:nvCxnSpPr>
        <p:spPr>
          <a:xfrm flipH="1" flipV="1">
            <a:off x="3808601" y="1635692"/>
            <a:ext cx="405084" cy="433073"/>
          </a:xfrm>
          <a:prstGeom prst="line">
            <a:avLst/>
          </a:prstGeom>
          <a:ln w="190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6" name="Oval 8205">
            <a:extLst>
              <a:ext uri="{FF2B5EF4-FFF2-40B4-BE49-F238E27FC236}">
                <a16:creationId xmlns:a16="http://schemas.microsoft.com/office/drawing/2014/main" id="{B0957CB8-AAAD-C47F-1847-1CC334DD659D}"/>
              </a:ext>
            </a:extLst>
          </p:cNvPr>
          <p:cNvSpPr/>
          <p:nvPr/>
        </p:nvSpPr>
        <p:spPr>
          <a:xfrm>
            <a:off x="3418356" y="1245447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8207" name="Straight Connector 8206">
            <a:extLst>
              <a:ext uri="{FF2B5EF4-FFF2-40B4-BE49-F238E27FC236}">
                <a16:creationId xmlns:a16="http://schemas.microsoft.com/office/drawing/2014/main" id="{3C5DF66E-C9C6-D01B-0F04-8F1E92496A62}"/>
              </a:ext>
            </a:extLst>
          </p:cNvPr>
          <p:cNvCxnSpPr>
            <a:cxnSpLocks/>
            <a:stCxn id="8202" idx="6"/>
            <a:endCxn id="8204" idx="2"/>
          </p:cNvCxnSpPr>
          <p:nvPr/>
        </p:nvCxnSpPr>
        <p:spPr>
          <a:xfrm flipV="1">
            <a:off x="4603930" y="2198178"/>
            <a:ext cx="508270" cy="32232"/>
          </a:xfrm>
          <a:prstGeom prst="line">
            <a:avLst/>
          </a:prstGeom>
          <a:ln w="190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9" name="Oval 8208">
            <a:extLst>
              <a:ext uri="{FF2B5EF4-FFF2-40B4-BE49-F238E27FC236}">
                <a16:creationId xmlns:a16="http://schemas.microsoft.com/office/drawing/2014/main" id="{244F2719-4161-9BAD-F2F9-B8E33669FC38}"/>
              </a:ext>
            </a:extLst>
          </p:cNvPr>
          <p:cNvSpPr/>
          <p:nvPr/>
        </p:nvSpPr>
        <p:spPr>
          <a:xfrm>
            <a:off x="6749280" y="2001811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8210" name="Oval 8209">
            <a:extLst>
              <a:ext uri="{FF2B5EF4-FFF2-40B4-BE49-F238E27FC236}">
                <a16:creationId xmlns:a16="http://schemas.microsoft.com/office/drawing/2014/main" id="{1ECF8741-F505-CBDE-C6D3-7DB59A78015E}"/>
              </a:ext>
            </a:extLst>
          </p:cNvPr>
          <p:cNvSpPr/>
          <p:nvPr/>
        </p:nvSpPr>
        <p:spPr>
          <a:xfrm>
            <a:off x="6020906" y="2820068"/>
            <a:ext cx="457200" cy="4572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8211" name="Oval 8210">
            <a:extLst>
              <a:ext uri="{FF2B5EF4-FFF2-40B4-BE49-F238E27FC236}">
                <a16:creationId xmlns:a16="http://schemas.microsoft.com/office/drawing/2014/main" id="{9F8393FE-7EE4-4185-432C-B13BE82265E4}"/>
              </a:ext>
            </a:extLst>
          </p:cNvPr>
          <p:cNvSpPr/>
          <p:nvPr/>
        </p:nvSpPr>
        <p:spPr>
          <a:xfrm>
            <a:off x="7714750" y="1969579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8212" name="Straight Connector 8211">
            <a:extLst>
              <a:ext uri="{FF2B5EF4-FFF2-40B4-BE49-F238E27FC236}">
                <a16:creationId xmlns:a16="http://schemas.microsoft.com/office/drawing/2014/main" id="{4129E486-8CAB-B812-D658-0BD05AE6DC88}"/>
              </a:ext>
            </a:extLst>
          </p:cNvPr>
          <p:cNvCxnSpPr>
            <a:cxnSpLocks/>
            <a:stCxn id="8209" idx="1"/>
            <a:endCxn id="8213" idx="5"/>
          </p:cNvCxnSpPr>
          <p:nvPr/>
        </p:nvCxnSpPr>
        <p:spPr>
          <a:xfrm flipH="1" flipV="1">
            <a:off x="6411151" y="1635693"/>
            <a:ext cx="405084" cy="433073"/>
          </a:xfrm>
          <a:prstGeom prst="line">
            <a:avLst/>
          </a:prstGeom>
          <a:ln w="190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13" name="Oval 8212">
            <a:extLst>
              <a:ext uri="{FF2B5EF4-FFF2-40B4-BE49-F238E27FC236}">
                <a16:creationId xmlns:a16="http://schemas.microsoft.com/office/drawing/2014/main" id="{668D6E1E-9C1D-9D32-2C9D-30361F2793F4}"/>
              </a:ext>
            </a:extLst>
          </p:cNvPr>
          <p:cNvSpPr/>
          <p:nvPr/>
        </p:nvSpPr>
        <p:spPr>
          <a:xfrm>
            <a:off x="6020906" y="1245448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8214" name="Straight Connector 8213">
            <a:extLst>
              <a:ext uri="{FF2B5EF4-FFF2-40B4-BE49-F238E27FC236}">
                <a16:creationId xmlns:a16="http://schemas.microsoft.com/office/drawing/2014/main" id="{F30AE4A6-7DE2-3BBF-359F-24A55F8595BE}"/>
              </a:ext>
            </a:extLst>
          </p:cNvPr>
          <p:cNvCxnSpPr>
            <a:cxnSpLocks/>
            <a:stCxn id="8209" idx="6"/>
            <a:endCxn id="8211" idx="2"/>
          </p:cNvCxnSpPr>
          <p:nvPr/>
        </p:nvCxnSpPr>
        <p:spPr>
          <a:xfrm flipV="1">
            <a:off x="7206480" y="2198179"/>
            <a:ext cx="508270" cy="32232"/>
          </a:xfrm>
          <a:prstGeom prst="line">
            <a:avLst/>
          </a:prstGeom>
          <a:ln w="190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15" name="Straight Connector 8214">
            <a:extLst>
              <a:ext uri="{FF2B5EF4-FFF2-40B4-BE49-F238E27FC236}">
                <a16:creationId xmlns:a16="http://schemas.microsoft.com/office/drawing/2014/main" id="{CD057D63-15CD-5BAB-53FD-AD7A51AF4AFB}"/>
              </a:ext>
            </a:extLst>
          </p:cNvPr>
          <p:cNvCxnSpPr>
            <a:cxnSpLocks/>
            <a:stCxn id="8209" idx="3"/>
            <a:endCxn id="8210" idx="7"/>
          </p:cNvCxnSpPr>
          <p:nvPr/>
        </p:nvCxnSpPr>
        <p:spPr>
          <a:xfrm flipH="1">
            <a:off x="6411151" y="2392056"/>
            <a:ext cx="405084" cy="494967"/>
          </a:xfrm>
          <a:prstGeom prst="line">
            <a:avLst/>
          </a:prstGeom>
          <a:ln w="1905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16" name="Oval 8215">
            <a:extLst>
              <a:ext uri="{FF2B5EF4-FFF2-40B4-BE49-F238E27FC236}">
                <a16:creationId xmlns:a16="http://schemas.microsoft.com/office/drawing/2014/main" id="{F9A881EC-CD76-32E5-3EAA-B0B3C50CE05A}"/>
              </a:ext>
            </a:extLst>
          </p:cNvPr>
          <p:cNvSpPr/>
          <p:nvPr/>
        </p:nvSpPr>
        <p:spPr>
          <a:xfrm>
            <a:off x="9372751" y="2009559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8217" name="Oval 8216">
            <a:extLst>
              <a:ext uri="{FF2B5EF4-FFF2-40B4-BE49-F238E27FC236}">
                <a16:creationId xmlns:a16="http://schemas.microsoft.com/office/drawing/2014/main" id="{7E112A6F-E6B7-D6F7-915B-3C537727C5E4}"/>
              </a:ext>
            </a:extLst>
          </p:cNvPr>
          <p:cNvSpPr/>
          <p:nvPr/>
        </p:nvSpPr>
        <p:spPr>
          <a:xfrm>
            <a:off x="8644377" y="2827816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8218" name="Oval 8217">
            <a:extLst>
              <a:ext uri="{FF2B5EF4-FFF2-40B4-BE49-F238E27FC236}">
                <a16:creationId xmlns:a16="http://schemas.microsoft.com/office/drawing/2014/main" id="{39A8A82E-6CFB-9E34-8285-F1A2328CFD4B}"/>
              </a:ext>
            </a:extLst>
          </p:cNvPr>
          <p:cNvSpPr/>
          <p:nvPr/>
        </p:nvSpPr>
        <p:spPr>
          <a:xfrm>
            <a:off x="10338221" y="1977327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8219" name="Straight Connector 8218">
            <a:extLst>
              <a:ext uri="{FF2B5EF4-FFF2-40B4-BE49-F238E27FC236}">
                <a16:creationId xmlns:a16="http://schemas.microsoft.com/office/drawing/2014/main" id="{A67C5DCD-ED04-C985-E71F-7E99ED5697F6}"/>
              </a:ext>
            </a:extLst>
          </p:cNvPr>
          <p:cNvCxnSpPr>
            <a:cxnSpLocks/>
            <a:stCxn id="8216" idx="1"/>
            <a:endCxn id="8220" idx="5"/>
          </p:cNvCxnSpPr>
          <p:nvPr/>
        </p:nvCxnSpPr>
        <p:spPr>
          <a:xfrm flipH="1" flipV="1">
            <a:off x="9034622" y="1643441"/>
            <a:ext cx="405084" cy="433073"/>
          </a:xfrm>
          <a:prstGeom prst="line">
            <a:avLst/>
          </a:prstGeom>
          <a:ln w="190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20" name="Oval 8219">
            <a:extLst>
              <a:ext uri="{FF2B5EF4-FFF2-40B4-BE49-F238E27FC236}">
                <a16:creationId xmlns:a16="http://schemas.microsoft.com/office/drawing/2014/main" id="{B95D9C8C-7346-9775-AF23-BBAD3D9BE8D0}"/>
              </a:ext>
            </a:extLst>
          </p:cNvPr>
          <p:cNvSpPr/>
          <p:nvPr/>
        </p:nvSpPr>
        <p:spPr>
          <a:xfrm>
            <a:off x="8644377" y="1253196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8221" name="Straight Connector 8220">
            <a:extLst>
              <a:ext uri="{FF2B5EF4-FFF2-40B4-BE49-F238E27FC236}">
                <a16:creationId xmlns:a16="http://schemas.microsoft.com/office/drawing/2014/main" id="{8A8615A0-947D-C862-6004-7746C74A9DF1}"/>
              </a:ext>
            </a:extLst>
          </p:cNvPr>
          <p:cNvCxnSpPr>
            <a:cxnSpLocks/>
            <a:stCxn id="8216" idx="6"/>
            <a:endCxn id="8218" idx="2"/>
          </p:cNvCxnSpPr>
          <p:nvPr/>
        </p:nvCxnSpPr>
        <p:spPr>
          <a:xfrm flipV="1">
            <a:off x="9829951" y="2205927"/>
            <a:ext cx="508270" cy="32232"/>
          </a:xfrm>
          <a:prstGeom prst="line">
            <a:avLst/>
          </a:prstGeom>
          <a:ln w="190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22" name="Straight Connector 8221">
            <a:extLst>
              <a:ext uri="{FF2B5EF4-FFF2-40B4-BE49-F238E27FC236}">
                <a16:creationId xmlns:a16="http://schemas.microsoft.com/office/drawing/2014/main" id="{5CD7BCB5-4BED-E7C4-8FCC-5C5890F28155}"/>
              </a:ext>
            </a:extLst>
          </p:cNvPr>
          <p:cNvCxnSpPr>
            <a:cxnSpLocks/>
            <a:stCxn id="8216" idx="3"/>
            <a:endCxn id="8217" idx="7"/>
          </p:cNvCxnSpPr>
          <p:nvPr/>
        </p:nvCxnSpPr>
        <p:spPr>
          <a:xfrm flipH="1">
            <a:off x="9034622" y="2399804"/>
            <a:ext cx="405084" cy="494967"/>
          </a:xfrm>
          <a:prstGeom prst="line">
            <a:avLst/>
          </a:prstGeom>
          <a:ln w="762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29" name="Arrow: Chevron 8228">
            <a:extLst>
              <a:ext uri="{FF2B5EF4-FFF2-40B4-BE49-F238E27FC236}">
                <a16:creationId xmlns:a16="http://schemas.microsoft.com/office/drawing/2014/main" id="{0F546906-532D-B063-E782-38DB0C2E437A}"/>
              </a:ext>
            </a:extLst>
          </p:cNvPr>
          <p:cNvSpPr/>
          <p:nvPr/>
        </p:nvSpPr>
        <p:spPr>
          <a:xfrm>
            <a:off x="3047132" y="2173646"/>
            <a:ext cx="329493" cy="397994"/>
          </a:xfrm>
          <a:prstGeom prst="chevron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230" name="Arrow: Chevron 8229">
            <a:extLst>
              <a:ext uri="{FF2B5EF4-FFF2-40B4-BE49-F238E27FC236}">
                <a16:creationId xmlns:a16="http://schemas.microsoft.com/office/drawing/2014/main" id="{B22AB6C1-FA60-34FE-3508-40A5DA683922}"/>
              </a:ext>
            </a:extLst>
          </p:cNvPr>
          <p:cNvSpPr/>
          <p:nvPr/>
        </p:nvSpPr>
        <p:spPr>
          <a:xfrm>
            <a:off x="5662777" y="2173646"/>
            <a:ext cx="329493" cy="397994"/>
          </a:xfrm>
          <a:prstGeom prst="chevron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231" name="Arrow: Chevron 8230">
            <a:extLst>
              <a:ext uri="{FF2B5EF4-FFF2-40B4-BE49-F238E27FC236}">
                <a16:creationId xmlns:a16="http://schemas.microsoft.com/office/drawing/2014/main" id="{DB3D7993-6B79-E222-D4BC-A3784777BE0A}"/>
              </a:ext>
            </a:extLst>
          </p:cNvPr>
          <p:cNvSpPr/>
          <p:nvPr/>
        </p:nvSpPr>
        <p:spPr>
          <a:xfrm>
            <a:off x="8267331" y="2173646"/>
            <a:ext cx="329493" cy="397994"/>
          </a:xfrm>
          <a:prstGeom prst="chevron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8245" name="Chart 8244">
            <a:extLst>
              <a:ext uri="{FF2B5EF4-FFF2-40B4-BE49-F238E27FC236}">
                <a16:creationId xmlns:a16="http://schemas.microsoft.com/office/drawing/2014/main" id="{59C111D2-DBB2-5059-5DE6-72ED2E4A4B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7852088"/>
              </p:ext>
            </p:extLst>
          </p:nvPr>
        </p:nvGraphicFramePr>
        <p:xfrm>
          <a:off x="643782" y="3475063"/>
          <a:ext cx="2445082" cy="1980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246" name="Chart 8245">
            <a:extLst>
              <a:ext uri="{FF2B5EF4-FFF2-40B4-BE49-F238E27FC236}">
                <a16:creationId xmlns:a16="http://schemas.microsoft.com/office/drawing/2014/main" id="{06678B7F-0C52-E9EE-C89E-D81C4D22E1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3139719"/>
              </p:ext>
            </p:extLst>
          </p:nvPr>
        </p:nvGraphicFramePr>
        <p:xfrm>
          <a:off x="3254201" y="3472471"/>
          <a:ext cx="2445082" cy="1980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247" name="Chart 8246">
            <a:extLst>
              <a:ext uri="{FF2B5EF4-FFF2-40B4-BE49-F238E27FC236}">
                <a16:creationId xmlns:a16="http://schemas.microsoft.com/office/drawing/2014/main" id="{36D61858-51E4-5DB9-41E6-02C1AD7B00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2996741"/>
              </p:ext>
            </p:extLst>
          </p:nvPr>
        </p:nvGraphicFramePr>
        <p:xfrm>
          <a:off x="5864620" y="3470598"/>
          <a:ext cx="2445082" cy="1980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248" name="Chart 8247">
            <a:extLst>
              <a:ext uri="{FF2B5EF4-FFF2-40B4-BE49-F238E27FC236}">
                <a16:creationId xmlns:a16="http://schemas.microsoft.com/office/drawing/2014/main" id="{5B4637DC-7C95-A0A9-82D7-48330A11E4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8961732"/>
              </p:ext>
            </p:extLst>
          </p:nvPr>
        </p:nvGraphicFramePr>
        <p:xfrm>
          <a:off x="8462486" y="3492702"/>
          <a:ext cx="2445082" cy="1980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4DA03A9-AF5B-947A-8733-294E37A6368D}"/>
              </a:ext>
            </a:extLst>
          </p:cNvPr>
          <p:cNvSpPr txBox="1"/>
          <p:nvPr/>
        </p:nvSpPr>
        <p:spPr>
          <a:xfrm>
            <a:off x="4659953" y="5767296"/>
            <a:ext cx="1953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Need of Metrics</a:t>
            </a: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29B3AFCF-67E5-4FB8-F61B-ACE2F8464C74}"/>
              </a:ext>
            </a:extLst>
          </p:cNvPr>
          <p:cNvCxnSpPr>
            <a:cxnSpLocks/>
            <a:stCxn id="3" idx="1"/>
            <a:endCxn id="8245" idx="2"/>
          </p:cNvCxnSpPr>
          <p:nvPr/>
        </p:nvCxnSpPr>
        <p:spPr>
          <a:xfrm rot="10800000">
            <a:off x="1866323" y="5455519"/>
            <a:ext cx="2793630" cy="51183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BA466C34-F60C-931A-5015-031A49871C95}"/>
              </a:ext>
            </a:extLst>
          </p:cNvPr>
          <p:cNvCxnSpPr>
            <a:cxnSpLocks/>
            <a:stCxn id="3" idx="0"/>
            <a:endCxn id="8246" idx="2"/>
          </p:cNvCxnSpPr>
          <p:nvPr/>
        </p:nvCxnSpPr>
        <p:spPr>
          <a:xfrm rot="16200000" flipV="1">
            <a:off x="4899599" y="5030071"/>
            <a:ext cx="314369" cy="116008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A52418ED-86D8-CA9C-CDB1-AE8C485DBFCB}"/>
              </a:ext>
            </a:extLst>
          </p:cNvPr>
          <p:cNvCxnSpPr>
            <a:cxnSpLocks/>
            <a:stCxn id="3" idx="0"/>
            <a:endCxn id="8247" idx="2"/>
          </p:cNvCxnSpPr>
          <p:nvPr/>
        </p:nvCxnSpPr>
        <p:spPr>
          <a:xfrm rot="5400000" flipH="1" flipV="1">
            <a:off x="6203871" y="4884006"/>
            <a:ext cx="316242" cy="145033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0818E6E6-38DC-0350-0F13-4B2B24C948BA}"/>
              </a:ext>
            </a:extLst>
          </p:cNvPr>
          <p:cNvCxnSpPr>
            <a:cxnSpLocks/>
            <a:stCxn id="3" idx="3"/>
            <a:endCxn id="8248" idx="2"/>
          </p:cNvCxnSpPr>
          <p:nvPr/>
        </p:nvCxnSpPr>
        <p:spPr>
          <a:xfrm flipV="1">
            <a:off x="6613693" y="5473158"/>
            <a:ext cx="3071334" cy="49419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24D41CE-E87C-4513-AC81-F0A4A45BD1B9}"/>
              </a:ext>
            </a:extLst>
          </p:cNvPr>
          <p:cNvSpPr txBox="1"/>
          <p:nvPr/>
        </p:nvSpPr>
        <p:spPr>
          <a:xfrm>
            <a:off x="7036239" y="5658590"/>
            <a:ext cx="987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0EE874-304B-C168-72F3-B7EEAB25CFB7}"/>
              </a:ext>
            </a:extLst>
          </p:cNvPr>
          <p:cNvSpPr txBox="1"/>
          <p:nvPr/>
        </p:nvSpPr>
        <p:spPr>
          <a:xfrm>
            <a:off x="3286000" y="5658590"/>
            <a:ext cx="987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6B6A43B-FA63-96FA-40B2-0FB29BB05BC5}"/>
              </a:ext>
            </a:extLst>
          </p:cNvPr>
          <p:cNvSpPr txBox="1"/>
          <p:nvPr/>
        </p:nvSpPr>
        <p:spPr>
          <a:xfrm>
            <a:off x="4914314" y="6304215"/>
            <a:ext cx="1515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Quantify a threat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DBB92DD-AC1E-D48B-74FE-2DBF3D222BC4}"/>
              </a:ext>
            </a:extLst>
          </p:cNvPr>
          <p:cNvCxnSpPr>
            <a:cxnSpLocks/>
          </p:cNvCxnSpPr>
          <p:nvPr/>
        </p:nvCxnSpPr>
        <p:spPr>
          <a:xfrm>
            <a:off x="5645701" y="6122447"/>
            <a:ext cx="0" cy="2339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1A9C8CBB-9152-65A5-06AE-1BE67CBA152F}"/>
              </a:ext>
            </a:extLst>
          </p:cNvPr>
          <p:cNvSpPr/>
          <p:nvPr/>
        </p:nvSpPr>
        <p:spPr>
          <a:xfrm>
            <a:off x="4146730" y="2001811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EDA8FFD-DFAD-8209-9D71-6E33FD314042}"/>
              </a:ext>
            </a:extLst>
          </p:cNvPr>
          <p:cNvSpPr/>
          <p:nvPr/>
        </p:nvSpPr>
        <p:spPr>
          <a:xfrm>
            <a:off x="3418356" y="2820068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91DF37E-2727-7E07-0659-F8DB97DE0B7A}"/>
              </a:ext>
            </a:extLst>
          </p:cNvPr>
          <p:cNvCxnSpPr>
            <a:cxnSpLocks/>
          </p:cNvCxnSpPr>
          <p:nvPr/>
        </p:nvCxnSpPr>
        <p:spPr>
          <a:xfrm flipV="1">
            <a:off x="4605014" y="2198178"/>
            <a:ext cx="508270" cy="32232"/>
          </a:xfrm>
          <a:prstGeom prst="line">
            <a:avLst/>
          </a:prstGeom>
          <a:ln w="190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26EC18CE-A9E6-4000-6094-9D8E6B32D8A5}"/>
              </a:ext>
            </a:extLst>
          </p:cNvPr>
          <p:cNvSpPr/>
          <p:nvPr/>
        </p:nvSpPr>
        <p:spPr>
          <a:xfrm>
            <a:off x="4147814" y="2001811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E916592-BA35-0026-60C2-229C12347DB9}"/>
              </a:ext>
            </a:extLst>
          </p:cNvPr>
          <p:cNvSpPr/>
          <p:nvPr/>
        </p:nvSpPr>
        <p:spPr>
          <a:xfrm>
            <a:off x="3419440" y="2820068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C7BCFF0-5269-4A61-1DCD-6C469A26FA51}"/>
              </a:ext>
            </a:extLst>
          </p:cNvPr>
          <p:cNvCxnSpPr/>
          <p:nvPr/>
        </p:nvCxnSpPr>
        <p:spPr>
          <a:xfrm flipV="1">
            <a:off x="9978501" y="4145872"/>
            <a:ext cx="488272" cy="9942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98DFE3A-8BC7-E2B8-7957-7FB2F2AF71AB}"/>
              </a:ext>
            </a:extLst>
          </p:cNvPr>
          <p:cNvSpPr/>
          <p:nvPr/>
        </p:nvSpPr>
        <p:spPr>
          <a:xfrm>
            <a:off x="10058376" y="3906675"/>
            <a:ext cx="713060" cy="2051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C96689-DE39-A005-2EA6-0ECD0AE5EEE4}"/>
              </a:ext>
            </a:extLst>
          </p:cNvPr>
          <p:cNvSpPr txBox="1"/>
          <p:nvPr/>
        </p:nvSpPr>
        <p:spPr>
          <a:xfrm>
            <a:off x="10222637" y="3791091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100</a:t>
            </a: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2AED3960-52AE-807A-1244-42800D0BA654}"/>
              </a:ext>
            </a:extLst>
          </p:cNvPr>
          <p:cNvCxnSpPr>
            <a:cxnSpLocks/>
            <a:stCxn id="12" idx="0"/>
          </p:cNvCxnSpPr>
          <p:nvPr/>
        </p:nvCxnSpPr>
        <p:spPr>
          <a:xfrm rot="16200000" flipV="1">
            <a:off x="9352050" y="2647833"/>
            <a:ext cx="1115816" cy="1170700"/>
          </a:xfrm>
          <a:prstGeom prst="bentConnector2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4344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niversal Color Bloc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8FF"/>
      </a:accent1>
      <a:accent2>
        <a:srgbClr val="DAE5EF"/>
      </a:accent2>
      <a:accent3>
        <a:srgbClr val="637183"/>
      </a:accent3>
      <a:accent4>
        <a:srgbClr val="434E5E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75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versal Color Block_Win32_AP_v2" id="{3EA4D81A-EBDE-431D-8B15-A5A6F500D5A4}" vid="{8EBF5489-0BE1-418D-A69C-2193D304C7E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A615295-94F6-4CE2-A1B1-6B7E1DAA5A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5334180-0405-413B-834A-44FA9E05AD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D5BAB77-79E1-4739-AA51-10C9079186D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Universal presentation</Template>
  <TotalTime>5959</TotalTime>
  <Words>2227</Words>
  <Application>Microsoft Office PowerPoint</Application>
  <PresentationFormat>Widescreen</PresentationFormat>
  <Paragraphs>585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Bahnschrift</vt:lpstr>
      <vt:lpstr>Calibri</vt:lpstr>
      <vt:lpstr>Cambria Math</vt:lpstr>
      <vt:lpstr>Segoe UI</vt:lpstr>
      <vt:lpstr>Tenorite</vt:lpstr>
      <vt:lpstr>Wingdings</vt:lpstr>
      <vt:lpstr>Office Theme</vt:lpstr>
      <vt:lpstr>Towards attack detection in traffic data based on spectral graph analysis</vt:lpstr>
      <vt:lpstr>Outline</vt:lpstr>
      <vt:lpstr>Our team</vt:lpstr>
      <vt:lpstr>PowerPoint Presentation</vt:lpstr>
      <vt:lpstr>Communications</vt:lpstr>
      <vt:lpstr>Cybersecurity against attacks </vt:lpstr>
      <vt:lpstr>Graph represents a networks</vt:lpstr>
      <vt:lpstr>State-of-the-Art</vt:lpstr>
      <vt:lpstr>Why Spectral graph analysis?</vt:lpstr>
      <vt:lpstr>Spectral graph analysis</vt:lpstr>
      <vt:lpstr>What type of matrix used?</vt:lpstr>
      <vt:lpstr>What type of matrix used?</vt:lpstr>
      <vt:lpstr>What is a spectrum?</vt:lpstr>
      <vt:lpstr>Spectrum Interesting eigenvalues</vt:lpstr>
      <vt:lpstr>Spectrum Interesting EV - Example</vt:lpstr>
      <vt:lpstr>Research Question</vt:lpstr>
      <vt:lpstr>Methodology</vt:lpstr>
      <vt:lpstr>Dynamic Metrics</vt:lpstr>
      <vt:lpstr>Metric 1 - Connectedness</vt:lpstr>
      <vt:lpstr>Metric 2 - Flooding</vt:lpstr>
      <vt:lpstr>Metric 3 - Wiringness</vt:lpstr>
      <vt:lpstr>Metric 4 - Asymmetry</vt:lpstr>
      <vt:lpstr>Implementation and datasets</vt:lpstr>
      <vt:lpstr>Attack analysis</vt:lpstr>
      <vt:lpstr>Network patterns – Star graphs</vt:lpstr>
      <vt:lpstr>Experiments – Scenario 1 – Attack behavior</vt:lpstr>
      <vt:lpstr>Experiments – Scenario 2 – Normal behavior</vt:lpstr>
      <vt:lpstr>Experiments Evaluation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Coming work – k partite graphs</vt:lpstr>
      <vt:lpstr>Events</vt:lpstr>
      <vt:lpstr>Teaching</vt:lpstr>
      <vt:lpstr>Thank you</vt:lpstr>
      <vt:lpstr>Any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attack detection in traffic data based on spectral graph analysis</dc:title>
  <dc:creator>Majd Jaber</dc:creator>
  <cp:lastModifiedBy>Majd Jaber</cp:lastModifiedBy>
  <cp:revision>199</cp:revision>
  <dcterms:created xsi:type="dcterms:W3CDTF">2023-04-15T22:40:23Z</dcterms:created>
  <dcterms:modified xsi:type="dcterms:W3CDTF">2023-06-29T12:48:15Z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